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6"/>
  </p:notesMasterIdLst>
  <p:handoutMasterIdLst>
    <p:handoutMasterId r:id="rId177"/>
  </p:handoutMasterIdLst>
  <p:sldIdLst>
    <p:sldId id="256" r:id="rId2"/>
    <p:sldId id="434" r:id="rId3"/>
    <p:sldId id="439" r:id="rId4"/>
    <p:sldId id="436" r:id="rId5"/>
    <p:sldId id="437"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440" r:id="rId21"/>
    <p:sldId id="271" r:id="rId22"/>
    <p:sldId id="272" r:id="rId23"/>
    <p:sldId id="273" r:id="rId24"/>
    <p:sldId id="274" r:id="rId25"/>
    <p:sldId id="275" r:id="rId26"/>
    <p:sldId id="276" r:id="rId27"/>
    <p:sldId id="278" r:id="rId28"/>
    <p:sldId id="277" r:id="rId29"/>
    <p:sldId id="279" r:id="rId30"/>
    <p:sldId id="280" r:id="rId31"/>
    <p:sldId id="282" r:id="rId32"/>
    <p:sldId id="281" r:id="rId33"/>
    <p:sldId id="441" r:id="rId34"/>
    <p:sldId id="442" r:id="rId35"/>
    <p:sldId id="443" r:id="rId36"/>
    <p:sldId id="425" r:id="rId37"/>
    <p:sldId id="283" r:id="rId38"/>
    <p:sldId id="444" r:id="rId39"/>
    <p:sldId id="398" r:id="rId40"/>
    <p:sldId id="284" r:id="rId41"/>
    <p:sldId id="285" r:id="rId42"/>
    <p:sldId id="286" r:id="rId43"/>
    <p:sldId id="402" r:id="rId44"/>
    <p:sldId id="403" r:id="rId45"/>
    <p:sldId id="288" r:id="rId46"/>
    <p:sldId id="426" r:id="rId47"/>
    <p:sldId id="429" r:id="rId48"/>
    <p:sldId id="428" r:id="rId49"/>
    <p:sldId id="445" r:id="rId50"/>
    <p:sldId id="290" r:id="rId51"/>
    <p:sldId id="406" r:id="rId52"/>
    <p:sldId id="291" r:id="rId53"/>
    <p:sldId id="292" r:id="rId54"/>
    <p:sldId id="404" r:id="rId55"/>
    <p:sldId id="405" r:id="rId56"/>
    <p:sldId id="293" r:id="rId57"/>
    <p:sldId id="294" r:id="rId58"/>
    <p:sldId id="295" r:id="rId59"/>
    <p:sldId id="430" r:id="rId60"/>
    <p:sldId id="302" r:id="rId61"/>
    <p:sldId id="303" r:id="rId62"/>
    <p:sldId id="304" r:id="rId63"/>
    <p:sldId id="420" r:id="rId64"/>
    <p:sldId id="419" r:id="rId65"/>
    <p:sldId id="299" r:id="rId66"/>
    <p:sldId id="407" r:id="rId67"/>
    <p:sldId id="413" r:id="rId68"/>
    <p:sldId id="421" r:id="rId69"/>
    <p:sldId id="422" r:id="rId70"/>
    <p:sldId id="449" r:id="rId71"/>
    <p:sldId id="431" r:id="rId72"/>
    <p:sldId id="446" r:id="rId73"/>
    <p:sldId id="450" r:id="rId74"/>
    <p:sldId id="305" r:id="rId75"/>
    <p:sldId id="297" r:id="rId76"/>
    <p:sldId id="408" r:id="rId77"/>
    <p:sldId id="306" r:id="rId78"/>
    <p:sldId id="412" r:id="rId79"/>
    <p:sldId id="307" r:id="rId80"/>
    <p:sldId id="314" r:id="rId81"/>
    <p:sldId id="409" r:id="rId82"/>
    <p:sldId id="309" r:id="rId83"/>
    <p:sldId id="310" r:id="rId84"/>
    <p:sldId id="399" r:id="rId85"/>
    <p:sldId id="311" r:id="rId86"/>
    <p:sldId id="312" r:id="rId87"/>
    <p:sldId id="400" r:id="rId88"/>
    <p:sldId id="317" r:id="rId89"/>
    <p:sldId id="321" r:id="rId90"/>
    <p:sldId id="318" r:id="rId91"/>
    <p:sldId id="414" r:id="rId92"/>
    <p:sldId id="452" r:id="rId93"/>
    <p:sldId id="424" r:id="rId94"/>
    <p:sldId id="332" r:id="rId95"/>
    <p:sldId id="333" r:id="rId96"/>
    <p:sldId id="451" r:id="rId97"/>
    <p:sldId id="334" r:id="rId98"/>
    <p:sldId id="335" r:id="rId99"/>
    <p:sldId id="342" r:id="rId100"/>
    <p:sldId id="337" r:id="rId101"/>
    <p:sldId id="338" r:id="rId102"/>
    <p:sldId id="343" r:id="rId103"/>
    <p:sldId id="327" r:id="rId104"/>
    <p:sldId id="447" r:id="rId105"/>
    <p:sldId id="336" r:id="rId106"/>
    <p:sldId id="339" r:id="rId107"/>
    <p:sldId id="340" r:id="rId108"/>
    <p:sldId id="344" r:id="rId109"/>
    <p:sldId id="347" r:id="rId110"/>
    <p:sldId id="346" r:id="rId111"/>
    <p:sldId id="415" r:id="rId112"/>
    <p:sldId id="416" r:id="rId113"/>
    <p:sldId id="348" r:id="rId114"/>
    <p:sldId id="349" r:id="rId115"/>
    <p:sldId id="350" r:id="rId116"/>
    <p:sldId id="351" r:id="rId117"/>
    <p:sldId id="322" r:id="rId118"/>
    <p:sldId id="323" r:id="rId119"/>
    <p:sldId id="328" r:id="rId120"/>
    <p:sldId id="325" r:id="rId121"/>
    <p:sldId id="326" r:id="rId122"/>
    <p:sldId id="329" r:id="rId123"/>
    <p:sldId id="330" r:id="rId124"/>
    <p:sldId id="331" r:id="rId125"/>
    <p:sldId id="319" r:id="rId126"/>
    <p:sldId id="320" r:id="rId127"/>
    <p:sldId id="432" r:id="rId128"/>
    <p:sldId id="352" r:id="rId129"/>
    <p:sldId id="353" r:id="rId130"/>
    <p:sldId id="354" r:id="rId131"/>
    <p:sldId id="356" r:id="rId132"/>
    <p:sldId id="357" r:id="rId133"/>
    <p:sldId id="359" r:id="rId134"/>
    <p:sldId id="358" r:id="rId135"/>
    <p:sldId id="401" r:id="rId136"/>
    <p:sldId id="433" r:id="rId137"/>
    <p:sldId id="360" r:id="rId138"/>
    <p:sldId id="355" r:id="rId139"/>
    <p:sldId id="361" r:id="rId140"/>
    <p:sldId id="362" r:id="rId141"/>
    <p:sldId id="363" r:id="rId142"/>
    <p:sldId id="369" r:id="rId143"/>
    <p:sldId id="448" r:id="rId144"/>
    <p:sldId id="370" r:id="rId145"/>
    <p:sldId id="364" r:id="rId146"/>
    <p:sldId id="373" r:id="rId147"/>
    <p:sldId id="374" r:id="rId148"/>
    <p:sldId id="365" r:id="rId149"/>
    <p:sldId id="366" r:id="rId150"/>
    <p:sldId id="376" r:id="rId151"/>
    <p:sldId id="375" r:id="rId152"/>
    <p:sldId id="367" r:id="rId153"/>
    <p:sldId id="377" r:id="rId154"/>
    <p:sldId id="378" r:id="rId155"/>
    <p:sldId id="379" r:id="rId156"/>
    <p:sldId id="380" r:id="rId157"/>
    <p:sldId id="417" r:id="rId158"/>
    <p:sldId id="418" r:id="rId159"/>
    <p:sldId id="381" r:id="rId160"/>
    <p:sldId id="382" r:id="rId161"/>
    <p:sldId id="383" r:id="rId162"/>
    <p:sldId id="384" r:id="rId163"/>
    <p:sldId id="385" r:id="rId164"/>
    <p:sldId id="386" r:id="rId165"/>
    <p:sldId id="387" r:id="rId166"/>
    <p:sldId id="388" r:id="rId167"/>
    <p:sldId id="389" r:id="rId168"/>
    <p:sldId id="391" r:id="rId169"/>
    <p:sldId id="392" r:id="rId170"/>
    <p:sldId id="393" r:id="rId171"/>
    <p:sldId id="394" r:id="rId172"/>
    <p:sldId id="395" r:id="rId173"/>
    <p:sldId id="396" r:id="rId174"/>
    <p:sldId id="453" r:id="rId175"/>
  </p:sldIdLst>
  <p:sldSz cx="12192000" cy="6858000"/>
  <p:notesSz cx="9296400" cy="70104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DF45B116-9802-4570-9EB0-41519A98F032}">
          <p14:sldIdLst>
            <p14:sldId id="256"/>
            <p14:sldId id="434"/>
            <p14:sldId id="439"/>
            <p14:sldId id="436"/>
            <p14:sldId id="437"/>
            <p14:sldId id="257"/>
            <p14:sldId id="258"/>
            <p14:sldId id="259"/>
            <p14:sldId id="260"/>
            <p14:sldId id="261"/>
            <p14:sldId id="262"/>
            <p14:sldId id="263"/>
            <p14:sldId id="264"/>
            <p14:sldId id="265"/>
            <p14:sldId id="266"/>
            <p14:sldId id="267"/>
            <p14:sldId id="268"/>
            <p14:sldId id="269"/>
            <p14:sldId id="270"/>
            <p14:sldId id="440"/>
            <p14:sldId id="271"/>
            <p14:sldId id="272"/>
            <p14:sldId id="273"/>
            <p14:sldId id="274"/>
            <p14:sldId id="275"/>
            <p14:sldId id="276"/>
            <p14:sldId id="278"/>
            <p14:sldId id="277"/>
            <p14:sldId id="279"/>
            <p14:sldId id="280"/>
            <p14:sldId id="282"/>
            <p14:sldId id="281"/>
            <p14:sldId id="441"/>
            <p14:sldId id="442"/>
            <p14:sldId id="443"/>
            <p14:sldId id="425"/>
            <p14:sldId id="283"/>
            <p14:sldId id="444"/>
            <p14:sldId id="398"/>
            <p14:sldId id="284"/>
            <p14:sldId id="285"/>
            <p14:sldId id="286"/>
            <p14:sldId id="402"/>
            <p14:sldId id="403"/>
            <p14:sldId id="288"/>
            <p14:sldId id="426"/>
            <p14:sldId id="429"/>
            <p14:sldId id="428"/>
            <p14:sldId id="445"/>
            <p14:sldId id="290"/>
            <p14:sldId id="406"/>
            <p14:sldId id="291"/>
            <p14:sldId id="292"/>
            <p14:sldId id="404"/>
            <p14:sldId id="405"/>
            <p14:sldId id="293"/>
            <p14:sldId id="294"/>
            <p14:sldId id="295"/>
            <p14:sldId id="430"/>
            <p14:sldId id="302"/>
            <p14:sldId id="303"/>
            <p14:sldId id="304"/>
            <p14:sldId id="420"/>
            <p14:sldId id="419"/>
            <p14:sldId id="299"/>
            <p14:sldId id="407"/>
            <p14:sldId id="413"/>
            <p14:sldId id="421"/>
            <p14:sldId id="422"/>
            <p14:sldId id="449"/>
            <p14:sldId id="431"/>
            <p14:sldId id="446"/>
            <p14:sldId id="450"/>
            <p14:sldId id="305"/>
            <p14:sldId id="297"/>
            <p14:sldId id="408"/>
            <p14:sldId id="306"/>
            <p14:sldId id="412"/>
            <p14:sldId id="307"/>
            <p14:sldId id="314"/>
            <p14:sldId id="409"/>
            <p14:sldId id="309"/>
            <p14:sldId id="310"/>
            <p14:sldId id="399"/>
            <p14:sldId id="311"/>
            <p14:sldId id="312"/>
            <p14:sldId id="400"/>
            <p14:sldId id="317"/>
            <p14:sldId id="321"/>
            <p14:sldId id="318"/>
            <p14:sldId id="414"/>
            <p14:sldId id="452"/>
            <p14:sldId id="424"/>
            <p14:sldId id="332"/>
            <p14:sldId id="333"/>
            <p14:sldId id="451"/>
            <p14:sldId id="334"/>
            <p14:sldId id="335"/>
            <p14:sldId id="342"/>
            <p14:sldId id="337"/>
            <p14:sldId id="338"/>
            <p14:sldId id="343"/>
            <p14:sldId id="327"/>
            <p14:sldId id="447"/>
            <p14:sldId id="336"/>
            <p14:sldId id="339"/>
            <p14:sldId id="340"/>
            <p14:sldId id="344"/>
            <p14:sldId id="347"/>
            <p14:sldId id="346"/>
            <p14:sldId id="415"/>
            <p14:sldId id="416"/>
            <p14:sldId id="348"/>
            <p14:sldId id="349"/>
            <p14:sldId id="350"/>
            <p14:sldId id="351"/>
          </p14:sldIdLst>
        </p14:section>
        <p14:section name="Untitled Section" id="{67536BF5-CAE6-4E1E-AD57-77AEEB39F4A8}">
          <p14:sldIdLst>
            <p14:sldId id="322"/>
            <p14:sldId id="323"/>
            <p14:sldId id="328"/>
            <p14:sldId id="325"/>
            <p14:sldId id="326"/>
            <p14:sldId id="329"/>
            <p14:sldId id="330"/>
            <p14:sldId id="331"/>
            <p14:sldId id="319"/>
            <p14:sldId id="320"/>
            <p14:sldId id="432"/>
            <p14:sldId id="352"/>
            <p14:sldId id="353"/>
            <p14:sldId id="354"/>
            <p14:sldId id="356"/>
            <p14:sldId id="357"/>
            <p14:sldId id="359"/>
            <p14:sldId id="358"/>
            <p14:sldId id="401"/>
            <p14:sldId id="433"/>
            <p14:sldId id="360"/>
            <p14:sldId id="355"/>
            <p14:sldId id="361"/>
            <p14:sldId id="362"/>
            <p14:sldId id="363"/>
            <p14:sldId id="369"/>
            <p14:sldId id="448"/>
            <p14:sldId id="370"/>
            <p14:sldId id="364"/>
            <p14:sldId id="373"/>
            <p14:sldId id="374"/>
            <p14:sldId id="365"/>
            <p14:sldId id="366"/>
            <p14:sldId id="376"/>
            <p14:sldId id="375"/>
            <p14:sldId id="367"/>
            <p14:sldId id="377"/>
            <p14:sldId id="378"/>
            <p14:sldId id="379"/>
            <p14:sldId id="380"/>
            <p14:sldId id="417"/>
            <p14:sldId id="418"/>
            <p14:sldId id="381"/>
            <p14:sldId id="382"/>
            <p14:sldId id="383"/>
            <p14:sldId id="384"/>
            <p14:sldId id="385"/>
            <p14:sldId id="386"/>
            <p14:sldId id="387"/>
            <p14:sldId id="388"/>
            <p14:sldId id="389"/>
            <p14:sldId id="391"/>
            <p14:sldId id="392"/>
            <p14:sldId id="393"/>
            <p14:sldId id="394"/>
            <p14:sldId id="395"/>
            <p14:sldId id="396"/>
            <p14:sldId id="45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92" d="100"/>
          <a:sy n="192" d="100"/>
        </p:scale>
        <p:origin x="134" y="350"/>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handoutMaster" Target="handoutMasters/handoutMaster1.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E9D028-6A34-45C6-ADC1-F0D0FF68000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o-RO"/>
        </a:p>
      </dgm:t>
    </dgm:pt>
    <dgm:pt modelId="{A38ABB55-07AA-4E5D-96A3-D3FE07CCF0F2}">
      <dgm:prSet phldrT="[Text]"/>
      <dgm:spPr/>
      <dgm:t>
        <a:bodyPr/>
        <a:lstStyle/>
        <a:p>
          <a:r>
            <a:rPr lang="en-US" dirty="0"/>
            <a:t>HTML</a:t>
          </a:r>
          <a:endParaRPr lang="ro-RO" dirty="0"/>
        </a:p>
      </dgm:t>
    </dgm:pt>
    <dgm:pt modelId="{A6EA45C8-94E4-4BE3-A00A-482CF0472A19}" type="parTrans" cxnId="{7F602AEE-C5C4-40EC-9F94-256FF324B3F4}">
      <dgm:prSet/>
      <dgm:spPr/>
      <dgm:t>
        <a:bodyPr/>
        <a:lstStyle/>
        <a:p>
          <a:endParaRPr lang="ro-RO"/>
        </a:p>
      </dgm:t>
    </dgm:pt>
    <dgm:pt modelId="{BCF33B11-1C95-4BFF-8B07-F18F6A09EF4E}" type="sibTrans" cxnId="{7F602AEE-C5C4-40EC-9F94-256FF324B3F4}">
      <dgm:prSet/>
      <dgm:spPr/>
      <dgm:t>
        <a:bodyPr/>
        <a:lstStyle/>
        <a:p>
          <a:endParaRPr lang="ro-RO"/>
        </a:p>
      </dgm:t>
    </dgm:pt>
    <dgm:pt modelId="{A23DED50-D521-4F19-8176-4286B6530C50}">
      <dgm:prSet phldrT="[Text]"/>
      <dgm:spPr/>
      <dgm:t>
        <a:bodyPr/>
        <a:lstStyle/>
        <a:p>
          <a:r>
            <a:rPr lang="en-US" dirty="0"/>
            <a:t>HEAD</a:t>
          </a:r>
          <a:endParaRPr lang="ro-RO" dirty="0"/>
        </a:p>
      </dgm:t>
    </dgm:pt>
    <dgm:pt modelId="{101325D2-37AD-46AF-AB0A-4C907CBDFC90}" type="parTrans" cxnId="{99BC2E13-925D-4D68-840D-8BC57E23251F}">
      <dgm:prSet/>
      <dgm:spPr/>
      <dgm:t>
        <a:bodyPr/>
        <a:lstStyle/>
        <a:p>
          <a:endParaRPr lang="ro-RO"/>
        </a:p>
      </dgm:t>
    </dgm:pt>
    <dgm:pt modelId="{FC04D371-888C-41FE-8914-252A22BB1207}" type="sibTrans" cxnId="{99BC2E13-925D-4D68-840D-8BC57E23251F}">
      <dgm:prSet/>
      <dgm:spPr/>
      <dgm:t>
        <a:bodyPr/>
        <a:lstStyle/>
        <a:p>
          <a:endParaRPr lang="ro-RO"/>
        </a:p>
      </dgm:t>
    </dgm:pt>
    <dgm:pt modelId="{220C5628-3398-45B8-85E0-725ADDDB4C29}">
      <dgm:prSet phldrT="[Text]"/>
      <dgm:spPr/>
      <dgm:t>
        <a:bodyPr/>
        <a:lstStyle/>
        <a:p>
          <a:r>
            <a:rPr lang="ro-RO" dirty="0"/>
            <a:t>TITLE</a:t>
          </a:r>
        </a:p>
      </dgm:t>
    </dgm:pt>
    <dgm:pt modelId="{E1F417E1-EAF8-4D71-BC17-A0FBCAA51D20}" type="parTrans" cxnId="{A7BB77D1-885C-41BF-A6BC-859DAA3EAF44}">
      <dgm:prSet/>
      <dgm:spPr/>
      <dgm:t>
        <a:bodyPr/>
        <a:lstStyle/>
        <a:p>
          <a:endParaRPr lang="ro-RO"/>
        </a:p>
      </dgm:t>
    </dgm:pt>
    <dgm:pt modelId="{34386E46-D546-42BB-BFAD-877A0BB7F87A}" type="sibTrans" cxnId="{A7BB77D1-885C-41BF-A6BC-859DAA3EAF44}">
      <dgm:prSet/>
      <dgm:spPr/>
      <dgm:t>
        <a:bodyPr/>
        <a:lstStyle/>
        <a:p>
          <a:endParaRPr lang="ro-RO"/>
        </a:p>
      </dgm:t>
    </dgm:pt>
    <dgm:pt modelId="{7484E0AF-A6F3-4BC0-8912-DA559BA192E8}">
      <dgm:prSet phldrT="[Text]"/>
      <dgm:spPr/>
      <dgm:t>
        <a:bodyPr/>
        <a:lstStyle/>
        <a:p>
          <a:r>
            <a:rPr lang="ro-RO" dirty="0"/>
            <a:t>Referințe și parametri</a:t>
          </a:r>
        </a:p>
      </dgm:t>
    </dgm:pt>
    <dgm:pt modelId="{1D695CD4-C940-482F-B418-405428623B8A}" type="parTrans" cxnId="{0A48626E-69EA-44FF-AC57-0657F29BCA40}">
      <dgm:prSet/>
      <dgm:spPr/>
      <dgm:t>
        <a:bodyPr/>
        <a:lstStyle/>
        <a:p>
          <a:endParaRPr lang="ro-RO"/>
        </a:p>
      </dgm:t>
    </dgm:pt>
    <dgm:pt modelId="{1FF34D36-EA86-446A-B354-2C3F051950F4}" type="sibTrans" cxnId="{0A48626E-69EA-44FF-AC57-0657F29BCA40}">
      <dgm:prSet/>
      <dgm:spPr/>
      <dgm:t>
        <a:bodyPr/>
        <a:lstStyle/>
        <a:p>
          <a:endParaRPr lang="ro-RO"/>
        </a:p>
      </dgm:t>
    </dgm:pt>
    <dgm:pt modelId="{D9348491-611B-4690-9319-12C050D0D70F}">
      <dgm:prSet phldrT="[Text]"/>
      <dgm:spPr/>
      <dgm:t>
        <a:bodyPr/>
        <a:lstStyle/>
        <a:p>
          <a:r>
            <a:rPr lang="en-US" dirty="0"/>
            <a:t>BODY</a:t>
          </a:r>
          <a:endParaRPr lang="ro-RO" dirty="0"/>
        </a:p>
      </dgm:t>
    </dgm:pt>
    <dgm:pt modelId="{E22B30F9-066D-4E07-9B45-43AA9BBF3BD1}" type="parTrans" cxnId="{7E2918EE-0B2F-4EB0-B352-DF4F7E41C51D}">
      <dgm:prSet/>
      <dgm:spPr/>
      <dgm:t>
        <a:bodyPr/>
        <a:lstStyle/>
        <a:p>
          <a:endParaRPr lang="ro-RO"/>
        </a:p>
      </dgm:t>
    </dgm:pt>
    <dgm:pt modelId="{3A6D6AAE-F10E-4EB2-8784-45E6DEC837C1}" type="sibTrans" cxnId="{7E2918EE-0B2F-4EB0-B352-DF4F7E41C51D}">
      <dgm:prSet/>
      <dgm:spPr/>
      <dgm:t>
        <a:bodyPr/>
        <a:lstStyle/>
        <a:p>
          <a:endParaRPr lang="ro-RO"/>
        </a:p>
      </dgm:t>
    </dgm:pt>
    <dgm:pt modelId="{65855E31-77ED-4C13-B7BB-368DD35279A4}">
      <dgm:prSet phldrT="[Text]"/>
      <dgm:spPr/>
      <dgm:t>
        <a:bodyPr/>
        <a:lstStyle/>
        <a:p>
          <a:r>
            <a:rPr lang="en-US" dirty="0"/>
            <a:t>Con</a:t>
          </a:r>
          <a:r>
            <a:rPr lang="ro-RO" dirty="0"/>
            <a:t>ținut</a:t>
          </a:r>
        </a:p>
      </dgm:t>
    </dgm:pt>
    <dgm:pt modelId="{02F80892-4ACE-42BE-A04B-3828C2EF089B}" type="parTrans" cxnId="{1B1A5D8B-0DBB-429E-AB25-05AE077FA4FC}">
      <dgm:prSet/>
      <dgm:spPr/>
      <dgm:t>
        <a:bodyPr/>
        <a:lstStyle/>
        <a:p>
          <a:endParaRPr lang="ro-RO"/>
        </a:p>
      </dgm:t>
    </dgm:pt>
    <dgm:pt modelId="{07BA9F07-D6B9-495C-B0C6-02A453203835}" type="sibTrans" cxnId="{1B1A5D8B-0DBB-429E-AB25-05AE077FA4FC}">
      <dgm:prSet/>
      <dgm:spPr/>
      <dgm:t>
        <a:bodyPr/>
        <a:lstStyle/>
        <a:p>
          <a:endParaRPr lang="ro-RO"/>
        </a:p>
      </dgm:t>
    </dgm:pt>
    <dgm:pt modelId="{46CF552C-A249-4F10-ACB6-4448707B2792}" type="pres">
      <dgm:prSet presAssocID="{05E9D028-6A34-45C6-ADC1-F0D0FF68000D}" presName="hierChild1" presStyleCnt="0">
        <dgm:presLayoutVars>
          <dgm:chPref val="1"/>
          <dgm:dir/>
          <dgm:animOne val="branch"/>
          <dgm:animLvl val="lvl"/>
          <dgm:resizeHandles/>
        </dgm:presLayoutVars>
      </dgm:prSet>
      <dgm:spPr/>
    </dgm:pt>
    <dgm:pt modelId="{5A5FE0DA-0E51-41DC-AE6E-CB3692341A7E}" type="pres">
      <dgm:prSet presAssocID="{A38ABB55-07AA-4E5D-96A3-D3FE07CCF0F2}" presName="hierRoot1" presStyleCnt="0"/>
      <dgm:spPr/>
    </dgm:pt>
    <dgm:pt modelId="{50C4D07A-9389-4E47-92D5-9B40DF13A364}" type="pres">
      <dgm:prSet presAssocID="{A38ABB55-07AA-4E5D-96A3-D3FE07CCF0F2}" presName="composite" presStyleCnt="0"/>
      <dgm:spPr/>
    </dgm:pt>
    <dgm:pt modelId="{0200BB35-724B-49E9-B91A-7EA90FD42DFB}" type="pres">
      <dgm:prSet presAssocID="{A38ABB55-07AA-4E5D-96A3-D3FE07CCF0F2}" presName="background" presStyleLbl="node0" presStyleIdx="0" presStyleCnt="1"/>
      <dgm:spPr/>
    </dgm:pt>
    <dgm:pt modelId="{430A4105-F32C-4E91-B2D4-8A59F6B37E48}" type="pres">
      <dgm:prSet presAssocID="{A38ABB55-07AA-4E5D-96A3-D3FE07CCF0F2}" presName="text" presStyleLbl="fgAcc0" presStyleIdx="0" presStyleCnt="1">
        <dgm:presLayoutVars>
          <dgm:chPref val="3"/>
        </dgm:presLayoutVars>
      </dgm:prSet>
      <dgm:spPr/>
    </dgm:pt>
    <dgm:pt modelId="{668F0CA2-5722-4235-B4F8-86BB29130D8B}" type="pres">
      <dgm:prSet presAssocID="{A38ABB55-07AA-4E5D-96A3-D3FE07CCF0F2}" presName="hierChild2" presStyleCnt="0"/>
      <dgm:spPr/>
    </dgm:pt>
    <dgm:pt modelId="{7BBB84CE-3CA5-4B7F-99E2-E1594612A756}" type="pres">
      <dgm:prSet presAssocID="{101325D2-37AD-46AF-AB0A-4C907CBDFC90}" presName="Name10" presStyleLbl="parChTrans1D2" presStyleIdx="0" presStyleCnt="2"/>
      <dgm:spPr/>
    </dgm:pt>
    <dgm:pt modelId="{B63A0E3B-55C7-444C-9D9F-28FB9A0C15F1}" type="pres">
      <dgm:prSet presAssocID="{A23DED50-D521-4F19-8176-4286B6530C50}" presName="hierRoot2" presStyleCnt="0"/>
      <dgm:spPr/>
    </dgm:pt>
    <dgm:pt modelId="{B321616E-3B67-42F6-8FB1-4082F9D5C6F6}" type="pres">
      <dgm:prSet presAssocID="{A23DED50-D521-4F19-8176-4286B6530C50}" presName="composite2" presStyleCnt="0"/>
      <dgm:spPr/>
    </dgm:pt>
    <dgm:pt modelId="{502497A1-8B88-44E8-B7D6-F29E87045FF5}" type="pres">
      <dgm:prSet presAssocID="{A23DED50-D521-4F19-8176-4286B6530C50}" presName="background2" presStyleLbl="node2" presStyleIdx="0" presStyleCnt="2"/>
      <dgm:spPr/>
    </dgm:pt>
    <dgm:pt modelId="{16A87092-4114-4E20-8687-493BB762DD97}" type="pres">
      <dgm:prSet presAssocID="{A23DED50-D521-4F19-8176-4286B6530C50}" presName="text2" presStyleLbl="fgAcc2" presStyleIdx="0" presStyleCnt="2">
        <dgm:presLayoutVars>
          <dgm:chPref val="3"/>
        </dgm:presLayoutVars>
      </dgm:prSet>
      <dgm:spPr/>
    </dgm:pt>
    <dgm:pt modelId="{25DFCE3D-EF97-42CF-9D4F-6E4B3DCB434B}" type="pres">
      <dgm:prSet presAssocID="{A23DED50-D521-4F19-8176-4286B6530C50}" presName="hierChild3" presStyleCnt="0"/>
      <dgm:spPr/>
    </dgm:pt>
    <dgm:pt modelId="{8A5D5298-1FA6-45DC-A382-AF2642B451D9}" type="pres">
      <dgm:prSet presAssocID="{E1F417E1-EAF8-4D71-BC17-A0FBCAA51D20}" presName="Name17" presStyleLbl="parChTrans1D3" presStyleIdx="0" presStyleCnt="3"/>
      <dgm:spPr/>
    </dgm:pt>
    <dgm:pt modelId="{19DAD6BE-1861-4A6B-9152-FBBFA980EF95}" type="pres">
      <dgm:prSet presAssocID="{220C5628-3398-45B8-85E0-725ADDDB4C29}" presName="hierRoot3" presStyleCnt="0"/>
      <dgm:spPr/>
    </dgm:pt>
    <dgm:pt modelId="{48541C27-2DCA-4465-8C88-5F97BB4D6D73}" type="pres">
      <dgm:prSet presAssocID="{220C5628-3398-45B8-85E0-725ADDDB4C29}" presName="composite3" presStyleCnt="0"/>
      <dgm:spPr/>
    </dgm:pt>
    <dgm:pt modelId="{969D24BB-C0A3-415D-BAB7-A9D73B2099EB}" type="pres">
      <dgm:prSet presAssocID="{220C5628-3398-45B8-85E0-725ADDDB4C29}" presName="background3" presStyleLbl="node3" presStyleIdx="0" presStyleCnt="3"/>
      <dgm:spPr/>
    </dgm:pt>
    <dgm:pt modelId="{F97F557D-B471-4B6C-8E17-FDB289122CF7}" type="pres">
      <dgm:prSet presAssocID="{220C5628-3398-45B8-85E0-725ADDDB4C29}" presName="text3" presStyleLbl="fgAcc3" presStyleIdx="0" presStyleCnt="3">
        <dgm:presLayoutVars>
          <dgm:chPref val="3"/>
        </dgm:presLayoutVars>
      </dgm:prSet>
      <dgm:spPr/>
    </dgm:pt>
    <dgm:pt modelId="{E051A9D5-C482-48F0-8FED-461EBC3BE982}" type="pres">
      <dgm:prSet presAssocID="{220C5628-3398-45B8-85E0-725ADDDB4C29}" presName="hierChild4" presStyleCnt="0"/>
      <dgm:spPr/>
    </dgm:pt>
    <dgm:pt modelId="{35B26EAA-F29A-44B1-9E14-0588BEBA584E}" type="pres">
      <dgm:prSet presAssocID="{1D695CD4-C940-482F-B418-405428623B8A}" presName="Name17" presStyleLbl="parChTrans1D3" presStyleIdx="1" presStyleCnt="3"/>
      <dgm:spPr/>
    </dgm:pt>
    <dgm:pt modelId="{F2E56EC0-556C-4C0B-8B1D-AE8D9B66975E}" type="pres">
      <dgm:prSet presAssocID="{7484E0AF-A6F3-4BC0-8912-DA559BA192E8}" presName="hierRoot3" presStyleCnt="0"/>
      <dgm:spPr/>
    </dgm:pt>
    <dgm:pt modelId="{F2F16251-BC4A-4321-90BF-DBEC0F6BCF9A}" type="pres">
      <dgm:prSet presAssocID="{7484E0AF-A6F3-4BC0-8912-DA559BA192E8}" presName="composite3" presStyleCnt="0"/>
      <dgm:spPr/>
    </dgm:pt>
    <dgm:pt modelId="{8E444B98-EA6E-44EE-988F-A6441BE967D1}" type="pres">
      <dgm:prSet presAssocID="{7484E0AF-A6F3-4BC0-8912-DA559BA192E8}" presName="background3" presStyleLbl="node3" presStyleIdx="1" presStyleCnt="3"/>
      <dgm:spPr/>
    </dgm:pt>
    <dgm:pt modelId="{534CC2EF-954C-4731-A4EC-38A63070D6BB}" type="pres">
      <dgm:prSet presAssocID="{7484E0AF-A6F3-4BC0-8912-DA559BA192E8}" presName="text3" presStyleLbl="fgAcc3" presStyleIdx="1" presStyleCnt="3">
        <dgm:presLayoutVars>
          <dgm:chPref val="3"/>
        </dgm:presLayoutVars>
      </dgm:prSet>
      <dgm:spPr/>
    </dgm:pt>
    <dgm:pt modelId="{DC4EF4A3-E4C4-4662-9139-B4276A035143}" type="pres">
      <dgm:prSet presAssocID="{7484E0AF-A6F3-4BC0-8912-DA559BA192E8}" presName="hierChild4" presStyleCnt="0"/>
      <dgm:spPr/>
    </dgm:pt>
    <dgm:pt modelId="{AB0E00AE-BE53-4EB7-BC59-7D443FA2D800}" type="pres">
      <dgm:prSet presAssocID="{E22B30F9-066D-4E07-9B45-43AA9BBF3BD1}" presName="Name10" presStyleLbl="parChTrans1D2" presStyleIdx="1" presStyleCnt="2"/>
      <dgm:spPr/>
    </dgm:pt>
    <dgm:pt modelId="{505E803C-0B99-4F2C-BF92-7ECF2FE038A4}" type="pres">
      <dgm:prSet presAssocID="{D9348491-611B-4690-9319-12C050D0D70F}" presName="hierRoot2" presStyleCnt="0"/>
      <dgm:spPr/>
    </dgm:pt>
    <dgm:pt modelId="{9A6F7A73-37CB-4616-924C-FF7FB76AABFD}" type="pres">
      <dgm:prSet presAssocID="{D9348491-611B-4690-9319-12C050D0D70F}" presName="composite2" presStyleCnt="0"/>
      <dgm:spPr/>
    </dgm:pt>
    <dgm:pt modelId="{669BF5D7-3E06-45C4-A459-8B30655B5D7D}" type="pres">
      <dgm:prSet presAssocID="{D9348491-611B-4690-9319-12C050D0D70F}" presName="background2" presStyleLbl="node2" presStyleIdx="1" presStyleCnt="2"/>
      <dgm:spPr/>
    </dgm:pt>
    <dgm:pt modelId="{A7E63B52-A3B3-4B79-9B17-64190C30B7D2}" type="pres">
      <dgm:prSet presAssocID="{D9348491-611B-4690-9319-12C050D0D70F}" presName="text2" presStyleLbl="fgAcc2" presStyleIdx="1" presStyleCnt="2">
        <dgm:presLayoutVars>
          <dgm:chPref val="3"/>
        </dgm:presLayoutVars>
      </dgm:prSet>
      <dgm:spPr/>
    </dgm:pt>
    <dgm:pt modelId="{D1C684F5-54B9-4EDD-999E-E1F974F94363}" type="pres">
      <dgm:prSet presAssocID="{D9348491-611B-4690-9319-12C050D0D70F}" presName="hierChild3" presStyleCnt="0"/>
      <dgm:spPr/>
    </dgm:pt>
    <dgm:pt modelId="{1903D804-57C1-42AD-9D62-AEC7DBCAFDFF}" type="pres">
      <dgm:prSet presAssocID="{02F80892-4ACE-42BE-A04B-3828C2EF089B}" presName="Name17" presStyleLbl="parChTrans1D3" presStyleIdx="2" presStyleCnt="3"/>
      <dgm:spPr/>
    </dgm:pt>
    <dgm:pt modelId="{6B6842C7-6B9F-443F-A042-26990851EC4D}" type="pres">
      <dgm:prSet presAssocID="{65855E31-77ED-4C13-B7BB-368DD35279A4}" presName="hierRoot3" presStyleCnt="0"/>
      <dgm:spPr/>
    </dgm:pt>
    <dgm:pt modelId="{03F224E5-3D2B-4086-A601-B85340026D3E}" type="pres">
      <dgm:prSet presAssocID="{65855E31-77ED-4C13-B7BB-368DD35279A4}" presName="composite3" presStyleCnt="0"/>
      <dgm:spPr/>
    </dgm:pt>
    <dgm:pt modelId="{D94422FF-0A39-4433-8DF9-05F0C40FABB3}" type="pres">
      <dgm:prSet presAssocID="{65855E31-77ED-4C13-B7BB-368DD35279A4}" presName="background3" presStyleLbl="node3" presStyleIdx="2" presStyleCnt="3"/>
      <dgm:spPr/>
    </dgm:pt>
    <dgm:pt modelId="{196DF6F9-9914-434D-8EB6-9C1F44EAB22C}" type="pres">
      <dgm:prSet presAssocID="{65855E31-77ED-4C13-B7BB-368DD35279A4}" presName="text3" presStyleLbl="fgAcc3" presStyleIdx="2" presStyleCnt="3">
        <dgm:presLayoutVars>
          <dgm:chPref val="3"/>
        </dgm:presLayoutVars>
      </dgm:prSet>
      <dgm:spPr/>
    </dgm:pt>
    <dgm:pt modelId="{6E27F4BC-1538-4A7F-B5C8-570335302E54}" type="pres">
      <dgm:prSet presAssocID="{65855E31-77ED-4C13-B7BB-368DD35279A4}" presName="hierChild4" presStyleCnt="0"/>
      <dgm:spPr/>
    </dgm:pt>
  </dgm:ptLst>
  <dgm:cxnLst>
    <dgm:cxn modelId="{03C10307-A503-46FD-89D2-399D97667EEF}" type="presOf" srcId="{E1F417E1-EAF8-4D71-BC17-A0FBCAA51D20}" destId="{8A5D5298-1FA6-45DC-A382-AF2642B451D9}" srcOrd="0" destOrd="0" presId="urn:microsoft.com/office/officeart/2005/8/layout/hierarchy1"/>
    <dgm:cxn modelId="{99BC2E13-925D-4D68-840D-8BC57E23251F}" srcId="{A38ABB55-07AA-4E5D-96A3-D3FE07CCF0F2}" destId="{A23DED50-D521-4F19-8176-4286B6530C50}" srcOrd="0" destOrd="0" parTransId="{101325D2-37AD-46AF-AB0A-4C907CBDFC90}" sibTransId="{FC04D371-888C-41FE-8914-252A22BB1207}"/>
    <dgm:cxn modelId="{46903F30-2F7B-44A3-9E41-11C72EFA3B49}" type="presOf" srcId="{A38ABB55-07AA-4E5D-96A3-D3FE07CCF0F2}" destId="{430A4105-F32C-4E91-B2D4-8A59F6B37E48}" srcOrd="0" destOrd="0" presId="urn:microsoft.com/office/officeart/2005/8/layout/hierarchy1"/>
    <dgm:cxn modelId="{F0477536-F651-4FAD-8EEE-125B11FB5CB7}" type="presOf" srcId="{05E9D028-6A34-45C6-ADC1-F0D0FF68000D}" destId="{46CF552C-A249-4F10-ACB6-4448707B2792}" srcOrd="0" destOrd="0" presId="urn:microsoft.com/office/officeart/2005/8/layout/hierarchy1"/>
    <dgm:cxn modelId="{8A8E1A3E-BA2C-44DD-99A4-1CA114CCFB8E}" type="presOf" srcId="{220C5628-3398-45B8-85E0-725ADDDB4C29}" destId="{F97F557D-B471-4B6C-8E17-FDB289122CF7}" srcOrd="0" destOrd="0" presId="urn:microsoft.com/office/officeart/2005/8/layout/hierarchy1"/>
    <dgm:cxn modelId="{DDD5D36B-1917-4542-BBE8-A62BDAA81285}" type="presOf" srcId="{D9348491-611B-4690-9319-12C050D0D70F}" destId="{A7E63B52-A3B3-4B79-9B17-64190C30B7D2}" srcOrd="0" destOrd="0" presId="urn:microsoft.com/office/officeart/2005/8/layout/hierarchy1"/>
    <dgm:cxn modelId="{9486B84C-245F-49D6-80BA-0876DAD6729B}" type="presOf" srcId="{7484E0AF-A6F3-4BC0-8912-DA559BA192E8}" destId="{534CC2EF-954C-4731-A4EC-38A63070D6BB}" srcOrd="0" destOrd="0" presId="urn:microsoft.com/office/officeart/2005/8/layout/hierarchy1"/>
    <dgm:cxn modelId="{0A48626E-69EA-44FF-AC57-0657F29BCA40}" srcId="{A23DED50-D521-4F19-8176-4286B6530C50}" destId="{7484E0AF-A6F3-4BC0-8912-DA559BA192E8}" srcOrd="1" destOrd="0" parTransId="{1D695CD4-C940-482F-B418-405428623B8A}" sibTransId="{1FF34D36-EA86-446A-B354-2C3F051950F4}"/>
    <dgm:cxn modelId="{83E39478-87FA-45DF-AB22-97A848C136C6}" type="presOf" srcId="{101325D2-37AD-46AF-AB0A-4C907CBDFC90}" destId="{7BBB84CE-3CA5-4B7F-99E2-E1594612A756}" srcOrd="0" destOrd="0" presId="urn:microsoft.com/office/officeart/2005/8/layout/hierarchy1"/>
    <dgm:cxn modelId="{1B1A5D8B-0DBB-429E-AB25-05AE077FA4FC}" srcId="{D9348491-611B-4690-9319-12C050D0D70F}" destId="{65855E31-77ED-4C13-B7BB-368DD35279A4}" srcOrd="0" destOrd="0" parTransId="{02F80892-4ACE-42BE-A04B-3828C2EF089B}" sibTransId="{07BA9F07-D6B9-495C-B0C6-02A453203835}"/>
    <dgm:cxn modelId="{1F3004A0-7DCE-4ED8-BFA6-546557926EE4}" type="presOf" srcId="{A23DED50-D521-4F19-8176-4286B6530C50}" destId="{16A87092-4114-4E20-8687-493BB762DD97}" srcOrd="0" destOrd="0" presId="urn:microsoft.com/office/officeart/2005/8/layout/hierarchy1"/>
    <dgm:cxn modelId="{39E9C2A0-B9D5-4A2A-AC5C-20AFEE9A9A93}" type="presOf" srcId="{65855E31-77ED-4C13-B7BB-368DD35279A4}" destId="{196DF6F9-9914-434D-8EB6-9C1F44EAB22C}" srcOrd="0" destOrd="0" presId="urn:microsoft.com/office/officeart/2005/8/layout/hierarchy1"/>
    <dgm:cxn modelId="{FFC7BFCB-F844-4F12-AB3F-421778128025}" type="presOf" srcId="{E22B30F9-066D-4E07-9B45-43AA9BBF3BD1}" destId="{AB0E00AE-BE53-4EB7-BC59-7D443FA2D800}" srcOrd="0" destOrd="0" presId="urn:microsoft.com/office/officeart/2005/8/layout/hierarchy1"/>
    <dgm:cxn modelId="{C517B9D0-3A55-44D9-8857-B575F723721B}" type="presOf" srcId="{1D695CD4-C940-482F-B418-405428623B8A}" destId="{35B26EAA-F29A-44B1-9E14-0588BEBA584E}" srcOrd="0" destOrd="0" presId="urn:microsoft.com/office/officeart/2005/8/layout/hierarchy1"/>
    <dgm:cxn modelId="{A7BB77D1-885C-41BF-A6BC-859DAA3EAF44}" srcId="{A23DED50-D521-4F19-8176-4286B6530C50}" destId="{220C5628-3398-45B8-85E0-725ADDDB4C29}" srcOrd="0" destOrd="0" parTransId="{E1F417E1-EAF8-4D71-BC17-A0FBCAA51D20}" sibTransId="{34386E46-D546-42BB-BFAD-877A0BB7F87A}"/>
    <dgm:cxn modelId="{5FA381E9-453A-4776-9F28-2321F118870E}" type="presOf" srcId="{02F80892-4ACE-42BE-A04B-3828C2EF089B}" destId="{1903D804-57C1-42AD-9D62-AEC7DBCAFDFF}" srcOrd="0" destOrd="0" presId="urn:microsoft.com/office/officeart/2005/8/layout/hierarchy1"/>
    <dgm:cxn modelId="{7E2918EE-0B2F-4EB0-B352-DF4F7E41C51D}" srcId="{A38ABB55-07AA-4E5D-96A3-D3FE07CCF0F2}" destId="{D9348491-611B-4690-9319-12C050D0D70F}" srcOrd="1" destOrd="0" parTransId="{E22B30F9-066D-4E07-9B45-43AA9BBF3BD1}" sibTransId="{3A6D6AAE-F10E-4EB2-8784-45E6DEC837C1}"/>
    <dgm:cxn modelId="{7F602AEE-C5C4-40EC-9F94-256FF324B3F4}" srcId="{05E9D028-6A34-45C6-ADC1-F0D0FF68000D}" destId="{A38ABB55-07AA-4E5D-96A3-D3FE07CCF0F2}" srcOrd="0" destOrd="0" parTransId="{A6EA45C8-94E4-4BE3-A00A-482CF0472A19}" sibTransId="{BCF33B11-1C95-4BFF-8B07-F18F6A09EF4E}"/>
    <dgm:cxn modelId="{0E85B4C5-5EDC-4C7C-B39C-61ECE60909D9}" type="presParOf" srcId="{46CF552C-A249-4F10-ACB6-4448707B2792}" destId="{5A5FE0DA-0E51-41DC-AE6E-CB3692341A7E}" srcOrd="0" destOrd="0" presId="urn:microsoft.com/office/officeart/2005/8/layout/hierarchy1"/>
    <dgm:cxn modelId="{82145560-E2BB-4EED-B31F-CC3C8F8FDBA7}" type="presParOf" srcId="{5A5FE0DA-0E51-41DC-AE6E-CB3692341A7E}" destId="{50C4D07A-9389-4E47-92D5-9B40DF13A364}" srcOrd="0" destOrd="0" presId="urn:microsoft.com/office/officeart/2005/8/layout/hierarchy1"/>
    <dgm:cxn modelId="{8D447265-C69B-44C4-A125-5631DA5C4286}" type="presParOf" srcId="{50C4D07A-9389-4E47-92D5-9B40DF13A364}" destId="{0200BB35-724B-49E9-B91A-7EA90FD42DFB}" srcOrd="0" destOrd="0" presId="urn:microsoft.com/office/officeart/2005/8/layout/hierarchy1"/>
    <dgm:cxn modelId="{F90F6ADD-0FA0-4F8E-B3A2-795FEED8B479}" type="presParOf" srcId="{50C4D07A-9389-4E47-92D5-9B40DF13A364}" destId="{430A4105-F32C-4E91-B2D4-8A59F6B37E48}" srcOrd="1" destOrd="0" presId="urn:microsoft.com/office/officeart/2005/8/layout/hierarchy1"/>
    <dgm:cxn modelId="{72E81F65-35B1-4B8E-AF8D-D1C0A84F34E3}" type="presParOf" srcId="{5A5FE0DA-0E51-41DC-AE6E-CB3692341A7E}" destId="{668F0CA2-5722-4235-B4F8-86BB29130D8B}" srcOrd="1" destOrd="0" presId="urn:microsoft.com/office/officeart/2005/8/layout/hierarchy1"/>
    <dgm:cxn modelId="{39085700-7B87-4989-983F-ABC6AA444AFA}" type="presParOf" srcId="{668F0CA2-5722-4235-B4F8-86BB29130D8B}" destId="{7BBB84CE-3CA5-4B7F-99E2-E1594612A756}" srcOrd="0" destOrd="0" presId="urn:microsoft.com/office/officeart/2005/8/layout/hierarchy1"/>
    <dgm:cxn modelId="{F4A4E359-F344-45BA-AA6C-4979238F8772}" type="presParOf" srcId="{668F0CA2-5722-4235-B4F8-86BB29130D8B}" destId="{B63A0E3B-55C7-444C-9D9F-28FB9A0C15F1}" srcOrd="1" destOrd="0" presId="urn:microsoft.com/office/officeart/2005/8/layout/hierarchy1"/>
    <dgm:cxn modelId="{466F697F-114D-4E38-B607-466919E3A64F}" type="presParOf" srcId="{B63A0E3B-55C7-444C-9D9F-28FB9A0C15F1}" destId="{B321616E-3B67-42F6-8FB1-4082F9D5C6F6}" srcOrd="0" destOrd="0" presId="urn:microsoft.com/office/officeart/2005/8/layout/hierarchy1"/>
    <dgm:cxn modelId="{6DB8D94E-1BF8-4593-8087-B2A0D045CCEB}" type="presParOf" srcId="{B321616E-3B67-42F6-8FB1-4082F9D5C6F6}" destId="{502497A1-8B88-44E8-B7D6-F29E87045FF5}" srcOrd="0" destOrd="0" presId="urn:microsoft.com/office/officeart/2005/8/layout/hierarchy1"/>
    <dgm:cxn modelId="{0B175931-2177-4961-9628-905BD760B57C}" type="presParOf" srcId="{B321616E-3B67-42F6-8FB1-4082F9D5C6F6}" destId="{16A87092-4114-4E20-8687-493BB762DD97}" srcOrd="1" destOrd="0" presId="urn:microsoft.com/office/officeart/2005/8/layout/hierarchy1"/>
    <dgm:cxn modelId="{196530E2-82B0-4EA8-BD25-18CC2783054D}" type="presParOf" srcId="{B63A0E3B-55C7-444C-9D9F-28FB9A0C15F1}" destId="{25DFCE3D-EF97-42CF-9D4F-6E4B3DCB434B}" srcOrd="1" destOrd="0" presId="urn:microsoft.com/office/officeart/2005/8/layout/hierarchy1"/>
    <dgm:cxn modelId="{38CEE04E-3CD4-482C-9244-2F0A67E1E700}" type="presParOf" srcId="{25DFCE3D-EF97-42CF-9D4F-6E4B3DCB434B}" destId="{8A5D5298-1FA6-45DC-A382-AF2642B451D9}" srcOrd="0" destOrd="0" presId="urn:microsoft.com/office/officeart/2005/8/layout/hierarchy1"/>
    <dgm:cxn modelId="{F17CAFC4-9103-4ADC-B7A5-A6D8E88DC6A9}" type="presParOf" srcId="{25DFCE3D-EF97-42CF-9D4F-6E4B3DCB434B}" destId="{19DAD6BE-1861-4A6B-9152-FBBFA980EF95}" srcOrd="1" destOrd="0" presId="urn:microsoft.com/office/officeart/2005/8/layout/hierarchy1"/>
    <dgm:cxn modelId="{3F07F5C7-115D-4178-83E9-117E259D66A2}" type="presParOf" srcId="{19DAD6BE-1861-4A6B-9152-FBBFA980EF95}" destId="{48541C27-2DCA-4465-8C88-5F97BB4D6D73}" srcOrd="0" destOrd="0" presId="urn:microsoft.com/office/officeart/2005/8/layout/hierarchy1"/>
    <dgm:cxn modelId="{507F0E13-1882-4B60-BABE-AF81DB568A9B}" type="presParOf" srcId="{48541C27-2DCA-4465-8C88-5F97BB4D6D73}" destId="{969D24BB-C0A3-415D-BAB7-A9D73B2099EB}" srcOrd="0" destOrd="0" presId="urn:microsoft.com/office/officeart/2005/8/layout/hierarchy1"/>
    <dgm:cxn modelId="{4715492A-75D9-4973-8E6C-512F5EAD3F0D}" type="presParOf" srcId="{48541C27-2DCA-4465-8C88-5F97BB4D6D73}" destId="{F97F557D-B471-4B6C-8E17-FDB289122CF7}" srcOrd="1" destOrd="0" presId="urn:microsoft.com/office/officeart/2005/8/layout/hierarchy1"/>
    <dgm:cxn modelId="{7C830898-FEA6-44C1-A48C-93A482A9095D}" type="presParOf" srcId="{19DAD6BE-1861-4A6B-9152-FBBFA980EF95}" destId="{E051A9D5-C482-48F0-8FED-461EBC3BE982}" srcOrd="1" destOrd="0" presId="urn:microsoft.com/office/officeart/2005/8/layout/hierarchy1"/>
    <dgm:cxn modelId="{637E9206-618C-4FDB-BBB3-C5E8166A3986}" type="presParOf" srcId="{25DFCE3D-EF97-42CF-9D4F-6E4B3DCB434B}" destId="{35B26EAA-F29A-44B1-9E14-0588BEBA584E}" srcOrd="2" destOrd="0" presId="urn:microsoft.com/office/officeart/2005/8/layout/hierarchy1"/>
    <dgm:cxn modelId="{65C15CFB-E6D8-4D63-A3D0-CDD954CFC77D}" type="presParOf" srcId="{25DFCE3D-EF97-42CF-9D4F-6E4B3DCB434B}" destId="{F2E56EC0-556C-4C0B-8B1D-AE8D9B66975E}" srcOrd="3" destOrd="0" presId="urn:microsoft.com/office/officeart/2005/8/layout/hierarchy1"/>
    <dgm:cxn modelId="{827DDFBB-94F8-4B19-B84B-CFEA017FD48E}" type="presParOf" srcId="{F2E56EC0-556C-4C0B-8B1D-AE8D9B66975E}" destId="{F2F16251-BC4A-4321-90BF-DBEC0F6BCF9A}" srcOrd="0" destOrd="0" presId="urn:microsoft.com/office/officeart/2005/8/layout/hierarchy1"/>
    <dgm:cxn modelId="{1CFAD3AB-17F2-4090-84FB-3885D25E7B5C}" type="presParOf" srcId="{F2F16251-BC4A-4321-90BF-DBEC0F6BCF9A}" destId="{8E444B98-EA6E-44EE-988F-A6441BE967D1}" srcOrd="0" destOrd="0" presId="urn:microsoft.com/office/officeart/2005/8/layout/hierarchy1"/>
    <dgm:cxn modelId="{A777DAFE-6D8D-45D6-AB95-577CBC79F69C}" type="presParOf" srcId="{F2F16251-BC4A-4321-90BF-DBEC0F6BCF9A}" destId="{534CC2EF-954C-4731-A4EC-38A63070D6BB}" srcOrd="1" destOrd="0" presId="urn:microsoft.com/office/officeart/2005/8/layout/hierarchy1"/>
    <dgm:cxn modelId="{42C77B0E-2CE7-4D80-B7DF-5AF2098FA3A6}" type="presParOf" srcId="{F2E56EC0-556C-4C0B-8B1D-AE8D9B66975E}" destId="{DC4EF4A3-E4C4-4662-9139-B4276A035143}" srcOrd="1" destOrd="0" presId="urn:microsoft.com/office/officeart/2005/8/layout/hierarchy1"/>
    <dgm:cxn modelId="{561B62F8-34C0-497F-96BB-668B3D1BE858}" type="presParOf" srcId="{668F0CA2-5722-4235-B4F8-86BB29130D8B}" destId="{AB0E00AE-BE53-4EB7-BC59-7D443FA2D800}" srcOrd="2" destOrd="0" presId="urn:microsoft.com/office/officeart/2005/8/layout/hierarchy1"/>
    <dgm:cxn modelId="{A16369B4-9B88-483F-8CA8-92109759CF60}" type="presParOf" srcId="{668F0CA2-5722-4235-B4F8-86BB29130D8B}" destId="{505E803C-0B99-4F2C-BF92-7ECF2FE038A4}" srcOrd="3" destOrd="0" presId="urn:microsoft.com/office/officeart/2005/8/layout/hierarchy1"/>
    <dgm:cxn modelId="{FAA0181E-802E-4DF5-BC62-6D40253289E9}" type="presParOf" srcId="{505E803C-0B99-4F2C-BF92-7ECF2FE038A4}" destId="{9A6F7A73-37CB-4616-924C-FF7FB76AABFD}" srcOrd="0" destOrd="0" presId="urn:microsoft.com/office/officeart/2005/8/layout/hierarchy1"/>
    <dgm:cxn modelId="{AE024D0B-A217-4674-9C05-6D0FB9E7179C}" type="presParOf" srcId="{9A6F7A73-37CB-4616-924C-FF7FB76AABFD}" destId="{669BF5D7-3E06-45C4-A459-8B30655B5D7D}" srcOrd="0" destOrd="0" presId="urn:microsoft.com/office/officeart/2005/8/layout/hierarchy1"/>
    <dgm:cxn modelId="{282AB56B-DA26-49CA-BE8A-7C049F7DFF13}" type="presParOf" srcId="{9A6F7A73-37CB-4616-924C-FF7FB76AABFD}" destId="{A7E63B52-A3B3-4B79-9B17-64190C30B7D2}" srcOrd="1" destOrd="0" presId="urn:microsoft.com/office/officeart/2005/8/layout/hierarchy1"/>
    <dgm:cxn modelId="{4C364CE0-8A09-4C95-8EF4-CBDA411A1A95}" type="presParOf" srcId="{505E803C-0B99-4F2C-BF92-7ECF2FE038A4}" destId="{D1C684F5-54B9-4EDD-999E-E1F974F94363}" srcOrd="1" destOrd="0" presId="urn:microsoft.com/office/officeart/2005/8/layout/hierarchy1"/>
    <dgm:cxn modelId="{420AAD27-27A9-49E8-9234-C4E71DCCCD9E}" type="presParOf" srcId="{D1C684F5-54B9-4EDD-999E-E1F974F94363}" destId="{1903D804-57C1-42AD-9D62-AEC7DBCAFDFF}" srcOrd="0" destOrd="0" presId="urn:microsoft.com/office/officeart/2005/8/layout/hierarchy1"/>
    <dgm:cxn modelId="{2F90C046-9974-4976-AD1E-6358BBD21DF5}" type="presParOf" srcId="{D1C684F5-54B9-4EDD-999E-E1F974F94363}" destId="{6B6842C7-6B9F-443F-A042-26990851EC4D}" srcOrd="1" destOrd="0" presId="urn:microsoft.com/office/officeart/2005/8/layout/hierarchy1"/>
    <dgm:cxn modelId="{6AE6630E-D407-4AF6-BE06-C934B3D6A949}" type="presParOf" srcId="{6B6842C7-6B9F-443F-A042-26990851EC4D}" destId="{03F224E5-3D2B-4086-A601-B85340026D3E}" srcOrd="0" destOrd="0" presId="urn:microsoft.com/office/officeart/2005/8/layout/hierarchy1"/>
    <dgm:cxn modelId="{88E922BD-389E-4126-B11C-E7364BF38C2D}" type="presParOf" srcId="{03F224E5-3D2B-4086-A601-B85340026D3E}" destId="{D94422FF-0A39-4433-8DF9-05F0C40FABB3}" srcOrd="0" destOrd="0" presId="urn:microsoft.com/office/officeart/2005/8/layout/hierarchy1"/>
    <dgm:cxn modelId="{473E8E6A-ADE8-42DA-9DDD-8B2EFAAD0AF4}" type="presParOf" srcId="{03F224E5-3D2B-4086-A601-B85340026D3E}" destId="{196DF6F9-9914-434D-8EB6-9C1F44EAB22C}" srcOrd="1" destOrd="0" presId="urn:microsoft.com/office/officeart/2005/8/layout/hierarchy1"/>
    <dgm:cxn modelId="{09E07788-9A3F-4EBB-8777-4B962CFB9154}" type="presParOf" srcId="{6B6842C7-6B9F-443F-A042-26990851EC4D}" destId="{6E27F4BC-1538-4A7F-B5C8-570335302E5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03D804-57C1-42AD-9D62-AEC7DBCAFDFF}">
      <dsp:nvSpPr>
        <dsp:cNvPr id="0" name=""/>
        <dsp:cNvSpPr/>
      </dsp:nvSpPr>
      <dsp:spPr>
        <a:xfrm>
          <a:off x="3978417" y="2329498"/>
          <a:ext cx="91440" cy="397478"/>
        </a:xfrm>
        <a:custGeom>
          <a:avLst/>
          <a:gdLst/>
          <a:ahLst/>
          <a:cxnLst/>
          <a:rect l="0" t="0" r="0" b="0"/>
          <a:pathLst>
            <a:path>
              <a:moveTo>
                <a:pt x="45720" y="0"/>
              </a:moveTo>
              <a:lnTo>
                <a:pt x="45720" y="397478"/>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0E00AE-BE53-4EB7-BC59-7D443FA2D800}">
      <dsp:nvSpPr>
        <dsp:cNvPr id="0" name=""/>
        <dsp:cNvSpPr/>
      </dsp:nvSpPr>
      <dsp:spPr>
        <a:xfrm>
          <a:off x="2771340" y="1064172"/>
          <a:ext cx="1252797" cy="397478"/>
        </a:xfrm>
        <a:custGeom>
          <a:avLst/>
          <a:gdLst/>
          <a:ahLst/>
          <a:cxnLst/>
          <a:rect l="0" t="0" r="0" b="0"/>
          <a:pathLst>
            <a:path>
              <a:moveTo>
                <a:pt x="0" y="0"/>
              </a:moveTo>
              <a:lnTo>
                <a:pt x="0" y="270870"/>
              </a:lnTo>
              <a:lnTo>
                <a:pt x="1252797" y="270870"/>
              </a:lnTo>
              <a:lnTo>
                <a:pt x="1252797" y="39747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B26EAA-F29A-44B1-9E14-0588BEBA584E}">
      <dsp:nvSpPr>
        <dsp:cNvPr id="0" name=""/>
        <dsp:cNvSpPr/>
      </dsp:nvSpPr>
      <dsp:spPr>
        <a:xfrm>
          <a:off x="1518542" y="2329498"/>
          <a:ext cx="835198" cy="397478"/>
        </a:xfrm>
        <a:custGeom>
          <a:avLst/>
          <a:gdLst/>
          <a:ahLst/>
          <a:cxnLst/>
          <a:rect l="0" t="0" r="0" b="0"/>
          <a:pathLst>
            <a:path>
              <a:moveTo>
                <a:pt x="0" y="0"/>
              </a:moveTo>
              <a:lnTo>
                <a:pt x="0" y="270870"/>
              </a:lnTo>
              <a:lnTo>
                <a:pt x="835198" y="270870"/>
              </a:lnTo>
              <a:lnTo>
                <a:pt x="835198" y="397478"/>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5D5298-1FA6-45DC-A382-AF2642B451D9}">
      <dsp:nvSpPr>
        <dsp:cNvPr id="0" name=""/>
        <dsp:cNvSpPr/>
      </dsp:nvSpPr>
      <dsp:spPr>
        <a:xfrm>
          <a:off x="683344" y="2329498"/>
          <a:ext cx="835198" cy="397478"/>
        </a:xfrm>
        <a:custGeom>
          <a:avLst/>
          <a:gdLst/>
          <a:ahLst/>
          <a:cxnLst/>
          <a:rect l="0" t="0" r="0" b="0"/>
          <a:pathLst>
            <a:path>
              <a:moveTo>
                <a:pt x="835198" y="0"/>
              </a:moveTo>
              <a:lnTo>
                <a:pt x="835198" y="270870"/>
              </a:lnTo>
              <a:lnTo>
                <a:pt x="0" y="270870"/>
              </a:lnTo>
              <a:lnTo>
                <a:pt x="0" y="397478"/>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B84CE-3CA5-4B7F-99E2-E1594612A756}">
      <dsp:nvSpPr>
        <dsp:cNvPr id="0" name=""/>
        <dsp:cNvSpPr/>
      </dsp:nvSpPr>
      <dsp:spPr>
        <a:xfrm>
          <a:off x="1518542" y="1064172"/>
          <a:ext cx="1252797" cy="397478"/>
        </a:xfrm>
        <a:custGeom>
          <a:avLst/>
          <a:gdLst/>
          <a:ahLst/>
          <a:cxnLst/>
          <a:rect l="0" t="0" r="0" b="0"/>
          <a:pathLst>
            <a:path>
              <a:moveTo>
                <a:pt x="1252797" y="0"/>
              </a:moveTo>
              <a:lnTo>
                <a:pt x="1252797" y="270870"/>
              </a:lnTo>
              <a:lnTo>
                <a:pt x="0" y="270870"/>
              </a:lnTo>
              <a:lnTo>
                <a:pt x="0" y="39747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00BB35-724B-49E9-B91A-7EA90FD42DFB}">
      <dsp:nvSpPr>
        <dsp:cNvPr id="0" name=""/>
        <dsp:cNvSpPr/>
      </dsp:nvSpPr>
      <dsp:spPr>
        <a:xfrm>
          <a:off x="2087995" y="196325"/>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0A4105-F32C-4E91-B2D4-8A59F6B37E48}">
      <dsp:nvSpPr>
        <dsp:cNvPr id="0" name=""/>
        <dsp:cNvSpPr/>
      </dsp:nvSpPr>
      <dsp:spPr>
        <a:xfrm>
          <a:off x="2239850" y="340587"/>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HTML</a:t>
          </a:r>
          <a:endParaRPr lang="ro-RO" sz="2000" kern="1200" dirty="0"/>
        </a:p>
      </dsp:txBody>
      <dsp:txXfrm>
        <a:off x="2265268" y="366005"/>
        <a:ext cx="1315852" cy="817011"/>
      </dsp:txXfrm>
    </dsp:sp>
    <dsp:sp modelId="{502497A1-8B88-44E8-B7D6-F29E87045FF5}">
      <dsp:nvSpPr>
        <dsp:cNvPr id="0" name=""/>
        <dsp:cNvSpPr/>
      </dsp:nvSpPr>
      <dsp:spPr>
        <a:xfrm>
          <a:off x="835198" y="1461651"/>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A87092-4114-4E20-8687-493BB762DD97}">
      <dsp:nvSpPr>
        <dsp:cNvPr id="0" name=""/>
        <dsp:cNvSpPr/>
      </dsp:nvSpPr>
      <dsp:spPr>
        <a:xfrm>
          <a:off x="987052" y="1605912"/>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HEAD</a:t>
          </a:r>
          <a:endParaRPr lang="ro-RO" sz="2000" kern="1200" dirty="0"/>
        </a:p>
      </dsp:txBody>
      <dsp:txXfrm>
        <a:off x="1012470" y="1631330"/>
        <a:ext cx="1315852" cy="817011"/>
      </dsp:txXfrm>
    </dsp:sp>
    <dsp:sp modelId="{969D24BB-C0A3-415D-BAB7-A9D73B2099EB}">
      <dsp:nvSpPr>
        <dsp:cNvPr id="0" name=""/>
        <dsp:cNvSpPr/>
      </dsp:nvSpPr>
      <dsp:spPr>
        <a:xfrm>
          <a:off x="0" y="2726976"/>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7F557D-B471-4B6C-8E17-FDB289122CF7}">
      <dsp:nvSpPr>
        <dsp:cNvPr id="0" name=""/>
        <dsp:cNvSpPr/>
      </dsp:nvSpPr>
      <dsp:spPr>
        <a:xfrm>
          <a:off x="151854" y="2871238"/>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o-RO" sz="2000" kern="1200" dirty="0"/>
            <a:t>TITLE</a:t>
          </a:r>
        </a:p>
      </dsp:txBody>
      <dsp:txXfrm>
        <a:off x="177272" y="2896656"/>
        <a:ext cx="1315852" cy="817011"/>
      </dsp:txXfrm>
    </dsp:sp>
    <dsp:sp modelId="{8E444B98-EA6E-44EE-988F-A6441BE967D1}">
      <dsp:nvSpPr>
        <dsp:cNvPr id="0" name=""/>
        <dsp:cNvSpPr/>
      </dsp:nvSpPr>
      <dsp:spPr>
        <a:xfrm>
          <a:off x="1670396" y="2726976"/>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4CC2EF-954C-4731-A4EC-38A63070D6BB}">
      <dsp:nvSpPr>
        <dsp:cNvPr id="0" name=""/>
        <dsp:cNvSpPr/>
      </dsp:nvSpPr>
      <dsp:spPr>
        <a:xfrm>
          <a:off x="1822251" y="2871238"/>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o-RO" sz="2000" kern="1200" dirty="0"/>
            <a:t>Referințe și parametri</a:t>
          </a:r>
        </a:p>
      </dsp:txBody>
      <dsp:txXfrm>
        <a:off x="1847669" y="2896656"/>
        <a:ext cx="1315852" cy="817011"/>
      </dsp:txXfrm>
    </dsp:sp>
    <dsp:sp modelId="{669BF5D7-3E06-45C4-A459-8B30655B5D7D}">
      <dsp:nvSpPr>
        <dsp:cNvPr id="0" name=""/>
        <dsp:cNvSpPr/>
      </dsp:nvSpPr>
      <dsp:spPr>
        <a:xfrm>
          <a:off x="3340793" y="1461651"/>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7E63B52-A3B3-4B79-9B17-64190C30B7D2}">
      <dsp:nvSpPr>
        <dsp:cNvPr id="0" name=""/>
        <dsp:cNvSpPr/>
      </dsp:nvSpPr>
      <dsp:spPr>
        <a:xfrm>
          <a:off x="3492647" y="1605912"/>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BODY</a:t>
          </a:r>
          <a:endParaRPr lang="ro-RO" sz="2000" kern="1200" dirty="0"/>
        </a:p>
      </dsp:txBody>
      <dsp:txXfrm>
        <a:off x="3518065" y="1631330"/>
        <a:ext cx="1315852" cy="817011"/>
      </dsp:txXfrm>
    </dsp:sp>
    <dsp:sp modelId="{D94422FF-0A39-4433-8DF9-05F0C40FABB3}">
      <dsp:nvSpPr>
        <dsp:cNvPr id="0" name=""/>
        <dsp:cNvSpPr/>
      </dsp:nvSpPr>
      <dsp:spPr>
        <a:xfrm>
          <a:off x="3340793" y="2726976"/>
          <a:ext cx="1366688" cy="86784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6DF6F9-9914-434D-8EB6-9C1F44EAB22C}">
      <dsp:nvSpPr>
        <dsp:cNvPr id="0" name=""/>
        <dsp:cNvSpPr/>
      </dsp:nvSpPr>
      <dsp:spPr>
        <a:xfrm>
          <a:off x="3492647" y="2871238"/>
          <a:ext cx="1366688" cy="86784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Con</a:t>
          </a:r>
          <a:r>
            <a:rPr lang="ro-RO" sz="2000" kern="1200" dirty="0"/>
            <a:t>ținut</a:t>
          </a:r>
        </a:p>
      </dsp:txBody>
      <dsp:txXfrm>
        <a:off x="3518065" y="2896656"/>
        <a:ext cx="1315852" cy="81701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7" y="6"/>
            <a:ext cx="4028439" cy="352142"/>
          </a:xfrm>
          <a:prstGeom prst="rect">
            <a:avLst/>
          </a:prstGeom>
        </p:spPr>
        <p:txBody>
          <a:bodyPr vert="horz" lIns="91423" tIns="45711" rIns="91423" bIns="45711" rtlCol="0"/>
          <a:lstStyle>
            <a:lvl1pPr algn="l" eaLnBrk="1" fontAlgn="auto" hangingPunct="1">
              <a:spcBef>
                <a:spcPts val="0"/>
              </a:spcBef>
              <a:spcAft>
                <a:spcPts val="0"/>
              </a:spcAft>
              <a:defRPr sz="1200">
                <a:latin typeface="+mn-lt"/>
              </a:defRPr>
            </a:lvl1pPr>
          </a:lstStyle>
          <a:p>
            <a:pPr>
              <a:defRPr/>
            </a:pPr>
            <a:endParaRPr lang="ro-RO"/>
          </a:p>
        </p:txBody>
      </p:sp>
      <p:sp>
        <p:nvSpPr>
          <p:cNvPr id="3" name="Date Placeholder 2"/>
          <p:cNvSpPr>
            <a:spLocks noGrp="1"/>
          </p:cNvSpPr>
          <p:nvPr>
            <p:ph type="dt" sz="quarter" idx="1"/>
          </p:nvPr>
        </p:nvSpPr>
        <p:spPr>
          <a:xfrm>
            <a:off x="5266356" y="6"/>
            <a:ext cx="4028439" cy="352142"/>
          </a:xfrm>
          <a:prstGeom prst="rect">
            <a:avLst/>
          </a:prstGeom>
        </p:spPr>
        <p:txBody>
          <a:bodyPr vert="horz" lIns="91423" tIns="45711" rIns="91423" bIns="45711" rtlCol="0"/>
          <a:lstStyle>
            <a:lvl1pPr algn="r" eaLnBrk="1" fontAlgn="auto" hangingPunct="1">
              <a:spcBef>
                <a:spcPts val="0"/>
              </a:spcBef>
              <a:spcAft>
                <a:spcPts val="0"/>
              </a:spcAft>
              <a:defRPr sz="1200" smtClean="0">
                <a:latin typeface="+mn-lt"/>
              </a:defRPr>
            </a:lvl1pPr>
          </a:lstStyle>
          <a:p>
            <a:pPr>
              <a:defRPr/>
            </a:pPr>
            <a:fld id="{19DC2468-4097-4E1E-BDB4-F45F6C61C8F1}" type="datetimeFigureOut">
              <a:rPr lang="ro-RO"/>
              <a:pPr>
                <a:defRPr/>
              </a:pPr>
              <a:t>06.10.2025</a:t>
            </a:fld>
            <a:endParaRPr lang="ro-RO"/>
          </a:p>
        </p:txBody>
      </p:sp>
      <p:sp>
        <p:nvSpPr>
          <p:cNvPr id="4" name="Footer Placeholder 3"/>
          <p:cNvSpPr>
            <a:spLocks noGrp="1"/>
          </p:cNvSpPr>
          <p:nvPr>
            <p:ph type="ftr" sz="quarter" idx="2"/>
          </p:nvPr>
        </p:nvSpPr>
        <p:spPr>
          <a:xfrm>
            <a:off x="7" y="6658265"/>
            <a:ext cx="4028439" cy="352142"/>
          </a:xfrm>
          <a:prstGeom prst="rect">
            <a:avLst/>
          </a:prstGeom>
        </p:spPr>
        <p:txBody>
          <a:bodyPr vert="horz" lIns="91423" tIns="45711" rIns="91423" bIns="45711" rtlCol="0" anchor="b"/>
          <a:lstStyle>
            <a:lvl1pPr algn="l" eaLnBrk="1" fontAlgn="auto" hangingPunct="1">
              <a:spcBef>
                <a:spcPts val="0"/>
              </a:spcBef>
              <a:spcAft>
                <a:spcPts val="0"/>
              </a:spcAft>
              <a:defRPr sz="1200">
                <a:latin typeface="+mn-lt"/>
              </a:defRPr>
            </a:lvl1pPr>
          </a:lstStyle>
          <a:p>
            <a:pPr>
              <a:defRPr/>
            </a:pPr>
            <a:endParaRPr lang="ro-RO"/>
          </a:p>
        </p:txBody>
      </p:sp>
      <p:sp>
        <p:nvSpPr>
          <p:cNvPr id="5" name="Slide Number Placeholder 4"/>
          <p:cNvSpPr>
            <a:spLocks noGrp="1"/>
          </p:cNvSpPr>
          <p:nvPr>
            <p:ph type="sldNum" sz="quarter" idx="3"/>
          </p:nvPr>
        </p:nvSpPr>
        <p:spPr>
          <a:xfrm>
            <a:off x="5266356" y="6658265"/>
            <a:ext cx="4028439" cy="352142"/>
          </a:xfrm>
          <a:prstGeom prst="rect">
            <a:avLst/>
          </a:prstGeom>
        </p:spPr>
        <p:txBody>
          <a:bodyPr vert="horz" lIns="91423" tIns="45711" rIns="91423" bIns="45711" rtlCol="0" anchor="b"/>
          <a:lstStyle>
            <a:lvl1pPr algn="r" eaLnBrk="1" fontAlgn="auto" hangingPunct="1">
              <a:spcBef>
                <a:spcPts val="0"/>
              </a:spcBef>
              <a:spcAft>
                <a:spcPts val="0"/>
              </a:spcAft>
              <a:defRPr sz="1200" smtClean="0">
                <a:latin typeface="+mn-lt"/>
              </a:defRPr>
            </a:lvl1pPr>
          </a:lstStyle>
          <a:p>
            <a:pPr>
              <a:defRPr/>
            </a:pPr>
            <a:fld id="{E704CB56-C299-4EE3-AEFB-1FB14B9D2025}" type="slidenum">
              <a:rPr lang="ro-RO"/>
              <a:pPr>
                <a:defRPr/>
              </a:pPr>
              <a:t>‹#›</a:t>
            </a:fld>
            <a:endParaRPr lang="ro-RO"/>
          </a:p>
        </p:txBody>
      </p:sp>
    </p:spTree>
    <p:extLst>
      <p:ext uri="{BB962C8B-B14F-4D97-AF65-F5344CB8AC3E}">
        <p14:creationId xmlns:p14="http://schemas.microsoft.com/office/powerpoint/2010/main" val="7176907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8" y="5"/>
            <a:ext cx="4028341" cy="352104"/>
          </a:xfrm>
          <a:prstGeom prst="rect">
            <a:avLst/>
          </a:prstGeom>
        </p:spPr>
        <p:txBody>
          <a:bodyPr vert="horz" lIns="91423" tIns="45711" rIns="91423" bIns="45711" rtlCol="0"/>
          <a:lstStyle>
            <a:lvl1pPr algn="l">
              <a:defRPr sz="1200"/>
            </a:lvl1pPr>
          </a:lstStyle>
          <a:p>
            <a:endParaRPr lang="en-US"/>
          </a:p>
        </p:txBody>
      </p:sp>
      <p:sp>
        <p:nvSpPr>
          <p:cNvPr id="3" name="Date Placeholder 2"/>
          <p:cNvSpPr>
            <a:spLocks noGrp="1"/>
          </p:cNvSpPr>
          <p:nvPr>
            <p:ph type="dt" idx="1"/>
          </p:nvPr>
        </p:nvSpPr>
        <p:spPr>
          <a:xfrm>
            <a:off x="5265092" y="5"/>
            <a:ext cx="4029828" cy="352104"/>
          </a:xfrm>
          <a:prstGeom prst="rect">
            <a:avLst/>
          </a:prstGeom>
        </p:spPr>
        <p:txBody>
          <a:bodyPr vert="horz" lIns="91423" tIns="45711" rIns="91423" bIns="45711" rtlCol="0"/>
          <a:lstStyle>
            <a:lvl1pPr algn="r">
              <a:defRPr sz="1200"/>
            </a:lvl1pPr>
          </a:lstStyle>
          <a:p>
            <a:fld id="{7BADC96B-6589-4D73-A91E-9CB7D55B209A}" type="datetimeFigureOut">
              <a:rPr lang="en-US" smtClean="0"/>
              <a:t>10/6/2025</a:t>
            </a:fld>
            <a:endParaRPr lang="en-US"/>
          </a:p>
        </p:txBody>
      </p:sp>
      <p:sp>
        <p:nvSpPr>
          <p:cNvPr id="4" name="Slide Image Placeholder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1423" tIns="45711" rIns="91423" bIns="45711" rtlCol="0" anchor="ctr"/>
          <a:lstStyle/>
          <a:p>
            <a:endParaRPr lang="en-US"/>
          </a:p>
        </p:txBody>
      </p:sp>
      <p:sp>
        <p:nvSpPr>
          <p:cNvPr id="5" name="Notes Placeholder 4"/>
          <p:cNvSpPr>
            <a:spLocks noGrp="1"/>
          </p:cNvSpPr>
          <p:nvPr>
            <p:ph type="body" sz="quarter" idx="3"/>
          </p:nvPr>
        </p:nvSpPr>
        <p:spPr>
          <a:xfrm>
            <a:off x="929046" y="3374206"/>
            <a:ext cx="7438309" cy="2760105"/>
          </a:xfrm>
          <a:prstGeom prst="rect">
            <a:avLst/>
          </a:prstGeom>
        </p:spPr>
        <p:txBody>
          <a:bodyPr vert="horz" lIns="91423" tIns="45711" rIns="91423" bIns="4571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8" y="6658299"/>
            <a:ext cx="4028341" cy="352104"/>
          </a:xfrm>
          <a:prstGeom prst="rect">
            <a:avLst/>
          </a:prstGeom>
        </p:spPr>
        <p:txBody>
          <a:bodyPr vert="horz" lIns="91423" tIns="45711" rIns="91423" bIns="45711" rtlCol="0" anchor="b"/>
          <a:lstStyle>
            <a:lvl1pPr algn="l">
              <a:defRPr sz="1200"/>
            </a:lvl1pPr>
          </a:lstStyle>
          <a:p>
            <a:endParaRPr lang="en-US"/>
          </a:p>
        </p:txBody>
      </p:sp>
      <p:sp>
        <p:nvSpPr>
          <p:cNvPr id="7" name="Slide Number Placeholder 6"/>
          <p:cNvSpPr>
            <a:spLocks noGrp="1"/>
          </p:cNvSpPr>
          <p:nvPr>
            <p:ph type="sldNum" sz="quarter" idx="5"/>
          </p:nvPr>
        </p:nvSpPr>
        <p:spPr>
          <a:xfrm>
            <a:off x="5265092" y="6658299"/>
            <a:ext cx="4029828" cy="352104"/>
          </a:xfrm>
          <a:prstGeom prst="rect">
            <a:avLst/>
          </a:prstGeom>
        </p:spPr>
        <p:txBody>
          <a:bodyPr vert="horz" lIns="91423" tIns="45711" rIns="91423" bIns="45711" rtlCol="0" anchor="b"/>
          <a:lstStyle>
            <a:lvl1pPr algn="r">
              <a:defRPr sz="1200"/>
            </a:lvl1pPr>
          </a:lstStyle>
          <a:p>
            <a:fld id="{FF43F953-5E61-4861-905F-A30CF38C5459}" type="slidenum">
              <a:rPr lang="en-US" smtClean="0"/>
              <a:t>‹#›</a:t>
            </a:fld>
            <a:endParaRPr lang="en-US"/>
          </a:p>
        </p:txBody>
      </p:sp>
    </p:spTree>
    <p:extLst>
      <p:ext uri="{BB962C8B-B14F-4D97-AF65-F5344CB8AC3E}">
        <p14:creationId xmlns:p14="http://schemas.microsoft.com/office/powerpoint/2010/main" val="379502439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088" y="4343400"/>
            <a:ext cx="987583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10AC0716-D724-4974-9DFC-7392999E6022}" type="datetime1">
              <a:rPr lang="en-US" smtClean="0"/>
              <a:t>10/6/2025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8949827-0D37-4BC1-8194-1F7D22ACE91B}" type="slidenum">
              <a:rPr lang="en-US"/>
              <a:pPr>
                <a:defRPr/>
              </a:pPr>
              <a:t>‹#›</a:t>
            </a:fld>
            <a:endParaRPr lang="en-US"/>
          </a:p>
        </p:txBody>
      </p:sp>
    </p:spTree>
    <p:extLst>
      <p:ext uri="{BB962C8B-B14F-4D97-AF65-F5344CB8AC3E}">
        <p14:creationId xmlns:p14="http://schemas.microsoft.com/office/powerpoint/2010/main" val="579421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19CD3D1-76D4-4275-827A-0B47BD8D8107}" type="datetime1">
              <a:rPr lang="en-US" smtClean="0"/>
              <a:t>10/6/2025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8FC679-D74F-4B52-86C9-2DB000B23CE1}" type="slidenum">
              <a:rPr lang="en-US"/>
              <a:pPr>
                <a:defRPr/>
              </a:pPr>
              <a:t>‹#›</a:t>
            </a:fld>
            <a:endParaRPr lang="en-US"/>
          </a:p>
        </p:txBody>
      </p:sp>
    </p:spTree>
    <p:extLst>
      <p:ext uri="{BB962C8B-B14F-4D97-AF65-F5344CB8AC3E}">
        <p14:creationId xmlns:p14="http://schemas.microsoft.com/office/powerpoint/2010/main" val="134843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p:txBody>
          <a:bodyPr/>
          <a:lstStyle>
            <a:lvl1pPr>
              <a:defRPr/>
            </a:lvl1pPr>
          </a:lstStyle>
          <a:p>
            <a:pPr>
              <a:defRPr/>
            </a:pPr>
            <a:fld id="{969819B0-DBE5-4213-83FE-60F6F52DDF47}" type="datetime1">
              <a:rPr lang="en-US" smtClean="0"/>
              <a:t>10/6/2025</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8A3A245-2D1E-4213-954C-7AA1CD5EC7E5}" type="slidenum">
              <a:rPr lang="en-US"/>
              <a:pPr>
                <a:defRPr/>
              </a:pPr>
              <a:t>‹#›</a:t>
            </a:fld>
            <a:endParaRPr lang="en-US"/>
          </a:p>
        </p:txBody>
      </p:sp>
    </p:spTree>
    <p:extLst>
      <p:ext uri="{BB962C8B-B14F-4D97-AF65-F5344CB8AC3E}">
        <p14:creationId xmlns:p14="http://schemas.microsoft.com/office/powerpoint/2010/main" val="1822686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01913A30-E103-4EA6-82BA-1A5F57F6B08D}" type="datetime1">
              <a:rPr lang="en-US" smtClean="0"/>
              <a:t>10/6/2025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6D6CB4-6B7B-40A6-AFFC-DA004DAF9624}" type="slidenum">
              <a:rPr lang="en-US"/>
              <a:pPr>
                <a:defRPr/>
              </a:pPr>
              <a:t>‹#›</a:t>
            </a:fld>
            <a:endParaRPr lang="en-US"/>
          </a:p>
        </p:txBody>
      </p:sp>
    </p:spTree>
    <p:extLst>
      <p:ext uri="{BB962C8B-B14F-4D97-AF65-F5344CB8AC3E}">
        <p14:creationId xmlns:p14="http://schemas.microsoft.com/office/powerpoint/2010/main" val="2275326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088" y="4343400"/>
            <a:ext cx="987583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10"/>
          </p:nvPr>
        </p:nvSpPr>
        <p:spPr/>
        <p:txBody>
          <a:bodyPr/>
          <a:lstStyle>
            <a:lvl1pPr>
              <a:defRPr/>
            </a:lvl1pPr>
          </a:lstStyle>
          <a:p>
            <a:pPr>
              <a:defRPr/>
            </a:pPr>
            <a:fld id="{2852104C-9E4D-45FF-A339-C44240B9CAA5}" type="datetime1">
              <a:rPr lang="en-US" smtClean="0"/>
              <a:t>10/6/2025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DB15AA9-5E4F-4899-892D-24B53E5F33CF}" type="slidenum">
              <a:rPr lang="en-US"/>
              <a:pPr>
                <a:defRPr/>
              </a:pPr>
              <a:t>‹#›</a:t>
            </a:fld>
            <a:endParaRPr lang="en-US"/>
          </a:p>
        </p:txBody>
      </p:sp>
    </p:spTree>
    <p:extLst>
      <p:ext uri="{BB962C8B-B14F-4D97-AF65-F5344CB8AC3E}">
        <p14:creationId xmlns:p14="http://schemas.microsoft.com/office/powerpoint/2010/main" val="499681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E6BC2EC6-F461-411E-88F2-21401397BC8B}" type="datetime1">
              <a:rPr lang="en-US" smtClean="0"/>
              <a:t>10/6/2025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42F9030-1504-48FE-A63E-F05D143C3827}" type="slidenum">
              <a:rPr lang="en-US"/>
              <a:pPr>
                <a:defRPr/>
              </a:pPr>
              <a:t>‹#›</a:t>
            </a:fld>
            <a:endParaRPr lang="en-US"/>
          </a:p>
        </p:txBody>
      </p:sp>
    </p:spTree>
    <p:extLst>
      <p:ext uri="{BB962C8B-B14F-4D97-AF65-F5344CB8AC3E}">
        <p14:creationId xmlns:p14="http://schemas.microsoft.com/office/powerpoint/2010/main" val="1893305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709542F7-768A-44A6-A6AC-C466C8E66AD6}" type="datetime1">
              <a:rPr lang="en-US" smtClean="0"/>
              <a:t>10/6/2025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A24082F-71B5-47B1-AED9-7619B6A867EA}" type="slidenum">
              <a:rPr lang="en-US"/>
              <a:pPr>
                <a:defRPr/>
              </a:pPr>
              <a:t>‹#›</a:t>
            </a:fld>
            <a:endParaRPr lang="en-US"/>
          </a:p>
        </p:txBody>
      </p:sp>
    </p:spTree>
    <p:extLst>
      <p:ext uri="{BB962C8B-B14F-4D97-AF65-F5344CB8AC3E}">
        <p14:creationId xmlns:p14="http://schemas.microsoft.com/office/powerpoint/2010/main" val="2960962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42921CF4-170D-474A-858B-71D13984FD7C}" type="datetime1">
              <a:rPr lang="en-US" smtClean="0"/>
              <a:t>10/6/2025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48E2DD1-9D90-4D65-BCA0-3526ED02798E}" type="slidenum">
              <a:rPr lang="en-US"/>
              <a:pPr>
                <a:defRPr/>
              </a:pPr>
              <a:t>‹#›</a:t>
            </a:fld>
            <a:endParaRPr lang="en-US"/>
          </a:p>
        </p:txBody>
      </p:sp>
    </p:spTree>
    <p:extLst>
      <p:ext uri="{BB962C8B-B14F-4D97-AF65-F5344CB8AC3E}">
        <p14:creationId xmlns:p14="http://schemas.microsoft.com/office/powerpoint/2010/main" val="3844600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EE08F283-D9A6-4567-9D84-8BCDA5E33C06}" type="datetime1">
              <a:rPr lang="en-US" smtClean="0"/>
              <a:t>10/6/2025</a:t>
            </a:fld>
            <a:endParaRPr lang="en-US"/>
          </a:p>
        </p:txBody>
      </p:sp>
      <p:sp>
        <p:nvSpPr>
          <p:cNvPr id="5" name="Footer Placeholder 7"/>
          <p:cNvSpPr>
            <a:spLocks noGrp="1"/>
          </p:cNvSpPr>
          <p:nvPr>
            <p:ph type="ftr" sz="quarter" idx="11"/>
          </p:nvPr>
        </p:nvSpPr>
        <p:spPr/>
        <p:txBody>
          <a:bodyPr/>
          <a:lstStyle>
            <a:lvl1pPr>
              <a:defRPr dirty="0">
                <a:solidFill>
                  <a:srgbClr val="FFFFFF"/>
                </a:solidFill>
              </a:defRPr>
            </a:lvl1pPr>
          </a:lstStyle>
          <a:p>
            <a:pPr>
              <a:defRPr/>
            </a:pPr>
            <a:endParaRPr lang="en-US"/>
          </a:p>
        </p:txBody>
      </p:sp>
      <p:sp>
        <p:nvSpPr>
          <p:cNvPr id="6" name="Slide Number Placeholder 8"/>
          <p:cNvSpPr>
            <a:spLocks noGrp="1"/>
          </p:cNvSpPr>
          <p:nvPr>
            <p:ph type="sldNum" sz="quarter" idx="12"/>
          </p:nvPr>
        </p:nvSpPr>
        <p:spPr/>
        <p:txBody>
          <a:bodyPr/>
          <a:lstStyle>
            <a:lvl1pPr>
              <a:defRPr/>
            </a:lvl1pPr>
          </a:lstStyle>
          <a:p>
            <a:pPr>
              <a:defRPr/>
            </a:pPr>
            <a:fld id="{3FA10F40-A66C-43FD-B8B9-92F1F1516443}" type="slidenum">
              <a:rPr lang="en-US"/>
              <a:pPr>
                <a:defRPr/>
              </a:pPr>
              <a:t>‹#›</a:t>
            </a:fld>
            <a:endParaRPr lang="en-US"/>
          </a:p>
        </p:txBody>
      </p:sp>
    </p:spTree>
    <p:extLst>
      <p:ext uri="{BB962C8B-B14F-4D97-AF65-F5344CB8AC3E}">
        <p14:creationId xmlns:p14="http://schemas.microsoft.com/office/powerpoint/2010/main" val="1105307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04018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a:xfrm>
            <a:off x="465138" y="6459538"/>
            <a:ext cx="2619375" cy="365125"/>
          </a:xfrm>
        </p:spPr>
        <p:txBody>
          <a:bodyPr/>
          <a:lstStyle>
            <a:lvl1pPr algn="l">
              <a:defRPr dirty="0"/>
            </a:lvl1pPr>
          </a:lstStyle>
          <a:p>
            <a:pPr>
              <a:defRPr/>
            </a:pPr>
            <a:fld id="{04C30EB2-098F-4FBC-B5B5-1F13AFA8C691}" type="datetime1">
              <a:rPr lang="en-US" smtClean="0"/>
              <a:t>10/6/2025</a:t>
            </a:fld>
            <a:endParaRPr lang="en-US"/>
          </a:p>
        </p:txBody>
      </p:sp>
      <p:sp>
        <p:nvSpPr>
          <p:cNvPr id="8" name="Footer Placeholder 5"/>
          <p:cNvSpPr>
            <a:spLocks noGrp="1"/>
          </p:cNvSpPr>
          <p:nvPr>
            <p:ph type="ftr" sz="quarter" idx="11"/>
          </p:nvPr>
        </p:nvSpPr>
        <p:spPr>
          <a:xfrm>
            <a:off x="4800600" y="6459538"/>
            <a:ext cx="4648200" cy="365125"/>
          </a:xfrm>
        </p:spPr>
        <p:txBody>
          <a:bodyPr/>
          <a:lstStyle>
            <a:lvl1pPr algn="l">
              <a:defRPr dirty="0">
                <a:solidFill>
                  <a:schemeClr val="tx2"/>
                </a:solidFill>
              </a:defRPr>
            </a:lvl1pPr>
          </a:lstStyle>
          <a:p>
            <a:pPr>
              <a:defRPr/>
            </a:pPr>
            <a:endParaRPr lang="en-US"/>
          </a:p>
        </p:txBody>
      </p:sp>
      <p:sp>
        <p:nvSpPr>
          <p:cNvPr id="9" name="Slide Number Placeholder 6"/>
          <p:cNvSpPr>
            <a:spLocks noGrp="1"/>
          </p:cNvSpPr>
          <p:nvPr>
            <p:ph type="sldNum" sz="quarter" idx="12"/>
          </p:nvPr>
        </p:nvSpPr>
        <p:spPr/>
        <p:txBody>
          <a:bodyPr/>
          <a:lstStyle>
            <a:lvl1pPr>
              <a:defRPr dirty="0">
                <a:solidFill>
                  <a:schemeClr val="tx2"/>
                </a:solidFill>
              </a:defRPr>
            </a:lvl1pPr>
          </a:lstStyle>
          <a:p>
            <a:pPr>
              <a:defRPr/>
            </a:pPr>
            <a:fld id="{E779F2A8-5F4E-4F3A-BBC1-941A55361736}" type="slidenum">
              <a:rPr lang="en-US"/>
              <a:pPr>
                <a:defRPr/>
              </a:pPr>
              <a:t>‹#›</a:t>
            </a:fld>
            <a:endParaRPr lang="en-US"/>
          </a:p>
        </p:txBody>
      </p:sp>
    </p:spTree>
    <p:extLst>
      <p:ext uri="{BB962C8B-B14F-4D97-AF65-F5344CB8AC3E}">
        <p14:creationId xmlns:p14="http://schemas.microsoft.com/office/powerpoint/2010/main" val="904343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0" y="4914900"/>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lvl1pPr>
              <a:defRPr/>
            </a:lvl1pPr>
          </a:lstStyle>
          <a:p>
            <a:pPr>
              <a:defRPr/>
            </a:pPr>
            <a:fld id="{C5E8171C-4DB0-4BC1-9C3E-C1DFE0150BFF}" type="datetime1">
              <a:rPr lang="en-US" smtClean="0"/>
              <a:t>10/6/2025</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B9E164D-4442-4B8C-9CF7-CEFEEAB1BB91}" type="slidenum">
              <a:rPr lang="en-US"/>
              <a:pPr>
                <a:defRPr/>
              </a:pPr>
              <a:t>‹#›</a:t>
            </a:fld>
            <a:endParaRPr lang="en-US"/>
          </a:p>
        </p:txBody>
      </p:sp>
    </p:spTree>
    <p:extLst>
      <p:ext uri="{BB962C8B-B14F-4D97-AF65-F5344CB8AC3E}">
        <p14:creationId xmlns:p14="http://schemas.microsoft.com/office/powerpoint/2010/main" val="1261557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5"/>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963" y="287338"/>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p:cNvSpPr>
            <a:spLocks noGrp="1"/>
          </p:cNvSpPr>
          <p:nvPr>
            <p:ph type="body" idx="1"/>
          </p:nvPr>
        </p:nvSpPr>
        <p:spPr bwMode="auto">
          <a:xfrm>
            <a:off x="1096963" y="1846263"/>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ro-RO"/>
              <a:t>Click to edit Master text styles</a:t>
            </a:r>
          </a:p>
          <a:p>
            <a:pPr lvl="1"/>
            <a:r>
              <a:rPr lang="en-US" altLang="ro-RO"/>
              <a:t>Second level</a:t>
            </a:r>
          </a:p>
          <a:p>
            <a:pPr lvl="2"/>
            <a:r>
              <a:rPr lang="en-US" altLang="ro-RO"/>
              <a:t>Third level</a:t>
            </a:r>
          </a:p>
          <a:p>
            <a:pPr lvl="3"/>
            <a:r>
              <a:rPr lang="en-US" altLang="ro-RO"/>
              <a:t>Fourth level</a:t>
            </a:r>
          </a:p>
          <a:p>
            <a:pPr lvl="4"/>
            <a:r>
              <a:rPr lang="en-US" altLang="ro-RO"/>
              <a:t>Fifth level</a:t>
            </a:r>
          </a:p>
        </p:txBody>
      </p:sp>
      <p:sp>
        <p:nvSpPr>
          <p:cNvPr id="4" name="Date Placeholder 3"/>
          <p:cNvSpPr>
            <a:spLocks noGrp="1"/>
          </p:cNvSpPr>
          <p:nvPr>
            <p:ph type="dt" sz="half" idx="2"/>
          </p:nvPr>
        </p:nvSpPr>
        <p:spPr>
          <a:xfrm>
            <a:off x="1096963" y="6459538"/>
            <a:ext cx="2473325" cy="365125"/>
          </a:xfrm>
          <a:prstGeom prst="rect">
            <a:avLst/>
          </a:prstGeom>
        </p:spPr>
        <p:txBody>
          <a:bodyPr vert="horz" lIns="91440" tIns="45720" rIns="91440" bIns="45720" rtlCol="0" anchor="ctr"/>
          <a:lstStyle>
            <a:lvl1pPr algn="l" eaLnBrk="1" fontAlgn="auto" hangingPunct="1">
              <a:spcBef>
                <a:spcPts val="0"/>
              </a:spcBef>
              <a:spcAft>
                <a:spcPts val="0"/>
              </a:spcAft>
              <a:defRPr sz="900" dirty="0">
                <a:solidFill>
                  <a:srgbClr val="FFFFFF"/>
                </a:solidFill>
                <a:latin typeface="+mn-lt"/>
              </a:defRPr>
            </a:lvl1pPr>
          </a:lstStyle>
          <a:p>
            <a:pPr>
              <a:defRPr/>
            </a:pPr>
            <a:fld id="{2F4E9D02-0F58-44CB-BB18-2A8C9D17FB57}" type="datetime1">
              <a:rPr lang="en-US" smtClean="0"/>
              <a:t>10/6/2025</a:t>
            </a:fld>
            <a:endParaRPr lang="en-US"/>
          </a:p>
        </p:txBody>
      </p:sp>
      <p:sp>
        <p:nvSpPr>
          <p:cNvPr id="5" name="Footer Placeholder 4"/>
          <p:cNvSpPr>
            <a:spLocks noGrp="1"/>
          </p:cNvSpPr>
          <p:nvPr>
            <p:ph type="ftr" sz="quarter" idx="3"/>
          </p:nvPr>
        </p:nvSpPr>
        <p:spPr>
          <a:xfrm>
            <a:off x="3686175" y="6459538"/>
            <a:ext cx="4822825"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dirty="0">
                <a:solidFill>
                  <a:srgbClr val="FFFFFF"/>
                </a:solidFill>
                <a:latin typeface="+mn-lt"/>
              </a:defRPr>
            </a:lvl1pPr>
          </a:lstStyle>
          <a:p>
            <a:pPr>
              <a:defRPr/>
            </a:pPr>
            <a:endParaRPr lang="en-US"/>
          </a:p>
        </p:txBody>
      </p:sp>
      <p:sp>
        <p:nvSpPr>
          <p:cNvPr id="6" name="Slide Number Placeholder 5"/>
          <p:cNvSpPr>
            <a:spLocks noGrp="1"/>
          </p:cNvSpPr>
          <p:nvPr>
            <p:ph type="sldNum" sz="quarter" idx="4"/>
          </p:nvPr>
        </p:nvSpPr>
        <p:spPr>
          <a:xfrm>
            <a:off x="9901238" y="6459538"/>
            <a:ext cx="1311275" cy="365125"/>
          </a:xfrm>
          <a:prstGeom prst="rect">
            <a:avLst/>
          </a:prstGeom>
        </p:spPr>
        <p:txBody>
          <a:bodyPr vert="horz" lIns="91440" tIns="45720" rIns="91440" bIns="45720" rtlCol="0" anchor="ctr"/>
          <a:lstStyle>
            <a:lvl1pPr algn="r" eaLnBrk="1" fontAlgn="auto" hangingPunct="1">
              <a:spcBef>
                <a:spcPts val="0"/>
              </a:spcBef>
              <a:spcAft>
                <a:spcPts val="0"/>
              </a:spcAft>
              <a:defRPr sz="1050" dirty="0">
                <a:solidFill>
                  <a:srgbClr val="FFFFFF"/>
                </a:solidFill>
                <a:latin typeface="+mn-lt"/>
              </a:defRPr>
            </a:lvl1pPr>
          </a:lstStyle>
          <a:p>
            <a:pPr>
              <a:defRPr/>
            </a:pPr>
            <a:fld id="{13B37B50-E057-4988-8F9B-5BA3E91B34AB}" type="slidenum">
              <a:rPr lang="en-US"/>
              <a:pPr>
                <a:defRPr/>
              </a:pPr>
              <a:t>‹#›</a:t>
            </a:fld>
            <a:endParaRPr lang="en-US"/>
          </a:p>
        </p:txBody>
      </p:sp>
      <p:cxnSp>
        <p:nvCxnSpPr>
          <p:cNvPr id="10" name="Straight Connector 9"/>
          <p:cNvCxnSpPr/>
          <p:nvPr/>
        </p:nvCxnSpPr>
        <p:spPr>
          <a:xfrm>
            <a:off x="1193800" y="1738313"/>
            <a:ext cx="996632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72" r:id="rId1"/>
    <p:sldLayoutId id="2147483667" r:id="rId2"/>
    <p:sldLayoutId id="2147483673" r:id="rId3"/>
    <p:sldLayoutId id="2147483668" r:id="rId4"/>
    <p:sldLayoutId id="2147483669" r:id="rId5"/>
    <p:sldLayoutId id="2147483670" r:id="rId6"/>
    <p:sldLayoutId id="2147483674" r:id="rId7"/>
    <p:sldLayoutId id="2147483675" r:id="rId8"/>
    <p:sldLayoutId id="2147483676" r:id="rId9"/>
    <p:sldLayoutId id="2147483671" r:id="rId10"/>
    <p:sldLayoutId id="2147483677" r:id="rId11"/>
  </p:sldLayoutIdLst>
  <p:hf hdr="0" ftr="0" dt="0"/>
  <p:txStyles>
    <p:title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fontAlgn="base">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fontAlgn="base">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fontAlgn="base">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0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hyperlink" Target="https://developer.mozilla.org/en-US/docs/Web/API/URL/createObjectURL" TargetMode="Externa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52.jpeg"/></Relationships>
</file>

<file path=ppt/slides/_rels/slide113.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slideLayout" Target="../slideLayouts/slideLayout2.xml"/><Relationship Id="rId5" Type="http://schemas.openxmlformats.org/officeDocument/2006/relationships/hyperlink" Target="https://squoosh.app/" TargetMode="External"/><Relationship Id="rId4" Type="http://schemas.openxmlformats.org/officeDocument/2006/relationships/image" Target="../media/image6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hyperlink" Target="https://developer.mozilla.org/en-US/docs/Web/SVG/Element#Filter_primitive_elements" TargetMode="Externa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cristian.ionita@ase.ro" TargetMode="External"/><Relationship Id="rId2" Type="http://schemas.openxmlformats.org/officeDocument/2006/relationships/hyperlink" Target="https://online.ase.ro/" TargetMode="External"/><Relationship Id="rId1" Type="http://schemas.openxmlformats.org/officeDocument/2006/relationships/slideLayout" Target="../slideLayouts/slideLayout2.xml"/><Relationship Id="rId5" Type="http://schemas.openxmlformats.org/officeDocument/2006/relationships/hyperlink" Target="mailto:cristian.ionita@softmentor.ro" TargetMode="External"/><Relationship Id="rId4" Type="http://schemas.openxmlformats.org/officeDocument/2006/relationships/hyperlink" Target="mailto:crionita@ie.ase.ro"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developer.mozilla.org/en-US/docs/Learn/CSS/Building_blocks/Cascade_and_inheritance"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developer.mozilla.org/en-US/docs/Web/CSS/CSS_Flexible_Box_Layout/Basic_Concepts_of_Flexbox" TargetMode="External"/><Relationship Id="rId2" Type="http://schemas.openxmlformats.org/officeDocument/2006/relationships/hyperlink" Target="https://css-tricks.com/snippets/css/a-guide-to-flexbox/" TargetMode="Externa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hyperlink" Target="https://developer.mozilla.org/en-US/docs/Web/CSS/CSS_Grid_Layout" TargetMode="External"/><Relationship Id="rId2" Type="http://schemas.openxmlformats.org/officeDocument/2006/relationships/hyperlink" Target="https://css-tricks.com/snippets/css/complete-guide-grid/"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eveloper.mozilla.org/en-US/docs/Web/CSS/Media_Queries"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getbootstrap.com/docs/4.5/getting-started/introductio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s://developer.mozilla.org/en-US/docs/Web/JavaScript/Closures"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hyperlink" Target="http://javascript.info/async"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s://developer.mozilla.org/en-US/docs/Web/API/WindowOrWorkerGlobalScope/fetch"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oleObject" Target="../embeddings/oleObject1.bin"/><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oleObject" Target="../embeddings/oleObject2.bin"/></Relationships>
</file>

<file path=ppt/slides/_rels/slide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8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96963" y="758825"/>
            <a:ext cx="10058400" cy="3565525"/>
          </a:xfrm>
        </p:spPr>
        <p:txBody>
          <a:bodyPr/>
          <a:lstStyle/>
          <a:p>
            <a:pPr fontAlgn="auto">
              <a:spcAft>
                <a:spcPts val="0"/>
              </a:spcAft>
              <a:defRPr/>
            </a:pPr>
            <a:r>
              <a:rPr lang="en-US" dirty="0"/>
              <a:t>Multimedia</a:t>
            </a:r>
          </a:p>
        </p:txBody>
      </p:sp>
      <p:sp>
        <p:nvSpPr>
          <p:cNvPr id="3" name="Subtitle 2"/>
          <p:cNvSpPr>
            <a:spLocks noGrp="1"/>
          </p:cNvSpPr>
          <p:nvPr>
            <p:ph type="subTitle" idx="1"/>
          </p:nvPr>
        </p:nvSpPr>
        <p:spPr>
          <a:xfrm>
            <a:off x="1100138" y="4456113"/>
            <a:ext cx="10058400" cy="1143000"/>
          </a:xfrm>
        </p:spPr>
        <p:txBody>
          <a:bodyPr rtlCol="0"/>
          <a:lstStyle/>
          <a:p>
            <a:pPr fontAlgn="auto">
              <a:defRPr/>
            </a:pPr>
            <a:r>
              <a:rPr lang="en-US" cap="none" dirty="0"/>
              <a:t>conf. </a:t>
            </a:r>
            <a:r>
              <a:rPr lang="ro-RO" cap="none" dirty="0"/>
              <a:t>d</a:t>
            </a:r>
            <a:r>
              <a:rPr lang="en-US" cap="none" dirty="0"/>
              <a:t>r. Cristian </a:t>
            </a:r>
            <a:r>
              <a:rPr lang="en-US" cap="none" dirty="0" err="1"/>
              <a:t>Ioni</a:t>
            </a:r>
            <a:r>
              <a:rPr lang="ro-RO" cap="none" dirty="0" err="1"/>
              <a:t>ță</a:t>
            </a:r>
            <a:endParaRPr lang="en-US" cap="none" dirty="0"/>
          </a:p>
        </p:txBody>
      </p:sp>
      <p:sp>
        <p:nvSpPr>
          <p:cNvPr id="5" name="Slide Number Placeholder 4">
            <a:extLst>
              <a:ext uri="{FF2B5EF4-FFF2-40B4-BE49-F238E27FC236}">
                <a16:creationId xmlns:a16="http://schemas.microsoft.com/office/drawing/2014/main" id="{A6BDEE0B-656F-D69D-C633-C290EBBD0212}"/>
              </a:ext>
            </a:extLst>
          </p:cNvPr>
          <p:cNvSpPr>
            <a:spLocks noGrp="1"/>
          </p:cNvSpPr>
          <p:nvPr>
            <p:ph type="sldNum" sz="quarter" idx="12"/>
          </p:nvPr>
        </p:nvSpPr>
        <p:spPr/>
        <p:txBody>
          <a:bodyPr/>
          <a:lstStyle/>
          <a:p>
            <a:pPr>
              <a:defRPr/>
            </a:pPr>
            <a:fld id="{58949827-0D37-4BC1-8194-1F7D22ACE91B}" type="slidenum">
              <a:rPr lang="en-US" smtClean="0"/>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Compresia</a:t>
            </a:r>
          </a:p>
        </p:txBody>
      </p:sp>
      <p:sp>
        <p:nvSpPr>
          <p:cNvPr id="14339" name="Content Placeholder 2"/>
          <p:cNvSpPr>
            <a:spLocks noGrp="1"/>
          </p:cNvSpPr>
          <p:nvPr>
            <p:ph idx="1"/>
          </p:nvPr>
        </p:nvSpPr>
        <p:spPr/>
        <p:txBody>
          <a:bodyPr/>
          <a:lstStyle/>
          <a:p>
            <a:pPr>
              <a:buFont typeface="Courier New" panose="02070309020205020404" pitchFamily="49" charset="0"/>
              <a:buChar char="o"/>
            </a:pPr>
            <a:r>
              <a:rPr lang="ro-RO" altLang="ro-RO" sz="2800"/>
              <a:t>apariția algoritmilor specifici (cu pierdere de informație)</a:t>
            </a:r>
          </a:p>
          <a:p>
            <a:pPr>
              <a:buFont typeface="Courier New" panose="02070309020205020404" pitchFamily="49" charset="0"/>
              <a:buChar char="o"/>
            </a:pPr>
            <a:r>
              <a:rPr lang="ro-RO" altLang="ro-RO" sz="2800"/>
              <a:t>exemple: JPEG, MPEG Audio / Video</a:t>
            </a:r>
          </a:p>
          <a:p>
            <a:pPr>
              <a:buFont typeface="Courier New" panose="02070309020205020404" pitchFamily="49" charset="0"/>
              <a:buChar char="o"/>
            </a:pPr>
            <a:r>
              <a:rPr lang="ro-RO" altLang="ro-RO" sz="2800"/>
              <a:t>pierdere de informație controlată </a:t>
            </a:r>
          </a:p>
          <a:p>
            <a:pPr lvl="1">
              <a:buFont typeface="Courier New" panose="02070309020205020404" pitchFamily="49" charset="0"/>
              <a:buChar char="o"/>
            </a:pPr>
            <a:r>
              <a:rPr lang="ro-RO" altLang="ro-RO" sz="2600"/>
              <a:t>exploatează limitările percepției umane</a:t>
            </a:r>
          </a:p>
          <a:p>
            <a:pPr>
              <a:buFont typeface="Courier New" panose="02070309020205020404" pitchFamily="49" charset="0"/>
              <a:buChar char="o"/>
            </a:pPr>
            <a:r>
              <a:rPr lang="ro-RO" altLang="ro-RO" sz="2800"/>
              <a:t>proces asimetric</a:t>
            </a:r>
          </a:p>
        </p:txBody>
      </p:sp>
      <p:sp>
        <p:nvSpPr>
          <p:cNvPr id="4" name="Slide Number Placeholder 3">
            <a:extLst>
              <a:ext uri="{FF2B5EF4-FFF2-40B4-BE49-F238E27FC236}">
                <a16:creationId xmlns:a16="http://schemas.microsoft.com/office/drawing/2014/main" id="{9E95714A-19E2-449A-614D-07B002D865A1}"/>
              </a:ext>
            </a:extLst>
          </p:cNvPr>
          <p:cNvSpPr>
            <a:spLocks noGrp="1"/>
          </p:cNvSpPr>
          <p:nvPr>
            <p:ph type="sldNum" sz="quarter" idx="12"/>
          </p:nvPr>
        </p:nvSpPr>
        <p:spPr/>
        <p:txBody>
          <a:bodyPr/>
          <a:lstStyle/>
          <a:p>
            <a:pPr>
              <a:defRPr/>
            </a:pPr>
            <a:fld id="{E66D6CB4-6B7B-40A6-AFFC-DA004DAF9624}" type="slidenum">
              <a:rPr lang="en-US" smtClean="0"/>
              <a:pPr>
                <a:defRPr/>
              </a:pPr>
              <a:t>10</a:t>
            </a:fld>
            <a:endParaRPr 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c</a:t>
            </a:r>
            <a:r>
              <a:rPr lang="en-US" b="1" dirty="0" err="1"/>
              <a:t>anvas</a:t>
            </a:r>
            <a:r>
              <a:rPr lang="en-US" dirty="0"/>
              <a:t> – Transform</a:t>
            </a:r>
            <a:r>
              <a:rPr lang="ro-RO" dirty="0" err="1"/>
              <a:t>ări</a:t>
            </a:r>
            <a:r>
              <a:rPr lang="en-US" b="1" dirty="0">
                <a:sym typeface="Wingdings" panose="05000000000000000000" pitchFamily="2" charset="2"/>
              </a:rPr>
              <a:t> – </a:t>
            </a:r>
            <a:r>
              <a:rPr lang="ro-RO" b="1" i="1" dirty="0">
                <a:sym typeface="Wingdings" panose="05000000000000000000" pitchFamily="2" charset="2"/>
              </a:rPr>
              <a:t>opțional</a:t>
            </a:r>
            <a:endParaRPr lang="en-US" dirty="0"/>
          </a:p>
        </p:txBody>
      </p:sp>
      <p:sp>
        <p:nvSpPr>
          <p:cNvPr id="5" name="Content Placeholder 4"/>
          <p:cNvSpPr>
            <a:spLocks noGrp="1"/>
          </p:cNvSpPr>
          <p:nvPr>
            <p:ph idx="1"/>
          </p:nvPr>
        </p:nvSpPr>
        <p:spPr/>
        <p:txBody>
          <a:bodyPr/>
          <a:lstStyle/>
          <a:p>
            <a:r>
              <a:rPr lang="ro-RO" sz="2400" dirty="0"/>
              <a:t>Operații de transformare simplă:</a:t>
            </a:r>
          </a:p>
          <a:p>
            <a:pPr lvl="1"/>
            <a:r>
              <a:rPr lang="en-US" sz="2200" i="1" dirty="0"/>
              <a:t>translate(x, y)</a:t>
            </a:r>
            <a:r>
              <a:rPr lang="ro-RO" sz="2200" dirty="0"/>
              <a:t> – translatează sistemul de coordonate cu numărul de pixeli specificați</a:t>
            </a:r>
          </a:p>
          <a:p>
            <a:pPr lvl="1"/>
            <a:r>
              <a:rPr lang="en-US" sz="2200" i="1" dirty="0"/>
              <a:t>rotate(angle)</a:t>
            </a:r>
            <a:r>
              <a:rPr lang="ro-RO" sz="2200" dirty="0"/>
              <a:t> – rotește sistemul de coordonate cu unghiul specificat (în radiani)</a:t>
            </a:r>
          </a:p>
          <a:p>
            <a:pPr lvl="1"/>
            <a:r>
              <a:rPr lang="en-US" sz="2200" i="1" dirty="0"/>
              <a:t>scale(x, y)</a:t>
            </a:r>
            <a:r>
              <a:rPr lang="ro-RO" sz="2200" dirty="0"/>
              <a:t> – </a:t>
            </a:r>
            <a:r>
              <a:rPr lang="ro-RO" sz="2200" dirty="0" err="1"/>
              <a:t>scalează</a:t>
            </a:r>
            <a:r>
              <a:rPr lang="ro-RO" sz="2200" dirty="0"/>
              <a:t> sistemul de coordonate cu factorii specificați (în </a:t>
            </a:r>
            <a:r>
              <a:rPr lang="en-US" sz="2200" dirty="0"/>
              <a:t>[</a:t>
            </a:r>
            <a:r>
              <a:rPr lang="ro-RO" sz="2200" dirty="0"/>
              <a:t>0…1</a:t>
            </a:r>
            <a:r>
              <a:rPr lang="en-US" sz="2200" dirty="0"/>
              <a:t>])</a:t>
            </a:r>
            <a:endParaRPr lang="ro-RO" sz="2200" dirty="0"/>
          </a:p>
          <a:p>
            <a:pPr lvl="1"/>
            <a:endParaRPr lang="ro-RO" sz="2200" dirty="0"/>
          </a:p>
          <a:p>
            <a:endParaRPr lang="en-US" sz="2400" dirty="0"/>
          </a:p>
        </p:txBody>
      </p:sp>
      <p:pic>
        <p:nvPicPr>
          <p:cNvPr id="85003" name="Picture 11"/>
          <p:cNvPicPr>
            <a:picLocks noChangeAspect="1" noChangeArrowheads="1"/>
          </p:cNvPicPr>
          <p:nvPr/>
        </p:nvPicPr>
        <p:blipFill>
          <a:blip r:embed="rId2"/>
          <a:srcRect/>
          <a:stretch>
            <a:fillRect/>
          </a:stretch>
        </p:blipFill>
        <p:spPr bwMode="auto">
          <a:xfrm>
            <a:off x="623387" y="4019550"/>
            <a:ext cx="2314575" cy="1866900"/>
          </a:xfrm>
          <a:prstGeom prst="rect">
            <a:avLst/>
          </a:prstGeom>
          <a:noFill/>
          <a:ln w="9525">
            <a:noFill/>
            <a:miter lim="800000"/>
            <a:headEnd/>
            <a:tailEnd/>
          </a:ln>
        </p:spPr>
      </p:pic>
      <p:pic>
        <p:nvPicPr>
          <p:cNvPr id="85004" name="Picture 12"/>
          <p:cNvPicPr>
            <a:picLocks noChangeAspect="1" noChangeArrowheads="1"/>
          </p:cNvPicPr>
          <p:nvPr/>
        </p:nvPicPr>
        <p:blipFill>
          <a:blip r:embed="rId3"/>
          <a:srcRect/>
          <a:stretch>
            <a:fillRect/>
          </a:stretch>
        </p:blipFill>
        <p:spPr bwMode="auto">
          <a:xfrm>
            <a:off x="3060283" y="4002004"/>
            <a:ext cx="2638425" cy="2190750"/>
          </a:xfrm>
          <a:prstGeom prst="rect">
            <a:avLst/>
          </a:prstGeom>
          <a:noFill/>
          <a:ln w="9525">
            <a:noFill/>
            <a:miter lim="800000"/>
            <a:headEnd/>
            <a:tailEnd/>
          </a:ln>
        </p:spPr>
      </p:pic>
      <p:pic>
        <p:nvPicPr>
          <p:cNvPr id="85005" name="Picture 13"/>
          <p:cNvPicPr>
            <a:picLocks noChangeAspect="1" noChangeArrowheads="1"/>
          </p:cNvPicPr>
          <p:nvPr/>
        </p:nvPicPr>
        <p:blipFill>
          <a:blip r:embed="rId4"/>
          <a:srcRect/>
          <a:stretch>
            <a:fillRect/>
          </a:stretch>
        </p:blipFill>
        <p:spPr bwMode="auto">
          <a:xfrm>
            <a:off x="5933824" y="4082466"/>
            <a:ext cx="2714625" cy="2238375"/>
          </a:xfrm>
          <a:prstGeom prst="rect">
            <a:avLst/>
          </a:prstGeom>
          <a:noFill/>
          <a:ln w="9525">
            <a:noFill/>
            <a:miter lim="800000"/>
            <a:headEnd/>
            <a:tailEnd/>
          </a:ln>
        </p:spPr>
      </p:pic>
      <p:pic>
        <p:nvPicPr>
          <p:cNvPr id="85006" name="Picture 14"/>
          <p:cNvPicPr>
            <a:picLocks noChangeAspect="1" noChangeArrowheads="1"/>
          </p:cNvPicPr>
          <p:nvPr/>
        </p:nvPicPr>
        <p:blipFill>
          <a:blip r:embed="rId5"/>
          <a:srcRect/>
          <a:stretch>
            <a:fillRect/>
          </a:stretch>
        </p:blipFill>
        <p:spPr bwMode="auto">
          <a:xfrm>
            <a:off x="8833435" y="4018297"/>
            <a:ext cx="2867025" cy="2238375"/>
          </a:xfrm>
          <a:prstGeom prst="rect">
            <a:avLst/>
          </a:prstGeom>
          <a:noFill/>
          <a:ln w="9525">
            <a:noFill/>
            <a:miter lim="800000"/>
            <a:headEnd/>
            <a:tailEnd/>
          </a:ln>
        </p:spPr>
      </p:pic>
      <p:sp>
        <p:nvSpPr>
          <p:cNvPr id="4" name="Slide Number Placeholder 3">
            <a:extLst>
              <a:ext uri="{FF2B5EF4-FFF2-40B4-BE49-F238E27FC236}">
                <a16:creationId xmlns:a16="http://schemas.microsoft.com/office/drawing/2014/main" id="{A62CDF43-7AAD-E98C-5F5B-078264499B42}"/>
              </a:ext>
            </a:extLst>
          </p:cNvPr>
          <p:cNvSpPr>
            <a:spLocks noGrp="1"/>
          </p:cNvSpPr>
          <p:nvPr>
            <p:ph type="sldNum" sz="quarter" idx="12"/>
          </p:nvPr>
        </p:nvSpPr>
        <p:spPr/>
        <p:txBody>
          <a:bodyPr/>
          <a:lstStyle/>
          <a:p>
            <a:pPr>
              <a:defRPr/>
            </a:pPr>
            <a:fld id="{E66D6CB4-6B7B-40A6-AFFC-DA004DAF9624}" type="slidenum">
              <a:rPr lang="en-US" smtClean="0"/>
              <a:pPr>
                <a:defRPr/>
              </a:pPr>
              <a:t>100</a:t>
            </a:fld>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err="1"/>
              <a:t>canvas</a:t>
            </a:r>
            <a:r>
              <a:rPr lang="ro-RO" b="1" dirty="0"/>
              <a:t> </a:t>
            </a:r>
            <a:r>
              <a:rPr lang="ro-RO" dirty="0"/>
              <a:t>- Transformări</a:t>
            </a:r>
            <a:r>
              <a:rPr lang="en-US" b="1" dirty="0">
                <a:sym typeface="Wingdings" panose="05000000000000000000" pitchFamily="2" charset="2"/>
              </a:rPr>
              <a:t> – </a:t>
            </a:r>
            <a:r>
              <a:rPr lang="ro-RO" b="1" i="1" dirty="0">
                <a:sym typeface="Wingdings" panose="05000000000000000000" pitchFamily="2" charset="2"/>
              </a:rPr>
              <a:t>opțional</a:t>
            </a:r>
            <a:endParaRPr lang="en-US" dirty="0"/>
          </a:p>
        </p:txBody>
      </p:sp>
      <p:sp>
        <p:nvSpPr>
          <p:cNvPr id="5" name="Content Placeholder 4"/>
          <p:cNvSpPr>
            <a:spLocks noGrp="1"/>
          </p:cNvSpPr>
          <p:nvPr>
            <p:ph idx="1"/>
          </p:nvPr>
        </p:nvSpPr>
        <p:spPr/>
        <p:txBody>
          <a:bodyPr/>
          <a:lstStyle/>
          <a:p>
            <a:r>
              <a:rPr lang="ro-RO" dirty="0"/>
              <a:t>Forma generală pentru transformări afine:</a:t>
            </a:r>
          </a:p>
          <a:p>
            <a:endParaRPr lang="ro-RO" dirty="0"/>
          </a:p>
          <a:p>
            <a:endParaRPr lang="ro-RO" dirty="0"/>
          </a:p>
          <a:p>
            <a:endParaRPr lang="ro-RO" dirty="0"/>
          </a:p>
          <a:p>
            <a:endParaRPr lang="ro-RO" dirty="0"/>
          </a:p>
          <a:p>
            <a:r>
              <a:rPr lang="ro-RO" dirty="0"/>
              <a:t>Compunere transformare</a:t>
            </a:r>
            <a:r>
              <a:rPr lang="en-US" dirty="0"/>
              <a:t> (</a:t>
            </a:r>
            <a:r>
              <a:rPr lang="en-US" dirty="0" err="1"/>
              <a:t>prin</a:t>
            </a:r>
            <a:r>
              <a:rPr lang="en-US" dirty="0"/>
              <a:t> </a:t>
            </a:r>
            <a:r>
              <a:rPr lang="ro-RO" dirty="0"/>
              <a:t>înmulțire):</a:t>
            </a:r>
          </a:p>
          <a:p>
            <a:r>
              <a:rPr lang="ro-RO" i="1" dirty="0"/>
              <a:t>transform(m11, m12, m21, m22, </a:t>
            </a:r>
            <a:r>
              <a:rPr lang="ro-RO" i="1" dirty="0" err="1"/>
              <a:t>dx</a:t>
            </a:r>
            <a:r>
              <a:rPr lang="ro-RO" i="1" dirty="0"/>
              <a:t>, </a:t>
            </a:r>
            <a:r>
              <a:rPr lang="ro-RO" i="1" dirty="0" err="1"/>
              <a:t>dy</a:t>
            </a:r>
            <a:r>
              <a:rPr lang="ro-RO" i="1" dirty="0"/>
              <a:t>)</a:t>
            </a:r>
          </a:p>
          <a:p>
            <a:r>
              <a:rPr lang="ro-RO" dirty="0"/>
              <a:t>Înlocuire transformare curentă:</a:t>
            </a:r>
          </a:p>
          <a:p>
            <a:r>
              <a:rPr lang="en-US" i="1" dirty="0" err="1"/>
              <a:t>setTransform</a:t>
            </a:r>
            <a:r>
              <a:rPr lang="en-US" i="1" dirty="0"/>
              <a:t>(m11, m12, m21, m22, dx, </a:t>
            </a:r>
            <a:r>
              <a:rPr lang="en-US" i="1" dirty="0" err="1"/>
              <a:t>dy</a:t>
            </a:r>
            <a:r>
              <a:rPr lang="en-US" i="1" dirty="0"/>
              <a:t>)</a:t>
            </a:r>
            <a:endParaRPr lang="ro-RO" i="1" dirty="0"/>
          </a:p>
          <a:p>
            <a:r>
              <a:rPr lang="ro-RO" i="1" dirty="0" err="1"/>
              <a:t>resetTransform</a:t>
            </a:r>
            <a:r>
              <a:rPr lang="ro-RO" i="1" dirty="0"/>
              <a:t>() – revenire la sistemul de coordonate standard</a:t>
            </a:r>
            <a:endParaRPr lang="en-US" i="1" dirty="0"/>
          </a:p>
          <a:p>
            <a:endParaRPr lang="ro-RO" dirty="0"/>
          </a:p>
          <a:p>
            <a:endParaRPr lang="ro-RO" dirty="0"/>
          </a:p>
          <a:p>
            <a:endParaRPr lang="en-US" dirty="0"/>
          </a:p>
        </p:txBody>
      </p:sp>
      <p:pic>
        <p:nvPicPr>
          <p:cNvPr id="6" name="Picture 2"/>
          <p:cNvPicPr>
            <a:picLocks noChangeAspect="1" noChangeArrowheads="1"/>
          </p:cNvPicPr>
          <p:nvPr/>
        </p:nvPicPr>
        <p:blipFill>
          <a:blip r:embed="rId2"/>
          <a:srcRect/>
          <a:stretch>
            <a:fillRect/>
          </a:stretch>
        </p:blipFill>
        <p:spPr bwMode="auto">
          <a:xfrm>
            <a:off x="-2717323" y="2282863"/>
            <a:ext cx="15826627" cy="1679536"/>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3EBBDC-9662-24CF-914B-B0B125BB0046}"/>
              </a:ext>
            </a:extLst>
          </p:cNvPr>
          <p:cNvSpPr>
            <a:spLocks noGrp="1"/>
          </p:cNvSpPr>
          <p:nvPr>
            <p:ph type="sldNum" sz="quarter" idx="12"/>
          </p:nvPr>
        </p:nvSpPr>
        <p:spPr/>
        <p:txBody>
          <a:bodyPr/>
          <a:lstStyle/>
          <a:p>
            <a:pPr>
              <a:defRPr/>
            </a:pPr>
            <a:fld id="{E66D6CB4-6B7B-40A6-AFFC-DA004DAF9624}" type="slidenum">
              <a:rPr lang="en-US" smtClean="0"/>
              <a:pPr>
                <a:defRPr/>
              </a:pPr>
              <a:t>101</a:t>
            </a:fld>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err="1"/>
              <a:t>canvas</a:t>
            </a:r>
            <a:r>
              <a:rPr lang="ro-RO" b="1" dirty="0"/>
              <a:t> </a:t>
            </a:r>
            <a:r>
              <a:rPr lang="ro-RO" dirty="0"/>
              <a:t>- Transformări</a:t>
            </a:r>
            <a:r>
              <a:rPr lang="en-US" b="1" dirty="0">
                <a:sym typeface="Wingdings" panose="05000000000000000000" pitchFamily="2" charset="2"/>
              </a:rPr>
              <a:t> – </a:t>
            </a:r>
            <a:r>
              <a:rPr lang="ro-RO" b="1" i="1" dirty="0">
                <a:sym typeface="Wingdings" panose="05000000000000000000" pitchFamily="2" charset="2"/>
              </a:rPr>
              <a:t>opțional</a:t>
            </a:r>
            <a:endParaRPr lang="ro-RO" dirty="0"/>
          </a:p>
        </p:txBody>
      </p:sp>
      <p:sp>
        <p:nvSpPr>
          <p:cNvPr id="3" name="Content Placeholder 2"/>
          <p:cNvSpPr>
            <a:spLocks noGrp="1"/>
          </p:cNvSpPr>
          <p:nvPr>
            <p:ph idx="1"/>
          </p:nvPr>
        </p:nvSpPr>
        <p:spPr/>
        <p:txBody>
          <a:bodyPr/>
          <a:lstStyle/>
          <a:p>
            <a:r>
              <a:rPr lang="ro-RO" sz="2800" dirty="0"/>
              <a:t>Semnificație parametri:</a:t>
            </a:r>
          </a:p>
          <a:p>
            <a:pPr lvl="1"/>
            <a:r>
              <a:rPr lang="ro-RO" sz="2400" i="1" dirty="0"/>
              <a:t>m</a:t>
            </a:r>
            <a:r>
              <a:rPr lang="ro-RO" sz="2400" i="1" baseline="-25000" dirty="0"/>
              <a:t>11</a:t>
            </a:r>
            <a:r>
              <a:rPr lang="ro-RO" sz="2400" dirty="0"/>
              <a:t>: scalare pentru axa </a:t>
            </a:r>
            <a:r>
              <a:rPr lang="ro-RO" sz="2400" i="1" dirty="0" err="1"/>
              <a:t>Ox</a:t>
            </a:r>
            <a:endParaRPr lang="ro-RO" sz="2400" i="1" dirty="0"/>
          </a:p>
          <a:p>
            <a:pPr lvl="1"/>
            <a:r>
              <a:rPr lang="ro-RO" sz="2400" i="1" dirty="0"/>
              <a:t>m</a:t>
            </a:r>
            <a:r>
              <a:rPr lang="ro-RO" sz="2400" i="1" baseline="-25000" dirty="0"/>
              <a:t>12</a:t>
            </a:r>
            <a:r>
              <a:rPr lang="ro-RO" sz="2400" dirty="0"/>
              <a:t>: rotire pentru axa </a:t>
            </a:r>
            <a:r>
              <a:rPr lang="ro-RO" sz="2400" i="1" dirty="0" err="1"/>
              <a:t>Ox</a:t>
            </a:r>
            <a:endParaRPr lang="ro-RO" sz="2400" i="1" dirty="0"/>
          </a:p>
          <a:p>
            <a:pPr lvl="1"/>
            <a:r>
              <a:rPr lang="ro-RO" sz="2400" i="1" dirty="0"/>
              <a:t>m</a:t>
            </a:r>
            <a:r>
              <a:rPr lang="ro-RO" sz="2400" i="1" baseline="-25000" dirty="0"/>
              <a:t>21</a:t>
            </a:r>
            <a:r>
              <a:rPr lang="ro-RO" sz="2400" dirty="0"/>
              <a:t>: </a:t>
            </a:r>
            <a:r>
              <a:rPr lang="en-US" sz="2400" dirty="0" err="1"/>
              <a:t>rotire</a:t>
            </a:r>
            <a:r>
              <a:rPr lang="ro-RO" sz="2400" dirty="0"/>
              <a:t> pentru axa </a:t>
            </a:r>
            <a:r>
              <a:rPr lang="ro-RO" sz="2400" i="1" dirty="0" err="1"/>
              <a:t>Oy</a:t>
            </a:r>
            <a:endParaRPr lang="ro-RO" sz="2400" i="1" dirty="0"/>
          </a:p>
          <a:p>
            <a:pPr lvl="1"/>
            <a:r>
              <a:rPr lang="ro-RO" sz="2400" i="1" dirty="0"/>
              <a:t>m</a:t>
            </a:r>
            <a:r>
              <a:rPr lang="ro-RO" sz="2400" i="1" baseline="-25000" dirty="0"/>
              <a:t>22</a:t>
            </a:r>
            <a:r>
              <a:rPr lang="ro-RO" sz="2400" dirty="0"/>
              <a:t>: scalare pentru axa </a:t>
            </a:r>
            <a:r>
              <a:rPr lang="ro-RO" sz="2400" i="1" dirty="0" err="1"/>
              <a:t>Oy</a:t>
            </a:r>
            <a:endParaRPr lang="ro-RO" sz="2400" i="1" dirty="0"/>
          </a:p>
          <a:p>
            <a:pPr lvl="1"/>
            <a:r>
              <a:rPr lang="ro-RO" sz="2400" i="1" dirty="0"/>
              <a:t>d</a:t>
            </a:r>
            <a:r>
              <a:rPr lang="ro-RO" sz="2400" i="1" baseline="-25000" dirty="0"/>
              <a:t>x</a:t>
            </a:r>
            <a:r>
              <a:rPr lang="ro-RO" sz="2400" dirty="0"/>
              <a:t>: translatare pentru axa </a:t>
            </a:r>
            <a:r>
              <a:rPr lang="ro-RO" sz="2400" i="1" dirty="0" err="1"/>
              <a:t>Ox</a:t>
            </a:r>
            <a:endParaRPr lang="ro-RO" sz="2400" i="1" dirty="0"/>
          </a:p>
          <a:p>
            <a:pPr lvl="1"/>
            <a:r>
              <a:rPr lang="ro-RO" sz="2400" i="1" dirty="0" err="1"/>
              <a:t>d</a:t>
            </a:r>
            <a:r>
              <a:rPr lang="ro-RO" sz="2400" i="1" baseline="-25000" dirty="0" err="1"/>
              <a:t>y</a:t>
            </a:r>
            <a:r>
              <a:rPr lang="ro-RO" sz="2400" dirty="0"/>
              <a:t>: translatare pentru axa </a:t>
            </a:r>
            <a:r>
              <a:rPr lang="ro-RO" sz="2400" i="1" dirty="0" err="1"/>
              <a:t>Oy</a:t>
            </a:r>
            <a:endParaRPr lang="ro-RO" sz="2400" i="1" dirty="0"/>
          </a:p>
          <a:p>
            <a:pPr lvl="1"/>
            <a:endParaRPr lang="ro-RO" dirty="0"/>
          </a:p>
          <a:p>
            <a:pPr lvl="1"/>
            <a:endParaRPr lang="ro-RO" dirty="0"/>
          </a:p>
        </p:txBody>
      </p:sp>
      <p:sp>
        <p:nvSpPr>
          <p:cNvPr id="5" name="Slide Number Placeholder 4">
            <a:extLst>
              <a:ext uri="{FF2B5EF4-FFF2-40B4-BE49-F238E27FC236}">
                <a16:creationId xmlns:a16="http://schemas.microsoft.com/office/drawing/2014/main" id="{23D43B60-7895-93CD-B379-D55445108C28}"/>
              </a:ext>
            </a:extLst>
          </p:cNvPr>
          <p:cNvSpPr>
            <a:spLocks noGrp="1"/>
          </p:cNvSpPr>
          <p:nvPr>
            <p:ph type="sldNum" sz="quarter" idx="12"/>
          </p:nvPr>
        </p:nvSpPr>
        <p:spPr/>
        <p:txBody>
          <a:bodyPr/>
          <a:lstStyle/>
          <a:p>
            <a:pPr>
              <a:defRPr/>
            </a:pPr>
            <a:fld id="{E66D6CB4-6B7B-40A6-AFFC-DA004DAF9624}" type="slidenum">
              <a:rPr lang="en-US" smtClean="0"/>
              <a:pPr>
                <a:defRPr/>
              </a:pPr>
              <a:t>102</a:t>
            </a:fld>
            <a:endParaRPr lang="en-US"/>
          </a:p>
        </p:txBody>
      </p:sp>
    </p:spTree>
    <p:extLst>
      <p:ext uri="{BB962C8B-B14F-4D97-AF65-F5344CB8AC3E}">
        <p14:creationId xmlns:p14="http://schemas.microsoft.com/office/powerpoint/2010/main" val="8144713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Imaginea raster în context Web</a:t>
            </a:r>
            <a:endParaRPr lang="en-US" dirty="0"/>
          </a:p>
        </p:txBody>
      </p:sp>
      <p:sp>
        <p:nvSpPr>
          <p:cNvPr id="3" name="Content Placeholder 2"/>
          <p:cNvSpPr>
            <a:spLocks noGrp="1"/>
          </p:cNvSpPr>
          <p:nvPr>
            <p:ph idx="1"/>
          </p:nvPr>
        </p:nvSpPr>
        <p:spPr/>
        <p:txBody>
          <a:bodyPr/>
          <a:lstStyle/>
          <a:p>
            <a:r>
              <a:rPr lang="ro-RO" sz="2800" dirty="0"/>
              <a:t>Afișarea imaginilor în HTML: &lt;</a:t>
            </a:r>
            <a:r>
              <a:rPr lang="ro-RO" sz="2800" b="1" dirty="0" err="1"/>
              <a:t>img</a:t>
            </a:r>
            <a:r>
              <a:rPr lang="ro-RO" sz="2800" dirty="0"/>
              <a:t> alt=“…” </a:t>
            </a:r>
            <a:r>
              <a:rPr lang="ro-RO" sz="2800" dirty="0" err="1"/>
              <a:t>src</a:t>
            </a:r>
            <a:r>
              <a:rPr lang="ro-RO" sz="2800" dirty="0"/>
              <a:t>=“…”&gt;</a:t>
            </a:r>
          </a:p>
          <a:p>
            <a:pPr lvl="1"/>
            <a:r>
              <a:rPr lang="ro-RO" sz="2400" dirty="0"/>
              <a:t>Utilizare nod DOM (</a:t>
            </a:r>
            <a:r>
              <a:rPr lang="ro-RO" sz="2400" dirty="0" err="1"/>
              <a:t>HTMLImageElement</a:t>
            </a:r>
            <a:r>
              <a:rPr lang="ro-RO" sz="2400" dirty="0"/>
              <a:t>)</a:t>
            </a:r>
          </a:p>
          <a:p>
            <a:pPr lvl="2"/>
            <a:r>
              <a:rPr lang="ro-RO" sz="1800" i="1" dirty="0" err="1"/>
              <a:t>width</a:t>
            </a:r>
            <a:r>
              <a:rPr lang="ro-RO" sz="1800" dirty="0"/>
              <a:t>, </a:t>
            </a:r>
            <a:r>
              <a:rPr lang="ro-RO" sz="1800" i="1" dirty="0" err="1"/>
              <a:t>height</a:t>
            </a:r>
            <a:r>
              <a:rPr lang="ro-RO" sz="1800" dirty="0"/>
              <a:t>: dimensiunea obiectului în fereastră</a:t>
            </a:r>
          </a:p>
          <a:p>
            <a:pPr lvl="2"/>
            <a:r>
              <a:rPr lang="ro-RO" sz="1800" i="1" dirty="0" err="1"/>
              <a:t>naturalWidth</a:t>
            </a:r>
            <a:r>
              <a:rPr lang="ro-RO" sz="1800" dirty="0"/>
              <a:t>, </a:t>
            </a:r>
            <a:r>
              <a:rPr lang="ro-RO" sz="1800" i="1" dirty="0" err="1"/>
              <a:t>naturalHeight</a:t>
            </a:r>
            <a:r>
              <a:rPr lang="ro-RO" sz="1800" dirty="0"/>
              <a:t>: dimensiunea matricei raster</a:t>
            </a:r>
          </a:p>
          <a:p>
            <a:pPr lvl="2"/>
            <a:r>
              <a:rPr lang="en-US" sz="1800" i="1" dirty="0"/>
              <a:t>s</a:t>
            </a:r>
            <a:r>
              <a:rPr lang="ro-RO" sz="1800" i="1" dirty="0" err="1"/>
              <a:t>rc</a:t>
            </a:r>
            <a:r>
              <a:rPr lang="en-US" sz="1800" dirty="0"/>
              <a:t>: URL-</a:t>
            </a:r>
            <a:r>
              <a:rPr lang="en-US" sz="1800" dirty="0" err="1"/>
              <a:t>ul</a:t>
            </a:r>
            <a:r>
              <a:rPr lang="en-US" sz="1800" dirty="0"/>
              <a:t> </a:t>
            </a:r>
            <a:r>
              <a:rPr lang="en-US" sz="1800" dirty="0" err="1"/>
              <a:t>imaginii</a:t>
            </a:r>
            <a:r>
              <a:rPr lang="en-US" sz="1800" dirty="0"/>
              <a:t> </a:t>
            </a:r>
            <a:r>
              <a:rPr lang="en-US" sz="1800" dirty="0" err="1"/>
              <a:t>surs</a:t>
            </a:r>
            <a:r>
              <a:rPr lang="ro-RO" sz="1800" dirty="0"/>
              <a:t>ă; modificarea determină începutul procesului de încărcare (asincron)</a:t>
            </a:r>
          </a:p>
          <a:p>
            <a:pPr lvl="2"/>
            <a:r>
              <a:rPr lang="ro-RO" sz="1800" dirty="0"/>
              <a:t>eveniment </a:t>
            </a:r>
            <a:r>
              <a:rPr lang="ro-RO" sz="1800" i="1" dirty="0" err="1"/>
              <a:t>load</a:t>
            </a:r>
            <a:endParaRPr lang="en-US" sz="1800" i="1" dirty="0"/>
          </a:p>
          <a:p>
            <a:r>
              <a:rPr lang="ro-RO" sz="3000" dirty="0"/>
              <a:t>Exemplu:</a:t>
            </a:r>
          </a:p>
          <a:p>
            <a:pPr lvl="8">
              <a:lnSpc>
                <a:spcPct val="100000"/>
              </a:lnSpc>
              <a:spcBef>
                <a:spcPts val="0"/>
              </a:spcBef>
              <a:spcAft>
                <a:spcPts val="0"/>
              </a:spcAft>
              <a:buNone/>
            </a:pPr>
            <a:r>
              <a:rPr lang="en-US" sz="2000" dirty="0"/>
              <a:t>let imagine = </a:t>
            </a:r>
            <a:r>
              <a:rPr lang="en-US" sz="2000" dirty="0" err="1"/>
              <a:t>document.createElement</a:t>
            </a:r>
            <a:r>
              <a:rPr lang="en-US" sz="2000" dirty="0"/>
              <a:t>('</a:t>
            </a:r>
            <a:r>
              <a:rPr lang="en-US" sz="2000" dirty="0" err="1"/>
              <a:t>img</a:t>
            </a:r>
            <a:r>
              <a:rPr lang="en-US" sz="2000" dirty="0"/>
              <a:t>');</a:t>
            </a:r>
          </a:p>
          <a:p>
            <a:pPr lvl="8">
              <a:lnSpc>
                <a:spcPct val="100000"/>
              </a:lnSpc>
              <a:spcBef>
                <a:spcPts val="0"/>
              </a:spcBef>
              <a:spcAft>
                <a:spcPts val="0"/>
              </a:spcAft>
              <a:buNone/>
            </a:pPr>
            <a:r>
              <a:rPr lang="en-US" sz="2000" dirty="0" err="1"/>
              <a:t>imagine.src</a:t>
            </a:r>
            <a:r>
              <a:rPr lang="en-US" sz="2000" dirty="0"/>
              <a:t> = 'desert.jpg';</a:t>
            </a:r>
          </a:p>
          <a:p>
            <a:pPr lvl="8">
              <a:lnSpc>
                <a:spcPct val="100000"/>
              </a:lnSpc>
              <a:spcBef>
                <a:spcPts val="0"/>
              </a:spcBef>
              <a:spcAft>
                <a:spcPts val="0"/>
              </a:spcAft>
              <a:buNone/>
            </a:pPr>
            <a:r>
              <a:rPr lang="en-US" sz="2000" dirty="0" err="1"/>
              <a:t>imagine.addEventListener</a:t>
            </a:r>
            <a:r>
              <a:rPr lang="en-US" sz="2000" dirty="0"/>
              <a:t>('</a:t>
            </a:r>
            <a:r>
              <a:rPr lang="en-US" sz="2000" b="1" dirty="0"/>
              <a:t>load</a:t>
            </a:r>
            <a:r>
              <a:rPr lang="en-US" sz="2000" dirty="0"/>
              <a:t>', e =&gt; { /*… </a:t>
            </a:r>
            <a:r>
              <a:rPr lang="en-US" sz="2000" dirty="0" err="1"/>
              <a:t>utilizare</a:t>
            </a:r>
            <a:r>
              <a:rPr lang="en-US" sz="2000" dirty="0"/>
              <a:t> imagine …*/ }</a:t>
            </a:r>
          </a:p>
          <a:p>
            <a:pPr lvl="8">
              <a:lnSpc>
                <a:spcPct val="100000"/>
              </a:lnSpc>
              <a:spcBef>
                <a:spcPts val="0"/>
              </a:spcBef>
              <a:spcAft>
                <a:spcPts val="0"/>
              </a:spcAft>
              <a:buNone/>
            </a:pPr>
            <a:endParaRPr lang="en-US" sz="2000" dirty="0"/>
          </a:p>
          <a:p>
            <a:pPr marL="384175" lvl="2" indent="0">
              <a:buNone/>
            </a:pPr>
            <a:endParaRPr lang="ro-RO" dirty="0"/>
          </a:p>
          <a:p>
            <a:pPr lvl="2"/>
            <a:endParaRPr lang="ro-RO" dirty="0"/>
          </a:p>
        </p:txBody>
      </p:sp>
      <p:sp>
        <p:nvSpPr>
          <p:cNvPr id="5" name="Slide Number Placeholder 4">
            <a:extLst>
              <a:ext uri="{FF2B5EF4-FFF2-40B4-BE49-F238E27FC236}">
                <a16:creationId xmlns:a16="http://schemas.microsoft.com/office/drawing/2014/main" id="{311D6CD7-BDA4-EAE8-6F17-DC375BD617DF}"/>
              </a:ext>
            </a:extLst>
          </p:cNvPr>
          <p:cNvSpPr>
            <a:spLocks noGrp="1"/>
          </p:cNvSpPr>
          <p:nvPr>
            <p:ph type="sldNum" sz="quarter" idx="12"/>
          </p:nvPr>
        </p:nvSpPr>
        <p:spPr/>
        <p:txBody>
          <a:bodyPr/>
          <a:lstStyle/>
          <a:p>
            <a:pPr>
              <a:defRPr/>
            </a:pPr>
            <a:fld id="{E66D6CB4-6B7B-40A6-AFFC-DA004DAF9624}" type="slidenum">
              <a:rPr lang="en-US" smtClean="0"/>
              <a:pPr>
                <a:defRPr/>
              </a:pPr>
              <a:t>103</a:t>
            </a:fld>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423F8-489F-4D89-ACE9-87174BDCFAE5}"/>
              </a:ext>
            </a:extLst>
          </p:cNvPr>
          <p:cNvSpPr>
            <a:spLocks noGrp="1"/>
          </p:cNvSpPr>
          <p:nvPr>
            <p:ph type="title"/>
          </p:nvPr>
        </p:nvSpPr>
        <p:spPr/>
        <p:txBody>
          <a:bodyPr/>
          <a:lstStyle/>
          <a:p>
            <a:r>
              <a:rPr lang="en-US" dirty="0" err="1"/>
              <a:t>Imaginea</a:t>
            </a:r>
            <a:r>
              <a:rPr lang="en-US" dirty="0"/>
              <a:t> raster –</a:t>
            </a:r>
            <a:r>
              <a:rPr lang="ro-RO" dirty="0"/>
              <a:t> Încărcare imagine</a:t>
            </a:r>
            <a:endParaRPr lang="en-US" i="1" dirty="0"/>
          </a:p>
        </p:txBody>
      </p:sp>
      <p:sp>
        <p:nvSpPr>
          <p:cNvPr id="3" name="Content Placeholder 2">
            <a:extLst>
              <a:ext uri="{FF2B5EF4-FFF2-40B4-BE49-F238E27FC236}">
                <a16:creationId xmlns:a16="http://schemas.microsoft.com/office/drawing/2014/main" id="{1BF8EA57-6160-48B0-8402-97AC2F48E04B}"/>
              </a:ext>
            </a:extLst>
          </p:cNvPr>
          <p:cNvSpPr>
            <a:spLocks noGrp="1"/>
          </p:cNvSpPr>
          <p:nvPr>
            <p:ph idx="1"/>
          </p:nvPr>
        </p:nvSpPr>
        <p:spPr/>
        <p:txBody>
          <a:bodyPr/>
          <a:lstStyle/>
          <a:p>
            <a:r>
              <a:rPr lang="ro-RO" dirty="0"/>
              <a:t>Se realizează prin intermediul obiectelor de tip</a:t>
            </a:r>
            <a:r>
              <a:rPr lang="en-US" dirty="0"/>
              <a:t> </a:t>
            </a:r>
            <a:r>
              <a:rPr lang="en-US" i="1" dirty="0" err="1"/>
              <a:t>FileList</a:t>
            </a:r>
            <a:r>
              <a:rPr lang="en-US" dirty="0"/>
              <a:t> </a:t>
            </a:r>
            <a:r>
              <a:rPr lang="ro-RO" dirty="0"/>
              <a:t>și </a:t>
            </a:r>
            <a:r>
              <a:rPr lang="ro-RO" i="1" dirty="0" err="1"/>
              <a:t>FileReader</a:t>
            </a:r>
            <a:endParaRPr lang="ro-RO" i="1" dirty="0"/>
          </a:p>
          <a:p>
            <a:r>
              <a:rPr lang="ro-RO" dirty="0"/>
              <a:t>Metode de selecție imagine (obținere </a:t>
            </a:r>
            <a:r>
              <a:rPr lang="ro-RO" i="1" dirty="0" err="1"/>
              <a:t>FileList</a:t>
            </a:r>
            <a:r>
              <a:rPr lang="ro-RO" dirty="0"/>
              <a:t>):</a:t>
            </a:r>
          </a:p>
          <a:p>
            <a:pPr lvl="1"/>
            <a:r>
              <a:rPr lang="ro-RO" dirty="0"/>
              <a:t>Element </a:t>
            </a:r>
            <a:r>
              <a:rPr lang="ro-RO" i="1" dirty="0"/>
              <a:t>input</a:t>
            </a:r>
            <a:r>
              <a:rPr lang="ro-RO" dirty="0"/>
              <a:t> de tip </a:t>
            </a:r>
            <a:r>
              <a:rPr lang="ro-RO" i="1" dirty="0"/>
              <a:t>file</a:t>
            </a:r>
            <a:r>
              <a:rPr lang="en-US" i="1" dirty="0"/>
              <a:t> </a:t>
            </a:r>
            <a:r>
              <a:rPr lang="en-US" dirty="0">
                <a:sym typeface="Wingdings" panose="05000000000000000000" pitchFamily="2" charset="2"/>
              </a:rPr>
              <a:t></a:t>
            </a:r>
            <a:r>
              <a:rPr lang="ro-RO" dirty="0">
                <a:sym typeface="Wingdings" panose="05000000000000000000" pitchFamily="2" charset="2"/>
              </a:rPr>
              <a:t> din proprietatea </a:t>
            </a:r>
            <a:r>
              <a:rPr lang="ro-RO" i="1" dirty="0" err="1">
                <a:sym typeface="Wingdings" panose="05000000000000000000" pitchFamily="2" charset="2"/>
              </a:rPr>
              <a:t>files</a:t>
            </a:r>
            <a:endParaRPr lang="ro-RO" i="1" dirty="0"/>
          </a:p>
          <a:p>
            <a:pPr lvl="1"/>
            <a:r>
              <a:rPr lang="ro-RO" i="1" dirty="0"/>
              <a:t>drag </a:t>
            </a:r>
            <a:r>
              <a:rPr lang="ro-RO" i="1" dirty="0" err="1"/>
              <a:t>and</a:t>
            </a:r>
            <a:r>
              <a:rPr lang="ro-RO" i="1" dirty="0"/>
              <a:t> </a:t>
            </a:r>
            <a:r>
              <a:rPr lang="ro-RO" i="1" dirty="0" err="1"/>
              <a:t>drop</a:t>
            </a:r>
            <a:r>
              <a:rPr lang="ro-RO" i="1" dirty="0"/>
              <a:t> </a:t>
            </a:r>
            <a:r>
              <a:rPr lang="ro-RO" dirty="0">
                <a:sym typeface="Wingdings" panose="05000000000000000000" pitchFamily="2" charset="2"/>
              </a:rPr>
              <a:t> din </a:t>
            </a:r>
            <a:r>
              <a:rPr lang="ro-RO" i="1" dirty="0" err="1">
                <a:sym typeface="Wingdings" panose="05000000000000000000" pitchFamily="2" charset="2"/>
              </a:rPr>
              <a:t>e.dataTransfer.files</a:t>
            </a:r>
            <a:endParaRPr lang="ro-RO" i="1" dirty="0"/>
          </a:p>
          <a:p>
            <a:r>
              <a:rPr lang="ro-RO" dirty="0"/>
              <a:t>Ambele metode permit obținerea unui obiect </a:t>
            </a:r>
            <a:r>
              <a:rPr lang="ro-RO" i="1" dirty="0" err="1"/>
              <a:t>FileList</a:t>
            </a:r>
            <a:r>
              <a:rPr lang="ro-RO" dirty="0"/>
              <a:t> care reprezintă o colecție de obiecte </a:t>
            </a:r>
            <a:r>
              <a:rPr lang="ro-RO" i="1" dirty="0"/>
              <a:t>File</a:t>
            </a:r>
          </a:p>
          <a:p>
            <a:r>
              <a:rPr lang="ro-RO" dirty="0"/>
              <a:t>Citirea utilizând </a:t>
            </a:r>
            <a:r>
              <a:rPr lang="ro-RO" i="1" dirty="0" err="1"/>
              <a:t>FileReader</a:t>
            </a:r>
            <a:r>
              <a:rPr lang="ro-RO" dirty="0"/>
              <a:t>:</a:t>
            </a:r>
          </a:p>
          <a:p>
            <a:pPr lvl="1"/>
            <a:r>
              <a:rPr lang="ro-RO" dirty="0"/>
              <a:t>Construire obiect </a:t>
            </a:r>
            <a:r>
              <a:rPr lang="ro-RO" i="1" dirty="0" err="1"/>
              <a:t>FileReader</a:t>
            </a:r>
            <a:endParaRPr lang="ro-RO" i="1" dirty="0"/>
          </a:p>
          <a:p>
            <a:pPr lvl="1"/>
            <a:r>
              <a:rPr lang="ro-RO" dirty="0"/>
              <a:t>Apelare metodă de citire </a:t>
            </a:r>
            <a:r>
              <a:rPr lang="ro-RO" i="1" dirty="0" err="1"/>
              <a:t>readAsDataU</a:t>
            </a:r>
            <a:r>
              <a:rPr lang="en-US" i="1"/>
              <a:t>RL</a:t>
            </a:r>
            <a:r>
              <a:rPr lang="ro-RO" i="1"/>
              <a:t>(</a:t>
            </a:r>
            <a:r>
              <a:rPr lang="ro-RO" i="1" dirty="0"/>
              <a:t>file)</a:t>
            </a:r>
          </a:p>
          <a:p>
            <a:pPr lvl="1"/>
            <a:r>
              <a:rPr lang="ro-RO" dirty="0"/>
              <a:t>Subscriere la evenimentul </a:t>
            </a:r>
            <a:r>
              <a:rPr lang="ro-RO" i="1" dirty="0" err="1"/>
              <a:t>load</a:t>
            </a:r>
            <a:r>
              <a:rPr lang="ro-RO" dirty="0"/>
              <a:t> și preluare date din proprietatea </a:t>
            </a:r>
            <a:r>
              <a:rPr lang="ro-RO" i="1" dirty="0" err="1"/>
              <a:t>e.target.result</a:t>
            </a:r>
            <a:endParaRPr lang="ro-RO" i="1" dirty="0"/>
          </a:p>
          <a:p>
            <a:pPr lvl="1"/>
            <a:r>
              <a:rPr lang="ro-RO" dirty="0"/>
              <a:t>Setare atribut </a:t>
            </a:r>
            <a:r>
              <a:rPr lang="ro-RO" i="1" dirty="0" err="1"/>
              <a:t>src</a:t>
            </a:r>
            <a:r>
              <a:rPr lang="ro-RO" dirty="0"/>
              <a:t> pentru elementul de tip </a:t>
            </a:r>
            <a:r>
              <a:rPr lang="ro-RO" i="1" dirty="0" err="1"/>
              <a:t>img</a:t>
            </a:r>
            <a:endParaRPr lang="en-US" i="1" dirty="0"/>
          </a:p>
          <a:p>
            <a:r>
              <a:rPr lang="en-US" dirty="0" err="1"/>
              <a:t>Solu</a:t>
            </a:r>
            <a:r>
              <a:rPr lang="ro-RO" dirty="0"/>
              <a:t>ție alternativă la </a:t>
            </a:r>
            <a:r>
              <a:rPr lang="ro-RO" i="1" dirty="0" err="1"/>
              <a:t>FileReader</a:t>
            </a:r>
            <a:r>
              <a:rPr lang="ro-RO" dirty="0"/>
              <a:t>: utilizare </a:t>
            </a:r>
            <a:r>
              <a:rPr lang="ro-RO" i="1" dirty="0" err="1"/>
              <a:t>URL.createObjectURL</a:t>
            </a:r>
            <a:r>
              <a:rPr lang="ro-RO" i="1" dirty="0"/>
              <a:t>(file)</a:t>
            </a:r>
          </a:p>
          <a:p>
            <a:pPr lvl="1"/>
            <a:r>
              <a:rPr lang="ro-RO" dirty="0"/>
              <a:t>vezi </a:t>
            </a:r>
            <a:r>
              <a:rPr lang="ro-RO" dirty="0">
                <a:hlinkClick r:id="rId2"/>
              </a:rPr>
              <a:t>https://developer.mozilla.org/en-US/docs/Web/API/URL/createObjectURL</a:t>
            </a:r>
            <a:endParaRPr lang="ro-RO" dirty="0"/>
          </a:p>
          <a:p>
            <a:pPr lvl="1"/>
            <a:endParaRPr lang="ro-RO" dirty="0"/>
          </a:p>
          <a:p>
            <a:endParaRPr lang="ro-RO" i="1" dirty="0"/>
          </a:p>
          <a:p>
            <a:endParaRPr lang="en-US" i="1" dirty="0"/>
          </a:p>
        </p:txBody>
      </p:sp>
      <p:sp>
        <p:nvSpPr>
          <p:cNvPr id="5" name="Slide Number Placeholder 4">
            <a:extLst>
              <a:ext uri="{FF2B5EF4-FFF2-40B4-BE49-F238E27FC236}">
                <a16:creationId xmlns:a16="http://schemas.microsoft.com/office/drawing/2014/main" id="{D0FDCF99-CF9C-4BB5-7C01-A57AE1E4B14A}"/>
              </a:ext>
            </a:extLst>
          </p:cNvPr>
          <p:cNvSpPr>
            <a:spLocks noGrp="1"/>
          </p:cNvSpPr>
          <p:nvPr>
            <p:ph type="sldNum" sz="quarter" idx="12"/>
          </p:nvPr>
        </p:nvSpPr>
        <p:spPr/>
        <p:txBody>
          <a:bodyPr/>
          <a:lstStyle/>
          <a:p>
            <a:pPr>
              <a:defRPr/>
            </a:pPr>
            <a:fld id="{E66D6CB4-6B7B-40A6-AFFC-DA004DAF9624}" type="slidenum">
              <a:rPr lang="en-US" smtClean="0"/>
              <a:pPr>
                <a:defRPr/>
              </a:pPr>
              <a:t>104</a:t>
            </a:fld>
            <a:endParaRPr lang="en-US"/>
          </a:p>
        </p:txBody>
      </p:sp>
    </p:spTree>
    <p:extLst>
      <p:ext uri="{BB962C8B-B14F-4D97-AF65-F5344CB8AC3E}">
        <p14:creationId xmlns:p14="http://schemas.microsoft.com/office/powerpoint/2010/main" val="29817913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err="1"/>
              <a:t>canvas</a:t>
            </a:r>
            <a:r>
              <a:rPr lang="ro-RO" dirty="0"/>
              <a:t> – Desenare imagini</a:t>
            </a:r>
            <a:endParaRPr lang="en-US" dirty="0"/>
          </a:p>
        </p:txBody>
      </p:sp>
      <p:sp>
        <p:nvSpPr>
          <p:cNvPr id="3" name="Content Placeholder 2"/>
          <p:cNvSpPr>
            <a:spLocks noGrp="1"/>
          </p:cNvSpPr>
          <p:nvPr>
            <p:ph idx="1"/>
          </p:nvPr>
        </p:nvSpPr>
        <p:spPr/>
        <p:txBody>
          <a:bodyPr/>
          <a:lstStyle/>
          <a:p>
            <a:r>
              <a:rPr lang="ro-RO" sz="2400" dirty="0"/>
              <a:t>Desenare fără scalare:</a:t>
            </a:r>
          </a:p>
          <a:p>
            <a:pPr algn="ctr"/>
            <a:r>
              <a:rPr lang="en-US" sz="2400" i="1" dirty="0" err="1"/>
              <a:t>drawImage</a:t>
            </a:r>
            <a:r>
              <a:rPr lang="en-US" sz="2400" i="1" dirty="0"/>
              <a:t>(image, x, y)</a:t>
            </a:r>
            <a:r>
              <a:rPr lang="ro-RO" sz="2400" i="1" dirty="0"/>
              <a:t> </a:t>
            </a:r>
          </a:p>
          <a:p>
            <a:r>
              <a:rPr lang="ro-RO" sz="2400" dirty="0"/>
              <a:t>Desenare cu preluare porțiune imagine si scalare:</a:t>
            </a:r>
            <a:endParaRPr lang="en-US" sz="2400" dirty="0"/>
          </a:p>
          <a:p>
            <a:pPr algn="ctr"/>
            <a:r>
              <a:rPr lang="en-US" sz="2400" i="1" dirty="0" err="1"/>
              <a:t>drawImage</a:t>
            </a:r>
            <a:r>
              <a:rPr lang="en-US" sz="2400" i="1" dirty="0"/>
              <a:t>(image, </a:t>
            </a:r>
            <a:r>
              <a:rPr lang="en-US" sz="2400" i="1" dirty="0" err="1"/>
              <a:t>sx</a:t>
            </a:r>
            <a:r>
              <a:rPr lang="en-US" sz="2400" i="1" dirty="0"/>
              <a:t>, </a:t>
            </a:r>
            <a:r>
              <a:rPr lang="en-US" sz="2400" i="1" dirty="0" err="1"/>
              <a:t>sy</a:t>
            </a:r>
            <a:r>
              <a:rPr lang="en-US" sz="2400" i="1" dirty="0"/>
              <a:t>, </a:t>
            </a:r>
            <a:r>
              <a:rPr lang="en-US" sz="2400" i="1" dirty="0" err="1"/>
              <a:t>sWidth</a:t>
            </a:r>
            <a:r>
              <a:rPr lang="en-US" sz="2400" i="1" dirty="0"/>
              <a:t>, </a:t>
            </a:r>
            <a:r>
              <a:rPr lang="en-US" sz="2400" i="1" dirty="0" err="1"/>
              <a:t>sHeight</a:t>
            </a:r>
            <a:r>
              <a:rPr lang="en-US" sz="2400" i="1" dirty="0"/>
              <a:t>, </a:t>
            </a:r>
            <a:r>
              <a:rPr lang="en-US" sz="2400" i="1" dirty="0" err="1"/>
              <a:t>dx</a:t>
            </a:r>
            <a:r>
              <a:rPr lang="en-US" sz="2400" i="1" dirty="0"/>
              <a:t>, </a:t>
            </a:r>
            <a:r>
              <a:rPr lang="en-US" sz="2400" i="1" dirty="0" err="1"/>
              <a:t>dy</a:t>
            </a:r>
            <a:r>
              <a:rPr lang="en-US" sz="2400" i="1" dirty="0"/>
              <a:t>, </a:t>
            </a:r>
            <a:r>
              <a:rPr lang="en-US" sz="2400" i="1" dirty="0" err="1"/>
              <a:t>dWidth</a:t>
            </a:r>
            <a:r>
              <a:rPr lang="en-US" sz="2400" i="1" dirty="0"/>
              <a:t>, </a:t>
            </a:r>
            <a:r>
              <a:rPr lang="en-US" sz="2400" i="1" dirty="0" err="1"/>
              <a:t>dHeight</a:t>
            </a:r>
            <a:r>
              <a:rPr lang="en-US" sz="2400" i="1" dirty="0"/>
              <a:t>)</a:t>
            </a:r>
            <a:endParaRPr lang="ro-RO" sz="2400" i="1" dirty="0"/>
          </a:p>
          <a:p>
            <a:r>
              <a:rPr lang="ro-RO" sz="2400" dirty="0"/>
              <a:t>Surse posibile</a:t>
            </a:r>
            <a:r>
              <a:rPr lang="en-US" sz="2400" dirty="0"/>
              <a:t>:</a:t>
            </a:r>
          </a:p>
          <a:p>
            <a:pPr lvl="1"/>
            <a:r>
              <a:rPr lang="en-US" sz="2200" dirty="0"/>
              <a:t>element </a:t>
            </a:r>
            <a:r>
              <a:rPr lang="en-US" sz="2200" b="1" dirty="0" err="1"/>
              <a:t>img</a:t>
            </a:r>
            <a:endParaRPr lang="en-US" sz="2200" b="1" dirty="0"/>
          </a:p>
          <a:p>
            <a:pPr lvl="1"/>
            <a:r>
              <a:rPr lang="en-US" sz="2200" dirty="0"/>
              <a:t>alt element </a:t>
            </a:r>
            <a:r>
              <a:rPr lang="en-US" sz="2200" b="1" dirty="0"/>
              <a:t>canvas</a:t>
            </a:r>
          </a:p>
          <a:p>
            <a:pPr lvl="1"/>
            <a:r>
              <a:rPr lang="en-US" sz="2200" dirty="0"/>
              <a:t>element </a:t>
            </a:r>
            <a:r>
              <a:rPr lang="en-US" sz="2200" b="1" dirty="0"/>
              <a:t>video</a:t>
            </a:r>
            <a:endParaRPr lang="ro-RO" sz="2200" b="1" dirty="0"/>
          </a:p>
        </p:txBody>
      </p:sp>
      <p:sp>
        <p:nvSpPr>
          <p:cNvPr id="5" name="Slide Number Placeholder 4">
            <a:extLst>
              <a:ext uri="{FF2B5EF4-FFF2-40B4-BE49-F238E27FC236}">
                <a16:creationId xmlns:a16="http://schemas.microsoft.com/office/drawing/2014/main" id="{B27BAE5B-74B7-D98F-BB79-9926B2732062}"/>
              </a:ext>
            </a:extLst>
          </p:cNvPr>
          <p:cNvSpPr>
            <a:spLocks noGrp="1"/>
          </p:cNvSpPr>
          <p:nvPr>
            <p:ph type="sldNum" sz="quarter" idx="12"/>
          </p:nvPr>
        </p:nvSpPr>
        <p:spPr/>
        <p:txBody>
          <a:bodyPr/>
          <a:lstStyle/>
          <a:p>
            <a:pPr>
              <a:defRPr/>
            </a:pPr>
            <a:fld id="{E66D6CB4-6B7B-40A6-AFFC-DA004DAF9624}" type="slidenum">
              <a:rPr lang="en-US" smtClean="0"/>
              <a:pPr>
                <a:defRPr/>
              </a:pPr>
              <a:t>105</a:t>
            </a:fld>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err="1"/>
              <a:t>canvas</a:t>
            </a:r>
            <a:r>
              <a:rPr lang="ro-RO" dirty="0"/>
              <a:t> – Acces raster</a:t>
            </a:r>
            <a:endParaRPr lang="en-US" dirty="0"/>
          </a:p>
        </p:txBody>
      </p:sp>
      <p:sp>
        <p:nvSpPr>
          <p:cNvPr id="3" name="Content Placeholder 2"/>
          <p:cNvSpPr>
            <a:spLocks noGrp="1"/>
          </p:cNvSpPr>
          <p:nvPr>
            <p:ph idx="1"/>
          </p:nvPr>
        </p:nvSpPr>
        <p:spPr/>
        <p:txBody>
          <a:bodyPr/>
          <a:lstStyle/>
          <a:p>
            <a:r>
              <a:rPr lang="ro-RO" sz="2400" dirty="0"/>
              <a:t>Stocare raster – obiect </a:t>
            </a:r>
            <a:r>
              <a:rPr lang="ro-RO" sz="2400" i="1" dirty="0" err="1"/>
              <a:t>ImageData</a:t>
            </a:r>
            <a:r>
              <a:rPr lang="ro-RO" sz="2400" dirty="0"/>
              <a:t>:</a:t>
            </a:r>
          </a:p>
          <a:p>
            <a:pPr lvl="1"/>
            <a:r>
              <a:rPr lang="ro-RO" sz="2000" i="1" dirty="0" err="1"/>
              <a:t>width</a:t>
            </a:r>
            <a:r>
              <a:rPr lang="ro-RO" sz="2000" i="1" dirty="0"/>
              <a:t>, </a:t>
            </a:r>
            <a:r>
              <a:rPr lang="ro-RO" sz="2000" i="1" dirty="0" err="1"/>
              <a:t>height</a:t>
            </a:r>
            <a:r>
              <a:rPr lang="ro-RO" sz="2000" dirty="0"/>
              <a:t>: dimensiunile matricei</a:t>
            </a:r>
          </a:p>
          <a:p>
            <a:pPr lvl="1"/>
            <a:r>
              <a:rPr lang="ro-RO" sz="2000" i="1" dirty="0"/>
              <a:t>data</a:t>
            </a:r>
            <a:r>
              <a:rPr lang="ro-RO" sz="2000" dirty="0"/>
              <a:t>: vector care conține matricea liniarizată</a:t>
            </a:r>
          </a:p>
          <a:p>
            <a:endParaRPr lang="ro-RO" sz="2400" dirty="0"/>
          </a:p>
          <a:p>
            <a:r>
              <a:rPr lang="ro-RO" sz="2400" dirty="0"/>
              <a:t>Operații:</a:t>
            </a:r>
          </a:p>
          <a:p>
            <a:pPr lvl="1"/>
            <a:r>
              <a:rPr lang="en-US" sz="2000" i="1" dirty="0" err="1"/>
              <a:t>getImageData</a:t>
            </a:r>
            <a:r>
              <a:rPr lang="en-US" sz="2000" i="1" dirty="0"/>
              <a:t>(left, top, width, height)</a:t>
            </a:r>
            <a:r>
              <a:rPr lang="ro-RO" sz="2000" dirty="0"/>
              <a:t>: extrage o porțiune din imagine ca obiect </a:t>
            </a:r>
            <a:r>
              <a:rPr lang="ro-RO" sz="2000" i="1" dirty="0" err="1"/>
              <a:t>ImageData</a:t>
            </a:r>
            <a:endParaRPr lang="ro-RO" sz="2000" i="1" dirty="0"/>
          </a:p>
          <a:p>
            <a:pPr lvl="1"/>
            <a:r>
              <a:rPr lang="ro-RO" sz="2000" i="1" dirty="0" err="1"/>
              <a:t>putImageData</a:t>
            </a:r>
            <a:r>
              <a:rPr lang="ro-RO" sz="2000" i="1" dirty="0"/>
              <a:t>(</a:t>
            </a:r>
            <a:r>
              <a:rPr lang="ro-RO" sz="2000" i="1" dirty="0" err="1"/>
              <a:t>imageData</a:t>
            </a:r>
            <a:r>
              <a:rPr lang="ro-RO" sz="2000" i="1" dirty="0"/>
              <a:t>, x, y)</a:t>
            </a:r>
            <a:r>
              <a:rPr lang="ro-RO" sz="2000" dirty="0"/>
              <a:t>: aplică datele pe imaginea afișată în </a:t>
            </a:r>
            <a:r>
              <a:rPr lang="ro-RO" sz="2000" i="1" dirty="0" err="1"/>
              <a:t>canvas</a:t>
            </a:r>
            <a:endParaRPr lang="ro-RO" sz="2000" i="1" dirty="0"/>
          </a:p>
          <a:p>
            <a:endParaRPr lang="ro-RO" sz="2400" dirty="0"/>
          </a:p>
          <a:p>
            <a:r>
              <a:rPr lang="ro-RO" sz="2400" dirty="0"/>
              <a:t>Restricții de origine</a:t>
            </a:r>
          </a:p>
        </p:txBody>
      </p:sp>
      <p:sp>
        <p:nvSpPr>
          <p:cNvPr id="5" name="Slide Number Placeholder 4">
            <a:extLst>
              <a:ext uri="{FF2B5EF4-FFF2-40B4-BE49-F238E27FC236}">
                <a16:creationId xmlns:a16="http://schemas.microsoft.com/office/drawing/2014/main" id="{1B596F8E-DE17-2001-E665-C1B1C2DE077D}"/>
              </a:ext>
            </a:extLst>
          </p:cNvPr>
          <p:cNvSpPr>
            <a:spLocks noGrp="1"/>
          </p:cNvSpPr>
          <p:nvPr>
            <p:ph type="sldNum" sz="quarter" idx="12"/>
          </p:nvPr>
        </p:nvSpPr>
        <p:spPr/>
        <p:txBody>
          <a:bodyPr/>
          <a:lstStyle/>
          <a:p>
            <a:pPr>
              <a:defRPr/>
            </a:pPr>
            <a:fld id="{E66D6CB4-6B7B-40A6-AFFC-DA004DAF9624}" type="slidenum">
              <a:rPr lang="en-US" smtClean="0"/>
              <a:pPr>
                <a:defRPr/>
              </a:pPr>
              <a:t>106</a:t>
            </a:fld>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canvas</a:t>
            </a:r>
            <a:r>
              <a:rPr lang="en-US" dirty="0"/>
              <a:t> – Access raster</a:t>
            </a:r>
            <a:endParaRPr lang="ro-RO" dirty="0"/>
          </a:p>
        </p:txBody>
      </p:sp>
      <p:sp>
        <p:nvSpPr>
          <p:cNvPr id="3" name="Content Placeholder 2"/>
          <p:cNvSpPr>
            <a:spLocks noGrp="1"/>
          </p:cNvSpPr>
          <p:nvPr>
            <p:ph idx="1"/>
          </p:nvPr>
        </p:nvSpPr>
        <p:spPr/>
        <p:txBody>
          <a:bodyPr/>
          <a:lstStyle/>
          <a:p>
            <a:r>
              <a:rPr lang="ro-RO" sz="2400" dirty="0"/>
              <a:t>Parcurgere elemente:</a:t>
            </a:r>
            <a:endParaRPr lang="en-US" sz="2400" dirty="0"/>
          </a:p>
          <a:p>
            <a:pPr>
              <a:lnSpc>
                <a:spcPct val="100000"/>
              </a:lnSpc>
              <a:spcBef>
                <a:spcPts val="0"/>
              </a:spcBef>
              <a:spcAft>
                <a:spcPts val="0"/>
              </a:spcAft>
            </a:pP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a:t>
            </a:r>
            <a:r>
              <a:rPr lang="ro-RO" dirty="0" err="1">
                <a:solidFill>
                  <a:srgbClr val="000000"/>
                </a:solidFill>
                <a:highlight>
                  <a:srgbClr val="FFFFFF"/>
                </a:highlight>
                <a:latin typeface="Consolas" panose="020B0609020204030204" pitchFamily="49" charset="0"/>
              </a:rPr>
              <a:t>imageData</a:t>
            </a:r>
            <a:r>
              <a:rPr lang="ro-RO" dirty="0">
                <a:solidFill>
                  <a:srgbClr val="000000"/>
                </a:solidFill>
                <a:highlight>
                  <a:srgbClr val="FFFFFF"/>
                </a:highlight>
                <a:latin typeface="Consolas" panose="020B0609020204030204" pitchFamily="49" charset="0"/>
              </a:rPr>
              <a:t> = </a:t>
            </a:r>
            <a:r>
              <a:rPr lang="ro-RO" dirty="0" err="1">
                <a:solidFill>
                  <a:srgbClr val="000000"/>
                </a:solidFill>
                <a:highlight>
                  <a:srgbClr val="FFFFFF"/>
                </a:highlight>
                <a:latin typeface="Consolas" panose="020B0609020204030204" pitchFamily="49" charset="0"/>
              </a:rPr>
              <a:t>context.getImageData</a:t>
            </a:r>
            <a:r>
              <a:rPr lang="ro-RO" dirty="0">
                <a:solidFill>
                  <a:srgbClr val="000000"/>
                </a:solidFill>
                <a:highlight>
                  <a:srgbClr val="FFFFFF"/>
                </a:highlight>
                <a:latin typeface="Consolas" panose="020B0609020204030204" pitchFamily="49" charset="0"/>
              </a:rPr>
              <a:t>(</a:t>
            </a:r>
            <a:endParaRPr lang="en-US" dirty="0">
              <a:solidFill>
                <a:srgbClr val="000000"/>
              </a:solidFill>
              <a:highlight>
                <a:srgbClr val="FFFFFF"/>
              </a:highlight>
              <a:latin typeface="Consolas" panose="020B0609020204030204" pitchFamily="49" charset="0"/>
            </a:endParaRPr>
          </a:p>
          <a:p>
            <a:pPr marL="2743200">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0, 0, </a:t>
            </a:r>
            <a:r>
              <a:rPr lang="ro-RO" dirty="0" err="1">
                <a:solidFill>
                  <a:srgbClr val="000000"/>
                </a:solidFill>
                <a:highlight>
                  <a:srgbClr val="FFFFFF"/>
                </a:highlight>
                <a:latin typeface="Consolas" panose="020B0609020204030204" pitchFamily="49" charset="0"/>
              </a:rPr>
              <a:t>canvas.width</a:t>
            </a:r>
            <a:r>
              <a:rPr lang="ro-RO" dirty="0">
                <a:solidFill>
                  <a:srgbClr val="000000"/>
                </a:solidFill>
                <a:highlight>
                  <a:srgbClr val="FFFFFF"/>
                </a:highlight>
                <a:latin typeface="Consolas" panose="020B0609020204030204" pitchFamily="49" charset="0"/>
              </a:rPr>
              <a:t>, </a:t>
            </a:r>
            <a:r>
              <a:rPr lang="ro-RO" dirty="0" err="1">
                <a:solidFill>
                  <a:srgbClr val="000000"/>
                </a:solidFill>
                <a:highlight>
                  <a:srgbClr val="FFFFFF"/>
                </a:highlight>
                <a:latin typeface="Consolas" panose="020B0609020204030204" pitchFamily="49" charset="0"/>
              </a:rPr>
              <a:t>canvas.height</a:t>
            </a:r>
            <a:r>
              <a:rPr lang="ro-RO" dirty="0">
                <a:solidFill>
                  <a:srgbClr val="000000"/>
                </a:solidFill>
                <a:highlight>
                  <a:srgbClr val="FFFFFF"/>
                </a:highlight>
                <a:latin typeface="Consolas" panose="020B0609020204030204" pitchFamily="49" charset="0"/>
              </a:rPr>
              <a:t>);</a:t>
            </a:r>
            <a:endParaRPr lang="en-US" dirty="0">
              <a:solidFill>
                <a:srgbClr val="000000"/>
              </a:solidFill>
              <a:highlight>
                <a:srgbClr val="FFFFFF"/>
              </a:highlight>
              <a:latin typeface="Consolas" panose="020B0609020204030204" pitchFamily="49" charset="0"/>
            </a:endParaRPr>
          </a:p>
          <a:p>
            <a:pPr marL="2743200">
              <a:lnSpc>
                <a:spcPct val="100000"/>
              </a:lnSpc>
              <a:spcBef>
                <a:spcPts val="0"/>
              </a:spcBef>
              <a:spcAft>
                <a:spcPts val="0"/>
              </a:spcAft>
            </a:pP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es-ES" dirty="0" err="1">
                <a:solidFill>
                  <a:srgbClr val="0000FF"/>
                </a:solidFill>
                <a:highlight>
                  <a:srgbClr val="FFFFFF"/>
                </a:highlight>
                <a:latin typeface="Consolas" panose="020B0609020204030204" pitchFamily="49" charset="0"/>
              </a:rPr>
              <a:t>for</a:t>
            </a:r>
            <a:r>
              <a:rPr lang="es-ES" dirty="0">
                <a:solidFill>
                  <a:srgbClr val="000000"/>
                </a:solidFill>
                <a:highlight>
                  <a:srgbClr val="FFFFFF"/>
                </a:highlight>
                <a:latin typeface="Consolas" panose="020B0609020204030204" pitchFamily="49" charset="0"/>
              </a:rPr>
              <a:t> (</a:t>
            </a:r>
            <a:r>
              <a:rPr lang="es-ES" dirty="0" err="1">
                <a:solidFill>
                  <a:srgbClr val="0000FF"/>
                </a:solidFill>
                <a:highlight>
                  <a:srgbClr val="FFFFFF"/>
                </a:highlight>
                <a:latin typeface="Consolas" panose="020B0609020204030204" pitchFamily="49" charset="0"/>
              </a:rPr>
              <a:t>var</a:t>
            </a:r>
            <a:r>
              <a:rPr lang="es-ES" dirty="0">
                <a:solidFill>
                  <a:srgbClr val="000000"/>
                </a:solidFill>
                <a:highlight>
                  <a:srgbClr val="FFFFFF"/>
                </a:highlight>
                <a:latin typeface="Consolas" panose="020B0609020204030204" pitchFamily="49" charset="0"/>
              </a:rPr>
              <a:t> y = 0; y &lt; </a:t>
            </a:r>
            <a:r>
              <a:rPr lang="es-ES" dirty="0" err="1">
                <a:solidFill>
                  <a:srgbClr val="000000"/>
                </a:solidFill>
                <a:highlight>
                  <a:srgbClr val="FFFFFF"/>
                </a:highlight>
                <a:latin typeface="Consolas" panose="020B0609020204030204" pitchFamily="49" charset="0"/>
              </a:rPr>
              <a:t>canvas.height</a:t>
            </a:r>
            <a:r>
              <a:rPr lang="es-ES" dirty="0">
                <a:solidFill>
                  <a:srgbClr val="000000"/>
                </a:solidFill>
                <a:highlight>
                  <a:srgbClr val="FFFFFF"/>
                </a:highlight>
                <a:latin typeface="Consolas" panose="020B0609020204030204" pitchFamily="49" charset="0"/>
              </a:rPr>
              <a:t>; y++) {</a:t>
            </a: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for</a:t>
            </a: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x = 0; x &lt; </a:t>
            </a:r>
            <a:r>
              <a:rPr lang="ro-RO" dirty="0" err="1">
                <a:solidFill>
                  <a:srgbClr val="000000"/>
                </a:solidFill>
                <a:highlight>
                  <a:srgbClr val="FFFFFF"/>
                </a:highlight>
                <a:latin typeface="Consolas" panose="020B0609020204030204" pitchFamily="49" charset="0"/>
              </a:rPr>
              <a:t>canvas.width</a:t>
            </a:r>
            <a:r>
              <a:rPr lang="ro-RO" dirty="0">
                <a:solidFill>
                  <a:srgbClr val="000000"/>
                </a:solidFill>
                <a:highlight>
                  <a:srgbClr val="FFFFFF"/>
                </a:highlight>
                <a:latin typeface="Consolas" panose="020B0609020204030204" pitchFamily="49" charset="0"/>
              </a:rPr>
              <a:t>; x++) {</a:t>
            </a: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a:t>
            </a:r>
            <a:r>
              <a:rPr lang="ro-RO" b="1" dirty="0">
                <a:solidFill>
                  <a:srgbClr val="000000"/>
                </a:solidFill>
                <a:highlight>
                  <a:srgbClr val="FFFFFF"/>
                </a:highlight>
                <a:latin typeface="Consolas" panose="020B0609020204030204" pitchFamily="49" charset="0"/>
              </a:rPr>
              <a:t>i = (y * </a:t>
            </a:r>
            <a:r>
              <a:rPr lang="ro-RO" b="1" dirty="0" err="1">
                <a:solidFill>
                  <a:srgbClr val="000000"/>
                </a:solidFill>
                <a:highlight>
                  <a:srgbClr val="FFFFFF"/>
                </a:highlight>
                <a:latin typeface="Consolas" panose="020B0609020204030204" pitchFamily="49" charset="0"/>
              </a:rPr>
              <a:t>canvas.width</a:t>
            </a:r>
            <a:r>
              <a:rPr lang="ro-RO" b="1" dirty="0">
                <a:solidFill>
                  <a:srgbClr val="000000"/>
                </a:solidFill>
                <a:highlight>
                  <a:srgbClr val="FFFFFF"/>
                </a:highlight>
                <a:latin typeface="Consolas" panose="020B0609020204030204" pitchFamily="49" charset="0"/>
              </a:rPr>
              <a:t> * 4) + x * 4</a:t>
            </a:r>
            <a:r>
              <a:rPr lang="ro-RO" dirty="0">
                <a:solidFill>
                  <a:srgbClr val="000000"/>
                </a:solidFill>
                <a:highlight>
                  <a:srgbClr val="FFFFFF"/>
                </a:highlight>
                <a:latin typeface="Consolas" panose="020B0609020204030204" pitchFamily="49" charset="0"/>
              </a:rPr>
              <a:t>;</a:t>
            </a:r>
          </a:p>
          <a:p>
            <a:pPr>
              <a:lnSpc>
                <a:spcPct val="100000"/>
              </a:lnSpc>
              <a:spcBef>
                <a:spcPts val="0"/>
              </a:spcBef>
              <a:spcAft>
                <a:spcPts val="0"/>
              </a:spcAft>
            </a:pP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a:t>
            </a:r>
            <a:r>
              <a:rPr lang="ro-RO" dirty="0" err="1">
                <a:solidFill>
                  <a:srgbClr val="000000"/>
                </a:solidFill>
                <a:highlight>
                  <a:srgbClr val="FFFFFF"/>
                </a:highlight>
                <a:latin typeface="Consolas" panose="020B0609020204030204" pitchFamily="49" charset="0"/>
              </a:rPr>
              <a:t>rosu</a:t>
            </a:r>
            <a:r>
              <a:rPr lang="ro-RO" dirty="0">
                <a:solidFill>
                  <a:srgbClr val="000000"/>
                </a:solidFill>
                <a:highlight>
                  <a:srgbClr val="FFFFFF"/>
                </a:highlight>
                <a:latin typeface="Consolas" panose="020B0609020204030204" pitchFamily="49" charset="0"/>
              </a:rPr>
              <a:t> = </a:t>
            </a:r>
            <a:r>
              <a:rPr lang="ro-RO" dirty="0" err="1">
                <a:solidFill>
                  <a:srgbClr val="000000"/>
                </a:solidFill>
                <a:highlight>
                  <a:srgbClr val="FFFFFF"/>
                </a:highlight>
                <a:latin typeface="Consolas" panose="020B0609020204030204" pitchFamily="49" charset="0"/>
              </a:rPr>
              <a:t>imageData.data</a:t>
            </a:r>
            <a:r>
              <a:rPr lang="ro-RO" dirty="0">
                <a:solidFill>
                  <a:srgbClr val="000000"/>
                </a:solidFill>
                <a:highlight>
                  <a:srgbClr val="FFFFFF"/>
                </a:highlight>
                <a:latin typeface="Consolas" panose="020B0609020204030204" pitchFamily="49" charset="0"/>
              </a:rPr>
              <a:t>[i];</a:t>
            </a:r>
            <a:r>
              <a:rPr lang="en-US" dirty="0">
                <a:solidFill>
                  <a:srgbClr val="000000"/>
                </a:solidFill>
                <a:highlight>
                  <a:srgbClr val="FFFFFF"/>
                </a:highlight>
                <a:latin typeface="Consolas" panose="020B0609020204030204" pitchFamily="49" charset="0"/>
              </a:rPr>
              <a:t>			 // [0..255]</a:t>
            </a: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verde = </a:t>
            </a:r>
            <a:r>
              <a:rPr lang="ro-RO" dirty="0" err="1">
                <a:solidFill>
                  <a:srgbClr val="000000"/>
                </a:solidFill>
                <a:highlight>
                  <a:srgbClr val="FFFFFF"/>
                </a:highlight>
                <a:latin typeface="Consolas" panose="020B0609020204030204" pitchFamily="49" charset="0"/>
              </a:rPr>
              <a:t>imageData.data</a:t>
            </a:r>
            <a:r>
              <a:rPr lang="ro-RO" dirty="0">
                <a:solidFill>
                  <a:srgbClr val="000000"/>
                </a:solidFill>
                <a:highlight>
                  <a:srgbClr val="FFFFFF"/>
                </a:highlight>
                <a:latin typeface="Consolas" panose="020B0609020204030204" pitchFamily="49" charset="0"/>
              </a:rPr>
              <a:t>[i</a:t>
            </a:r>
            <a:r>
              <a:rPr lang="en-US" dirty="0">
                <a:solidFill>
                  <a:srgbClr val="000000"/>
                </a:solidFill>
                <a:highlight>
                  <a:srgbClr val="FFFFFF"/>
                </a:highlight>
                <a:latin typeface="Consolas" panose="020B0609020204030204" pitchFamily="49" charset="0"/>
              </a:rPr>
              <a:t>+1</a:t>
            </a:r>
            <a:r>
              <a:rPr lang="ro-RO" dirty="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 [0..255]</a:t>
            </a: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albastru = </a:t>
            </a:r>
            <a:r>
              <a:rPr lang="ro-RO" dirty="0" err="1">
                <a:solidFill>
                  <a:srgbClr val="000000"/>
                </a:solidFill>
                <a:highlight>
                  <a:srgbClr val="FFFFFF"/>
                </a:highlight>
                <a:latin typeface="Consolas" panose="020B0609020204030204" pitchFamily="49" charset="0"/>
              </a:rPr>
              <a:t>imageData.data</a:t>
            </a:r>
            <a:r>
              <a:rPr lang="ro-RO" dirty="0">
                <a:solidFill>
                  <a:srgbClr val="000000"/>
                </a:solidFill>
                <a:highlight>
                  <a:srgbClr val="FFFFFF"/>
                </a:highlight>
                <a:latin typeface="Consolas" panose="020B0609020204030204" pitchFamily="49" charset="0"/>
              </a:rPr>
              <a:t>[i</a:t>
            </a:r>
            <a:r>
              <a:rPr lang="en-US" dirty="0">
                <a:solidFill>
                  <a:srgbClr val="000000"/>
                </a:solidFill>
                <a:highlight>
                  <a:srgbClr val="FFFFFF"/>
                </a:highlight>
                <a:latin typeface="Consolas" panose="020B0609020204030204" pitchFamily="49" charset="0"/>
              </a:rPr>
              <a:t>+2</a:t>
            </a:r>
            <a:r>
              <a:rPr lang="ro-RO" dirty="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 [0..255]</a:t>
            </a: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r>
              <a:rPr lang="ro-RO" dirty="0">
                <a:solidFill>
                  <a:srgbClr val="0000FF"/>
                </a:solidFill>
                <a:highlight>
                  <a:srgbClr val="FFFFFF"/>
                </a:highlight>
                <a:latin typeface="Consolas" panose="020B0609020204030204" pitchFamily="49" charset="0"/>
              </a:rPr>
              <a:t>var</a:t>
            </a:r>
            <a:r>
              <a:rPr lang="ro-RO" dirty="0">
                <a:solidFill>
                  <a:srgbClr val="000000"/>
                </a:solidFill>
                <a:highlight>
                  <a:srgbClr val="FFFFFF"/>
                </a:highlight>
                <a:latin typeface="Consolas" panose="020B0609020204030204" pitchFamily="49" charset="0"/>
              </a:rPr>
              <a:t> transparenta = </a:t>
            </a:r>
            <a:r>
              <a:rPr lang="ro-RO" dirty="0" err="1">
                <a:solidFill>
                  <a:srgbClr val="000000"/>
                </a:solidFill>
                <a:highlight>
                  <a:srgbClr val="FFFFFF"/>
                </a:highlight>
                <a:latin typeface="Consolas" panose="020B0609020204030204" pitchFamily="49" charset="0"/>
              </a:rPr>
              <a:t>imageData.data</a:t>
            </a:r>
            <a:r>
              <a:rPr lang="ro-RO" dirty="0">
                <a:solidFill>
                  <a:srgbClr val="000000"/>
                </a:solidFill>
                <a:highlight>
                  <a:srgbClr val="FFFFFF"/>
                </a:highlight>
                <a:latin typeface="Consolas" panose="020B0609020204030204" pitchFamily="49" charset="0"/>
              </a:rPr>
              <a:t>[i</a:t>
            </a:r>
            <a:r>
              <a:rPr lang="en-US" dirty="0">
                <a:solidFill>
                  <a:srgbClr val="000000"/>
                </a:solidFill>
                <a:highlight>
                  <a:srgbClr val="FFFFFF"/>
                </a:highlight>
                <a:latin typeface="Consolas" panose="020B0609020204030204" pitchFamily="49" charset="0"/>
              </a:rPr>
              <a:t>+3</a:t>
            </a:r>
            <a:r>
              <a:rPr lang="ro-RO" dirty="0">
                <a:solidFill>
                  <a:srgbClr val="000000"/>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 [0..255]</a:t>
            </a:r>
            <a:endParaRPr lang="ro-RO" dirty="0">
              <a:solidFill>
                <a:srgbClr val="000000"/>
              </a:solidFill>
              <a:highlight>
                <a:srgbClr val="FFFFFF"/>
              </a:highlight>
              <a:latin typeface="Consolas" panose="020B0609020204030204" pitchFamily="49" charset="0"/>
            </a:endParaRP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    }</a:t>
            </a:r>
          </a:p>
          <a:p>
            <a:pPr>
              <a:lnSpc>
                <a:spcPct val="100000"/>
              </a:lnSpc>
              <a:spcBef>
                <a:spcPts val="0"/>
              </a:spcBef>
              <a:spcAft>
                <a:spcPts val="0"/>
              </a:spcAft>
            </a:pPr>
            <a:r>
              <a:rPr lang="ro-RO" dirty="0">
                <a:solidFill>
                  <a:srgbClr val="000000"/>
                </a:solidFill>
                <a:highlight>
                  <a:srgbClr val="FFFFFF"/>
                </a:highlight>
                <a:latin typeface="Consolas" panose="020B0609020204030204" pitchFamily="49" charset="0"/>
              </a:rPr>
              <a:t>}</a:t>
            </a:r>
            <a:endParaRPr lang="ro-RO" dirty="0"/>
          </a:p>
        </p:txBody>
      </p:sp>
      <p:sp>
        <p:nvSpPr>
          <p:cNvPr id="5" name="Slide Number Placeholder 4">
            <a:extLst>
              <a:ext uri="{FF2B5EF4-FFF2-40B4-BE49-F238E27FC236}">
                <a16:creationId xmlns:a16="http://schemas.microsoft.com/office/drawing/2014/main" id="{E1F1CFA8-58D1-EE13-EC1C-9DD36EF63994}"/>
              </a:ext>
            </a:extLst>
          </p:cNvPr>
          <p:cNvSpPr>
            <a:spLocks noGrp="1"/>
          </p:cNvSpPr>
          <p:nvPr>
            <p:ph type="sldNum" sz="quarter" idx="12"/>
          </p:nvPr>
        </p:nvSpPr>
        <p:spPr/>
        <p:txBody>
          <a:bodyPr/>
          <a:lstStyle/>
          <a:p>
            <a:pPr>
              <a:defRPr/>
            </a:pPr>
            <a:fld id="{E66D6CB4-6B7B-40A6-AFFC-DA004DAF9624}" type="slidenum">
              <a:rPr lang="en-US" smtClean="0"/>
              <a:pPr>
                <a:defRPr/>
              </a:pPr>
              <a:t>107</a:t>
            </a:fld>
            <a:endParaRPr lang="en-US"/>
          </a:p>
        </p:txBody>
      </p:sp>
    </p:spTree>
    <p:extLst>
      <p:ext uri="{BB962C8B-B14F-4D97-AF65-F5344CB8AC3E}">
        <p14:creationId xmlns:p14="http://schemas.microsoft.com/office/powerpoint/2010/main" val="6651081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Efecte simple de culoare</a:t>
            </a:r>
          </a:p>
        </p:txBody>
      </p:sp>
      <p:sp>
        <p:nvSpPr>
          <p:cNvPr id="3" name="Content Placeholder 2"/>
          <p:cNvSpPr>
            <a:spLocks noGrp="1"/>
          </p:cNvSpPr>
          <p:nvPr>
            <p:ph idx="1"/>
          </p:nvPr>
        </p:nvSpPr>
        <p:spPr/>
        <p:txBody>
          <a:bodyPr/>
          <a:lstStyle/>
          <a:p>
            <a:r>
              <a:rPr lang="ro-RO" dirty="0"/>
              <a:t>Filtrare culoare</a:t>
            </a:r>
          </a:p>
          <a:p>
            <a:pPr lvl="1"/>
            <a:r>
              <a:rPr lang="ro-RO" dirty="0"/>
              <a:t>Exemplu pentru roșu:</a:t>
            </a:r>
            <a:r>
              <a:rPr lang="en-US" dirty="0"/>
              <a:t> </a:t>
            </a:r>
            <a:r>
              <a:rPr lang="en-US" b="1" dirty="0"/>
              <a:t>r’</a:t>
            </a:r>
            <a:r>
              <a:rPr lang="ro-RO" b="1" dirty="0"/>
              <a:t> = r; g = 0</a:t>
            </a:r>
            <a:r>
              <a:rPr lang="en-US" b="1" dirty="0"/>
              <a:t>; b = 0</a:t>
            </a:r>
            <a:endParaRPr lang="ro-RO" b="1" dirty="0"/>
          </a:p>
          <a:p>
            <a:r>
              <a:rPr lang="en-US" dirty="0" err="1"/>
              <a:t>Negativ</a:t>
            </a:r>
            <a:endParaRPr lang="en-US" dirty="0"/>
          </a:p>
          <a:p>
            <a:pPr lvl="1"/>
            <a:r>
              <a:rPr lang="en-US" b="1" dirty="0"/>
              <a:t>r‘ = 255 – r; g‘ = 255 – g; b‘ = 255 – b;</a:t>
            </a:r>
          </a:p>
          <a:p>
            <a:r>
              <a:rPr lang="ro-RO" dirty="0"/>
              <a:t>Transformare în tonuri de gri</a:t>
            </a:r>
            <a:endParaRPr lang="en-US" dirty="0"/>
          </a:p>
          <a:p>
            <a:pPr lvl="1"/>
            <a:r>
              <a:rPr lang="en-US" b="1" dirty="0"/>
              <a:t>r‘ = g’ = b’ = 0.299 * r + 0.587 * g + 0.114 * b</a:t>
            </a:r>
          </a:p>
          <a:p>
            <a:r>
              <a:rPr lang="en-US" dirty="0" err="1"/>
              <a:t>Modificare</a:t>
            </a:r>
            <a:r>
              <a:rPr lang="en-US" dirty="0"/>
              <a:t> </a:t>
            </a:r>
            <a:r>
              <a:rPr lang="en-US" dirty="0" err="1"/>
              <a:t>str</a:t>
            </a:r>
            <a:r>
              <a:rPr lang="ro-RO" dirty="0" err="1"/>
              <a:t>ălucire</a:t>
            </a:r>
            <a:endParaRPr lang="ro-RO" dirty="0"/>
          </a:p>
          <a:p>
            <a:pPr lvl="1"/>
            <a:r>
              <a:rPr lang="ro-RO" b="1" dirty="0"/>
              <a:t>r</a:t>
            </a:r>
            <a:r>
              <a:rPr lang="en-US" b="1" dirty="0"/>
              <a:t>‘ = r + </a:t>
            </a:r>
            <a:r>
              <a:rPr lang="en-US" b="1" i="1" dirty="0" err="1"/>
              <a:t>valoare</a:t>
            </a:r>
            <a:r>
              <a:rPr lang="en-US" b="1" dirty="0"/>
              <a:t>; if (r &gt; 255) r = 255 else if (r &lt; 0) r = 0;</a:t>
            </a:r>
          </a:p>
          <a:p>
            <a:pPr lvl="1"/>
            <a:r>
              <a:rPr lang="ro-RO" dirty="0"/>
              <a:t>s</a:t>
            </a:r>
            <a:r>
              <a:rPr lang="en-US" dirty="0" err="1"/>
              <a:t>imilar</a:t>
            </a:r>
            <a:r>
              <a:rPr lang="en-US" dirty="0"/>
              <a:t> </a:t>
            </a:r>
            <a:r>
              <a:rPr lang="en-US" dirty="0" err="1"/>
              <a:t>pentru</a:t>
            </a:r>
            <a:r>
              <a:rPr lang="en-US" dirty="0"/>
              <a:t> </a:t>
            </a:r>
            <a:r>
              <a:rPr lang="en-US" dirty="0" err="1"/>
              <a:t>celelalte</a:t>
            </a:r>
            <a:r>
              <a:rPr lang="en-US" dirty="0"/>
              <a:t> </a:t>
            </a:r>
            <a:r>
              <a:rPr lang="en-US" dirty="0" err="1"/>
              <a:t>dou</a:t>
            </a:r>
            <a:r>
              <a:rPr lang="ro-RO" dirty="0"/>
              <a:t>ă componente</a:t>
            </a:r>
          </a:p>
          <a:p>
            <a:r>
              <a:rPr lang="ro-RO" dirty="0"/>
              <a:t>Modificare contrast</a:t>
            </a:r>
            <a:endParaRPr lang="en-US" dirty="0"/>
          </a:p>
          <a:p>
            <a:pPr lvl="1"/>
            <a:r>
              <a:rPr lang="pt-BR" b="1" dirty="0"/>
              <a:t>r' = (((r / 255) - 0.5) * </a:t>
            </a:r>
            <a:r>
              <a:rPr lang="pt-BR" b="1" i="1" dirty="0"/>
              <a:t>valoare</a:t>
            </a:r>
            <a:r>
              <a:rPr lang="pt-BR" b="1" dirty="0"/>
              <a:t> + 0.5) * 255; </a:t>
            </a:r>
            <a:r>
              <a:rPr lang="en-US" b="1" dirty="0"/>
              <a:t>if (r &gt; 255) r = 255 else if (r &lt; 0) r = 0;</a:t>
            </a:r>
          </a:p>
          <a:p>
            <a:pPr lvl="1"/>
            <a:r>
              <a:rPr lang="ro-RO" dirty="0"/>
              <a:t>s</a:t>
            </a:r>
            <a:r>
              <a:rPr lang="en-US" dirty="0" err="1"/>
              <a:t>imilar</a:t>
            </a:r>
            <a:r>
              <a:rPr lang="en-US" dirty="0"/>
              <a:t> </a:t>
            </a:r>
            <a:r>
              <a:rPr lang="en-US" dirty="0" err="1"/>
              <a:t>pentru</a:t>
            </a:r>
            <a:r>
              <a:rPr lang="en-US" dirty="0"/>
              <a:t> </a:t>
            </a:r>
            <a:r>
              <a:rPr lang="en-US" dirty="0" err="1"/>
              <a:t>celelalte</a:t>
            </a:r>
            <a:r>
              <a:rPr lang="en-US" dirty="0"/>
              <a:t> </a:t>
            </a:r>
            <a:r>
              <a:rPr lang="en-US" dirty="0" err="1"/>
              <a:t>dou</a:t>
            </a:r>
            <a:r>
              <a:rPr lang="ro-RO" dirty="0"/>
              <a:t>ă componente</a:t>
            </a:r>
          </a:p>
          <a:p>
            <a:endParaRPr lang="ro-RO" b="1" i="1" dirty="0"/>
          </a:p>
        </p:txBody>
      </p:sp>
      <p:sp>
        <p:nvSpPr>
          <p:cNvPr id="5" name="Slide Number Placeholder 4">
            <a:extLst>
              <a:ext uri="{FF2B5EF4-FFF2-40B4-BE49-F238E27FC236}">
                <a16:creationId xmlns:a16="http://schemas.microsoft.com/office/drawing/2014/main" id="{AF4C7878-8466-EDE5-DD37-5DF5773B3F6A}"/>
              </a:ext>
            </a:extLst>
          </p:cNvPr>
          <p:cNvSpPr>
            <a:spLocks noGrp="1"/>
          </p:cNvSpPr>
          <p:nvPr>
            <p:ph type="sldNum" sz="quarter" idx="12"/>
          </p:nvPr>
        </p:nvSpPr>
        <p:spPr/>
        <p:txBody>
          <a:bodyPr/>
          <a:lstStyle/>
          <a:p>
            <a:pPr>
              <a:defRPr/>
            </a:pPr>
            <a:fld id="{E66D6CB4-6B7B-40A6-AFFC-DA004DAF9624}" type="slidenum">
              <a:rPr lang="en-US" smtClean="0"/>
              <a:pPr>
                <a:defRPr/>
              </a:pPr>
              <a:t>108</a:t>
            </a:fld>
            <a:endParaRPr lang="en-US"/>
          </a:p>
        </p:txBody>
      </p:sp>
    </p:spTree>
    <p:extLst>
      <p:ext uri="{BB962C8B-B14F-4D97-AF65-F5344CB8AC3E}">
        <p14:creationId xmlns:p14="http://schemas.microsoft.com/office/powerpoint/2010/main" val="260403899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Transformare</a:t>
            </a:r>
            <a:r>
              <a:rPr lang="en-US" dirty="0"/>
              <a:t> </a:t>
            </a:r>
            <a:r>
              <a:rPr lang="en-US" b="1" dirty="0"/>
              <a:t>RGB</a:t>
            </a:r>
            <a:r>
              <a:rPr lang="en-US" dirty="0"/>
              <a:t> </a:t>
            </a:r>
            <a:r>
              <a:rPr lang="en-US" dirty="0">
                <a:sym typeface="Wingdings" panose="05000000000000000000" pitchFamily="2" charset="2"/>
              </a:rPr>
              <a:t> </a:t>
            </a:r>
            <a:r>
              <a:rPr lang="en-US" b="1" dirty="0">
                <a:sym typeface="Wingdings" panose="05000000000000000000" pitchFamily="2" charset="2"/>
              </a:rPr>
              <a:t>HSL – </a:t>
            </a:r>
            <a:r>
              <a:rPr lang="ro-RO" b="1" i="1" dirty="0">
                <a:sym typeface="Wingdings" panose="05000000000000000000" pitchFamily="2" charset="2"/>
              </a:rPr>
              <a:t>opțional</a:t>
            </a:r>
            <a:endParaRPr lang="ro-RO" b="1" i="1" dirty="0"/>
          </a:p>
        </p:txBody>
      </p:sp>
      <p:sp>
        <p:nvSpPr>
          <p:cNvPr id="4" name="Content Placeholder 3"/>
          <p:cNvSpPr>
            <a:spLocks noGrp="1"/>
          </p:cNvSpPr>
          <p:nvPr>
            <p:ph sz="half" idx="2"/>
          </p:nvPr>
        </p:nvSpPr>
        <p:spPr/>
        <p:txBody>
          <a:bodyPr/>
          <a:lstStyle/>
          <a:p>
            <a:r>
              <a:rPr lang="en-US" dirty="0"/>
              <a:t> </a:t>
            </a:r>
            <a:endParaRPr lang="ro-RO" dirty="0"/>
          </a:p>
        </p:txBody>
      </p:sp>
      <p:pic>
        <p:nvPicPr>
          <p:cNvPr id="4098" name="Picture 2" descr="\begin{align}&#10;  M &amp;= \operatorname{max}(R, G, B) \\&#10;  m &amp;= \operatorname{min}(R, G, B) \\&#10;  C &amp;= M - m&#10;\end{align}"/>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97280" y="2019300"/>
            <a:ext cx="1533525" cy="704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begin{align}&#10;  H^\prime &amp;=&#10;    \begin{cases}&#10;      \mathrm{undefined},        &amp;\mbox{if } C = 0 \\&#10;      \frac{G - B}{C} \;\bmod 6, &amp;\mbox{if } M = R \\&#10;      \frac{B - R}{C} + 2,       &amp;\mbox{if } M = G \\&#10;      \frac{R - G}{C} + 4,       &amp;\mbox{if } M = B&#10;    \end{cases} \\&#10;  H        &amp;= 60^\circ \times H^\prime&#10;\end{al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280" y="3006090"/>
            <a:ext cx="2514600" cy="128587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L = \textstyle{\frac{1}{2}}(M + m)  =   0.5 * max( R, G, B)  + 0.5 *min( R, G, B)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280" y="4573906"/>
            <a:ext cx="47244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begin{align}&#10;  S_{HSV} &amp;=&#10;    \begin{cases}&#10;      0,           &amp;\mbox{if } V = 0 \\&#10;      \frac{C}{V}, &amp;\mbox{otherwise}&#10;    \end{cases} \\&#10;  S_{HSL} &amp;=&#10;    \begin{cases}&#10;      0,              &amp;\mbox{if } L \in \left\{ {0,1} \right\} \\&#10;      \frac{C}{1 - |2L - 1|},   &amp;\mbox{otherwise}&#10;    \end{cases}&#10;\end{align}"/>
          <p:cNvPicPr>
            <a:picLocks noChangeAspect="1" noChangeArrowheads="1"/>
          </p:cNvPicPr>
          <p:nvPr/>
        </p:nvPicPr>
        <p:blipFill rotWithShape="1">
          <a:blip r:embed="rId5">
            <a:extLst>
              <a:ext uri="{28A0092B-C50C-407E-A947-70E740481C1C}">
                <a14:useLocalDpi xmlns:a14="http://schemas.microsoft.com/office/drawing/2010/main" val="0"/>
              </a:ext>
            </a:extLst>
          </a:blip>
          <a:srcRect t="48183"/>
          <a:stretch/>
        </p:blipFill>
        <p:spPr bwMode="auto">
          <a:xfrm>
            <a:off x="1097280" y="5084446"/>
            <a:ext cx="2667000" cy="62188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A3106A1B-C58A-4B89-3D4C-CB233AA914F0}"/>
              </a:ext>
            </a:extLst>
          </p:cNvPr>
          <p:cNvSpPr>
            <a:spLocks noGrp="1"/>
          </p:cNvSpPr>
          <p:nvPr>
            <p:ph type="sldNum" sz="quarter" idx="12"/>
          </p:nvPr>
        </p:nvSpPr>
        <p:spPr/>
        <p:txBody>
          <a:bodyPr/>
          <a:lstStyle/>
          <a:p>
            <a:pPr>
              <a:defRPr/>
            </a:pPr>
            <a:fld id="{142F9030-1504-48FE-A63E-F05D143C3827}" type="slidenum">
              <a:rPr lang="en-US" smtClean="0"/>
              <a:pPr>
                <a:defRPr/>
              </a:pPr>
              <a:t>109</a:t>
            </a:fld>
            <a:endParaRPr lang="en-US"/>
          </a:p>
        </p:txBody>
      </p:sp>
    </p:spTree>
    <p:extLst>
      <p:ext uri="{BB962C8B-B14F-4D97-AF65-F5344CB8AC3E}">
        <p14:creationId xmlns:p14="http://schemas.microsoft.com/office/powerpoint/2010/main" val="3015324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it-IT" dirty="0">
                <a:solidFill>
                  <a:schemeClr val="tx1">
                    <a:lumMod val="75000"/>
                    <a:lumOff val="25000"/>
                  </a:schemeClr>
                </a:solidFill>
              </a:rPr>
              <a:t>Tehnologii</a:t>
            </a:r>
            <a:r>
              <a:rPr lang="ro-RO" dirty="0">
                <a:solidFill>
                  <a:schemeClr val="tx1">
                    <a:lumMod val="75000"/>
                    <a:lumOff val="25000"/>
                  </a:schemeClr>
                </a:solidFill>
              </a:rPr>
              <a:t> utilizate</a:t>
            </a:r>
          </a:p>
        </p:txBody>
      </p:sp>
      <p:sp>
        <p:nvSpPr>
          <p:cNvPr id="15363" name="Content Placeholder 2"/>
          <p:cNvSpPr>
            <a:spLocks noGrp="1"/>
          </p:cNvSpPr>
          <p:nvPr>
            <p:ph idx="1"/>
          </p:nvPr>
        </p:nvSpPr>
        <p:spPr/>
        <p:txBody>
          <a:bodyPr/>
          <a:lstStyle/>
          <a:p>
            <a:r>
              <a:rPr lang="ro-RO" altLang="ro-RO" sz="2800" dirty="0"/>
              <a:t>- periferice specializate pentru captură imagine / sunet / video</a:t>
            </a:r>
          </a:p>
          <a:p>
            <a:r>
              <a:rPr lang="ro-RO" altLang="ro-RO" sz="2800" dirty="0"/>
              <a:t>- medii de stocare de mare capacitate</a:t>
            </a:r>
          </a:p>
          <a:p>
            <a:r>
              <a:rPr lang="ro-RO" altLang="ro-RO" sz="2800" dirty="0"/>
              <a:t>- tehnologii de comunicare la distanță cu bandă largă</a:t>
            </a:r>
          </a:p>
          <a:p>
            <a:r>
              <a:rPr lang="ro-RO" altLang="ro-RO" sz="2800" dirty="0"/>
              <a:t>- procesoare specializate pentru compresie / decompresie la nivel hardware</a:t>
            </a:r>
          </a:p>
        </p:txBody>
      </p:sp>
      <p:sp>
        <p:nvSpPr>
          <p:cNvPr id="4" name="Slide Number Placeholder 3">
            <a:extLst>
              <a:ext uri="{FF2B5EF4-FFF2-40B4-BE49-F238E27FC236}">
                <a16:creationId xmlns:a16="http://schemas.microsoft.com/office/drawing/2014/main" id="{F1828B14-3F62-D5EA-B545-B7E153265826}"/>
              </a:ext>
            </a:extLst>
          </p:cNvPr>
          <p:cNvSpPr>
            <a:spLocks noGrp="1"/>
          </p:cNvSpPr>
          <p:nvPr>
            <p:ph type="sldNum" sz="quarter" idx="12"/>
          </p:nvPr>
        </p:nvSpPr>
        <p:spPr/>
        <p:txBody>
          <a:bodyPr/>
          <a:lstStyle/>
          <a:p>
            <a:pPr>
              <a:defRPr/>
            </a:pPr>
            <a:fld id="{E66D6CB4-6B7B-40A6-AFFC-DA004DAF9624}" type="slidenum">
              <a:rPr lang="en-US" smtClean="0"/>
              <a:pPr>
                <a:defRPr/>
              </a:pPr>
              <a:t>11</a:t>
            </a:fld>
            <a:endParaRPr 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Transformare </a:t>
            </a:r>
            <a:r>
              <a:rPr lang="ro-RO" b="1" dirty="0"/>
              <a:t>HSL</a:t>
            </a:r>
            <a:r>
              <a:rPr lang="ro-RO" dirty="0"/>
              <a:t> </a:t>
            </a:r>
            <a:r>
              <a:rPr lang="ro-RO" dirty="0">
                <a:sym typeface="Wingdings" panose="05000000000000000000" pitchFamily="2" charset="2"/>
              </a:rPr>
              <a:t></a:t>
            </a:r>
            <a:r>
              <a:rPr lang="en-US" dirty="0">
                <a:sym typeface="Wingdings" panose="05000000000000000000" pitchFamily="2" charset="2"/>
              </a:rPr>
              <a:t> </a:t>
            </a:r>
            <a:r>
              <a:rPr lang="en-US" b="1" dirty="0">
                <a:sym typeface="Wingdings" panose="05000000000000000000" pitchFamily="2" charset="2"/>
              </a:rPr>
              <a:t>RGB</a:t>
            </a:r>
            <a:endParaRPr lang="ro-RO" b="1" dirty="0"/>
          </a:p>
        </p:txBody>
      </p:sp>
      <p:sp>
        <p:nvSpPr>
          <p:cNvPr id="3" name="Content Placeholder 2"/>
          <p:cNvSpPr>
            <a:spLocks noGrp="1"/>
          </p:cNvSpPr>
          <p:nvPr>
            <p:ph sz="half" idx="1"/>
          </p:nvPr>
        </p:nvSpPr>
        <p:spPr/>
        <p:txBody>
          <a:bodyPr/>
          <a:lstStyle/>
          <a:p>
            <a:r>
              <a:rPr lang="en-US" dirty="0"/>
              <a:t>  </a:t>
            </a:r>
            <a:endParaRPr lang="ro-RO" dirty="0"/>
          </a:p>
        </p:txBody>
      </p:sp>
      <p:pic>
        <p:nvPicPr>
          <p:cNvPr id="5" name="Content Placeholder 4" descr="con_hsv.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67588" y="2562225"/>
            <a:ext cx="26384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begin{align}&#10;  H^\prime &amp;= \frac{H}{60^\circ} \\&#10;  X        &amp;= C (1 - |H^\prime \;\bmod 2 - 1|)&#10;\end{al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201" y="2157016"/>
            <a:ext cx="2238375" cy="6667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10;  (R_1, G_1, B_1) =&#10;    \begin{cases}&#10;      (0, 0, 0) &amp;\mbox{if } H \mbox{ is undefined} \\&#10;      (C, X, 0) &amp;\mbox{if } 0 \leq H^\prime &lt; 1 \\&#10;      (X, C, 0) &amp;\mbox{if } 1 \leq H^\prime &lt; 2 \\&#10;      (0, C, X) &amp;\mbox{if } 2 \leq H^\prime &lt; 3 \\&#10;      (0, X, C) &amp;\mbox{if } 3 \leq H^\prime &lt; 4 \\&#10;      (X, 0, C) &amp;\mbox{if } 4 \leq H^\prime &lt; 5 \\&#10;      (C, 0, X) &amp;\mbox{if } 5 \leq H^\prime &lt; 6&#10;    \end{cases}&#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9201" y="2978944"/>
            <a:ext cx="3648075" cy="1943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begin{align}&#10;  &amp;m = L - \textstyle{\frac{1}{2}}C \\&#10;  &amp;(R, G, B) = (R_1 + m, G_1 + m, B_1 + m)&#10;\end{alig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9201" y="5232400"/>
            <a:ext cx="3124200" cy="4857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10;C =&#10; \begin{align}&#10;  (1 - \left\vert 2 L - 1 \right\vert) \times S_{HSL}&#10; \end{align}&#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9201" y="1936750"/>
            <a:ext cx="21907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9">
            <a:extLst>
              <a:ext uri="{FF2B5EF4-FFF2-40B4-BE49-F238E27FC236}">
                <a16:creationId xmlns:a16="http://schemas.microsoft.com/office/drawing/2014/main" id="{1A1C47CE-7E11-0CE4-08B1-1715F1498520}"/>
              </a:ext>
            </a:extLst>
          </p:cNvPr>
          <p:cNvSpPr>
            <a:spLocks noGrp="1"/>
          </p:cNvSpPr>
          <p:nvPr>
            <p:ph type="sldNum" sz="quarter" idx="12"/>
          </p:nvPr>
        </p:nvSpPr>
        <p:spPr/>
        <p:txBody>
          <a:bodyPr/>
          <a:lstStyle/>
          <a:p>
            <a:pPr>
              <a:defRPr/>
            </a:pPr>
            <a:fld id="{142F9030-1504-48FE-A63E-F05D143C3827}" type="slidenum">
              <a:rPr lang="en-US" smtClean="0"/>
              <a:pPr>
                <a:defRPr/>
              </a:pPr>
              <a:t>110</a:t>
            </a:fld>
            <a:endParaRPr lang="en-US"/>
          </a:p>
        </p:txBody>
      </p:sp>
    </p:spTree>
    <p:extLst>
      <p:ext uri="{BB962C8B-B14F-4D97-AF65-F5344CB8AC3E}">
        <p14:creationId xmlns:p14="http://schemas.microsoft.com/office/powerpoint/2010/main" val="76832280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Histograma</a:t>
            </a:r>
            <a:r>
              <a:rPr lang="en-US" dirty="0"/>
              <a:t> </a:t>
            </a:r>
            <a:r>
              <a:rPr lang="en-US" dirty="0" err="1"/>
              <a:t>unei</a:t>
            </a:r>
            <a:r>
              <a:rPr lang="en-US" dirty="0"/>
              <a:t> </a:t>
            </a:r>
            <a:r>
              <a:rPr lang="en-US" dirty="0" err="1"/>
              <a:t>imagini</a:t>
            </a:r>
            <a:endParaRPr lang="en-US" dirty="0"/>
          </a:p>
        </p:txBody>
      </p:sp>
      <p:sp>
        <p:nvSpPr>
          <p:cNvPr id="3" name="Content Placeholder 2"/>
          <p:cNvSpPr>
            <a:spLocks noGrp="1"/>
          </p:cNvSpPr>
          <p:nvPr>
            <p:ph sz="half" idx="1"/>
          </p:nvPr>
        </p:nvSpPr>
        <p:spPr/>
        <p:txBody>
          <a:bodyPr/>
          <a:lstStyle/>
          <a:p>
            <a:r>
              <a:rPr lang="en-US" dirty="0" err="1"/>
              <a:t>Permite</a:t>
            </a:r>
            <a:r>
              <a:rPr lang="en-US" dirty="0"/>
              <a:t> </a:t>
            </a:r>
            <a:r>
              <a:rPr lang="en-US" dirty="0" err="1"/>
              <a:t>analiza</a:t>
            </a:r>
            <a:r>
              <a:rPr lang="en-US" dirty="0"/>
              <a:t> </a:t>
            </a:r>
            <a:r>
              <a:rPr lang="en-US" dirty="0" err="1"/>
              <a:t>distribu</a:t>
            </a:r>
            <a:r>
              <a:rPr lang="ro-RO" dirty="0" err="1"/>
              <a:t>ției</a:t>
            </a:r>
            <a:r>
              <a:rPr lang="ro-RO" dirty="0"/>
              <a:t> tonurilor în cadrul unei imagini</a:t>
            </a:r>
          </a:p>
          <a:p>
            <a:r>
              <a:rPr lang="ro-RO" dirty="0"/>
              <a:t>Construcție:</a:t>
            </a:r>
          </a:p>
          <a:p>
            <a:pPr lvl="1"/>
            <a:r>
              <a:rPr lang="ro-RO" dirty="0" err="1"/>
              <a:t>O</a:t>
            </a:r>
            <a:r>
              <a:rPr lang="ro-RO" b="1" i="1" dirty="0" err="1"/>
              <a:t>x</a:t>
            </a:r>
            <a:r>
              <a:rPr lang="ro-RO" dirty="0"/>
              <a:t>: intensitatea (de obicei 0-255)</a:t>
            </a:r>
          </a:p>
          <a:p>
            <a:pPr lvl="1"/>
            <a:r>
              <a:rPr lang="ro-RO" dirty="0" err="1"/>
              <a:t>O</a:t>
            </a:r>
            <a:r>
              <a:rPr lang="ro-RO" b="1" i="1" dirty="0" err="1"/>
              <a:t>y</a:t>
            </a:r>
            <a:r>
              <a:rPr lang="ro-RO" dirty="0"/>
              <a:t>: numărul de pixeli existenți pentru fiecare valoare a intensității</a:t>
            </a:r>
          </a:p>
          <a:p>
            <a:r>
              <a:rPr lang="ro-RO" dirty="0"/>
              <a:t>Poate fi construită pentru fiecare canal în parte</a:t>
            </a:r>
          </a:p>
          <a:p>
            <a:r>
              <a:rPr lang="ro-RO" dirty="0"/>
              <a:t>Exemple de utilizări:</a:t>
            </a:r>
          </a:p>
          <a:p>
            <a:pPr lvl="1"/>
            <a:r>
              <a:rPr lang="ro-RO" dirty="0"/>
              <a:t>Îmbunătățire contrast prin egalizare histogramă</a:t>
            </a:r>
          </a:p>
          <a:p>
            <a:pPr lvl="1"/>
            <a:r>
              <a:rPr lang="ro-RO" dirty="0"/>
              <a:t>Descoperire muchii / segmentare imagine</a:t>
            </a:r>
            <a:endParaRPr lang="en-US" dirty="0"/>
          </a:p>
        </p:txBody>
      </p:sp>
      <p:pic>
        <p:nvPicPr>
          <p:cNvPr id="2050" name="Picture 2" descr="A picture a ca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57715" y="2002949"/>
            <a:ext cx="2794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thumb/f/f5/Odd-eyed_cat_histogram.png/220px-Odd-eyed_cat_histog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7716" y="4427759"/>
            <a:ext cx="2794000" cy="113083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CA05A2A0-DFEE-9057-D403-94BDE52B7406}"/>
              </a:ext>
            </a:extLst>
          </p:cNvPr>
          <p:cNvSpPr>
            <a:spLocks noGrp="1"/>
          </p:cNvSpPr>
          <p:nvPr>
            <p:ph type="sldNum" sz="quarter" idx="12"/>
          </p:nvPr>
        </p:nvSpPr>
        <p:spPr/>
        <p:txBody>
          <a:bodyPr/>
          <a:lstStyle/>
          <a:p>
            <a:pPr>
              <a:defRPr/>
            </a:pPr>
            <a:fld id="{142F9030-1504-48FE-A63E-F05D143C3827}" type="slidenum">
              <a:rPr lang="en-US" smtClean="0"/>
              <a:pPr>
                <a:defRPr/>
              </a:pPr>
              <a:t>111</a:t>
            </a:fld>
            <a:endParaRPr lang="en-US"/>
          </a:p>
        </p:txBody>
      </p:sp>
    </p:spTree>
    <p:extLst>
      <p:ext uri="{BB962C8B-B14F-4D97-AF65-F5344CB8AC3E}">
        <p14:creationId xmlns:p14="http://schemas.microsoft.com/office/powerpoint/2010/main" val="38171102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Exemplu egalizare histogramă</a:t>
            </a:r>
            <a:endParaRPr lang="en-US" dirty="0"/>
          </a:p>
        </p:txBody>
      </p:sp>
      <p:pic>
        <p:nvPicPr>
          <p:cNvPr id="3074" name="Picture 2" descr="https://upload.wikimedia.org/wikipedia/commons/thumb/0/08/Unequalized_Hawkes_Bay_NZ.jpg/300px-Unequalized_Hawkes_Bay_NZ.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244224" y="1845735"/>
            <a:ext cx="381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upload.wikimedia.org/wikipedia/commons/thumb/4/4e/Unequalized_Histogram.svg/300px-Unequalized_Histogram.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0474" y="4494110"/>
            <a:ext cx="2857500" cy="17907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upload.wikimedia.org/wikipedia/commons/thumb/b/bd/Equalized_Hawkes_Bay_NZ.jpg/300px-Equalized_Hawkes_Bay_NZ.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821905" y="1845735"/>
            <a:ext cx="381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upload.wikimedia.org/wikipedia/commons/thumb/3/34/Equalized_Histogram.svg/300px-Equalized_Histogram.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8155" y="4385735"/>
            <a:ext cx="2857500" cy="188595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27AA87C7-29E8-1012-A882-E1CEE29D0E81}"/>
              </a:ext>
            </a:extLst>
          </p:cNvPr>
          <p:cNvSpPr>
            <a:spLocks noGrp="1"/>
          </p:cNvSpPr>
          <p:nvPr>
            <p:ph type="sldNum" sz="quarter" idx="12"/>
          </p:nvPr>
        </p:nvSpPr>
        <p:spPr/>
        <p:txBody>
          <a:bodyPr/>
          <a:lstStyle/>
          <a:p>
            <a:pPr>
              <a:defRPr/>
            </a:pPr>
            <a:fld id="{142F9030-1504-48FE-A63E-F05D143C3827}" type="slidenum">
              <a:rPr lang="en-US" smtClean="0"/>
              <a:pPr>
                <a:defRPr/>
              </a:pPr>
              <a:t>112</a:t>
            </a:fld>
            <a:endParaRPr lang="en-US"/>
          </a:p>
        </p:txBody>
      </p:sp>
    </p:spTree>
    <p:extLst>
      <p:ext uri="{BB962C8B-B14F-4D97-AF65-F5344CB8AC3E}">
        <p14:creationId xmlns:p14="http://schemas.microsoft.com/office/powerpoint/2010/main" val="51066693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Filtre de convoluție</a:t>
            </a:r>
          </a:p>
        </p:txBody>
      </p:sp>
      <p:sp>
        <p:nvSpPr>
          <p:cNvPr id="3" name="Content Placeholder 2"/>
          <p:cNvSpPr>
            <a:spLocks noGrp="1"/>
          </p:cNvSpPr>
          <p:nvPr>
            <p:ph idx="1"/>
          </p:nvPr>
        </p:nvSpPr>
        <p:spPr/>
        <p:txBody>
          <a:bodyPr/>
          <a:lstStyle/>
          <a:p>
            <a:r>
              <a:rPr lang="en-US" sz="2400" dirty="0" err="1"/>
              <a:t>Calculeaz</a:t>
            </a:r>
            <a:r>
              <a:rPr lang="ro-RO" sz="2400" dirty="0"/>
              <a:t>ă valoarea fiecărui pixel în funcție de valorile pixelilor alăturați</a:t>
            </a:r>
          </a:p>
          <a:p>
            <a:pPr lvl="1"/>
            <a:endParaRPr lang="ro-RO" sz="2000" dirty="0"/>
          </a:p>
        </p:txBody>
      </p:sp>
      <p:pic>
        <p:nvPicPr>
          <p:cNvPr id="6148" name="Picture 4" descr="http://www.ahristov.com/taller/procgraph/grass/convolu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5025" y="2614612"/>
            <a:ext cx="4816870" cy="336391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3F375C36-709A-2AEC-FB24-1DEE863658C1}"/>
              </a:ext>
            </a:extLst>
          </p:cNvPr>
          <p:cNvSpPr>
            <a:spLocks noGrp="1"/>
          </p:cNvSpPr>
          <p:nvPr>
            <p:ph type="sldNum" sz="quarter" idx="12"/>
          </p:nvPr>
        </p:nvSpPr>
        <p:spPr/>
        <p:txBody>
          <a:bodyPr/>
          <a:lstStyle/>
          <a:p>
            <a:pPr>
              <a:defRPr/>
            </a:pPr>
            <a:fld id="{E66D6CB4-6B7B-40A6-AFFC-DA004DAF9624}" type="slidenum">
              <a:rPr lang="en-US" smtClean="0"/>
              <a:pPr>
                <a:defRPr/>
              </a:pPr>
              <a:t>113</a:t>
            </a:fld>
            <a:endParaRPr lang="en-US"/>
          </a:p>
        </p:txBody>
      </p:sp>
    </p:spTree>
    <p:extLst>
      <p:ext uri="{BB962C8B-B14F-4D97-AF65-F5344CB8AC3E}">
        <p14:creationId xmlns:p14="http://schemas.microsoft.com/office/powerpoint/2010/main" val="64219885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Filtre de convoluție</a:t>
            </a:r>
          </a:p>
        </p:txBody>
      </p:sp>
      <p:sp>
        <p:nvSpPr>
          <p:cNvPr id="3" name="Content Placeholder 2"/>
          <p:cNvSpPr>
            <a:spLocks noGrp="1"/>
          </p:cNvSpPr>
          <p:nvPr>
            <p:ph idx="1"/>
          </p:nvPr>
        </p:nvSpPr>
        <p:spPr/>
        <p:txBody>
          <a:bodyPr/>
          <a:lstStyle/>
          <a:p>
            <a:r>
              <a:rPr lang="ro-RO" sz="2400" dirty="0"/>
              <a:t>Algoritm general:</a:t>
            </a:r>
          </a:p>
          <a:p>
            <a:pPr marL="2286000">
              <a:spcBef>
                <a:spcPts val="400"/>
              </a:spcBef>
            </a:pPr>
            <a:r>
              <a:rPr lang="ro-RO" sz="2400" i="1" dirty="0"/>
              <a:t>pentru fiecare valoare v(</a:t>
            </a:r>
            <a:r>
              <a:rPr lang="ro-RO" sz="2400" i="1" dirty="0" err="1"/>
              <a:t>x,y</a:t>
            </a:r>
            <a:r>
              <a:rPr lang="ro-RO" sz="2400" i="1" dirty="0"/>
              <a:t>) din matricea originală</a:t>
            </a:r>
          </a:p>
          <a:p>
            <a:pPr marL="2286000">
              <a:spcBef>
                <a:spcPts val="400"/>
              </a:spcBef>
            </a:pPr>
            <a:r>
              <a:rPr lang="ro-RO" sz="2400" i="1" dirty="0"/>
              <a:t>	acumulator = 0</a:t>
            </a:r>
          </a:p>
          <a:p>
            <a:pPr marL="2286000">
              <a:spcBef>
                <a:spcPts val="400"/>
              </a:spcBef>
            </a:pPr>
            <a:r>
              <a:rPr lang="ro-RO" sz="2400" i="1" dirty="0"/>
              <a:t>	pentru fiecare valoare k(</a:t>
            </a:r>
            <a:r>
              <a:rPr lang="ro-RO" sz="2400" i="1" dirty="0" err="1"/>
              <a:t>i,j</a:t>
            </a:r>
            <a:r>
              <a:rPr lang="ro-RO" sz="2400" i="1" dirty="0"/>
              <a:t>) din matricea de convoluție</a:t>
            </a:r>
          </a:p>
          <a:p>
            <a:pPr marL="2286000">
              <a:spcBef>
                <a:spcPts val="400"/>
              </a:spcBef>
            </a:pPr>
            <a:r>
              <a:rPr lang="ro-RO" sz="2400" i="1" dirty="0"/>
              <a:t>		acumulator = acumulator + v(</a:t>
            </a:r>
            <a:r>
              <a:rPr lang="ro-RO" sz="2400" i="1" dirty="0" err="1"/>
              <a:t>x+i,y+j</a:t>
            </a:r>
            <a:r>
              <a:rPr lang="ro-RO" sz="2400" i="1" dirty="0"/>
              <a:t>)*k(</a:t>
            </a:r>
            <a:r>
              <a:rPr lang="ro-RO" sz="2400" i="1" dirty="0" err="1"/>
              <a:t>i,j</a:t>
            </a:r>
            <a:r>
              <a:rPr lang="ro-RO" sz="2400" i="1" dirty="0"/>
              <a:t>)</a:t>
            </a:r>
          </a:p>
          <a:p>
            <a:pPr marL="2286000">
              <a:spcBef>
                <a:spcPts val="400"/>
              </a:spcBef>
            </a:pPr>
            <a:r>
              <a:rPr lang="ro-RO" sz="2400" i="1" dirty="0"/>
              <a:t>	v'(</a:t>
            </a:r>
            <a:r>
              <a:rPr lang="ro-RO" sz="2400" i="1" dirty="0" err="1"/>
              <a:t>x,y</a:t>
            </a:r>
            <a:r>
              <a:rPr lang="ro-RO" sz="2400" i="1" dirty="0"/>
              <a:t>) = acumulator (trunchiat la 0..255)</a:t>
            </a:r>
          </a:p>
          <a:p>
            <a:r>
              <a:rPr lang="ro-RO" sz="2400" dirty="0"/>
              <a:t>Observații:</a:t>
            </a:r>
          </a:p>
          <a:p>
            <a:pPr lvl="1"/>
            <a:r>
              <a:rPr lang="ro-RO" sz="2000" dirty="0"/>
              <a:t>se aplică pe fiecare canal de culoare în parte</a:t>
            </a:r>
          </a:p>
          <a:p>
            <a:pPr lvl="1"/>
            <a:r>
              <a:rPr lang="ro-RO" sz="2000" dirty="0"/>
              <a:t>tratare specială pentru pixelii din margine</a:t>
            </a:r>
          </a:p>
          <a:p>
            <a:endParaRPr lang="ro-RO" dirty="0"/>
          </a:p>
        </p:txBody>
      </p:sp>
      <p:sp>
        <p:nvSpPr>
          <p:cNvPr id="5" name="Slide Number Placeholder 4">
            <a:extLst>
              <a:ext uri="{FF2B5EF4-FFF2-40B4-BE49-F238E27FC236}">
                <a16:creationId xmlns:a16="http://schemas.microsoft.com/office/drawing/2014/main" id="{BC361744-F1EA-ADF9-967F-EA282B71018B}"/>
              </a:ext>
            </a:extLst>
          </p:cNvPr>
          <p:cNvSpPr>
            <a:spLocks noGrp="1"/>
          </p:cNvSpPr>
          <p:nvPr>
            <p:ph type="sldNum" sz="quarter" idx="12"/>
          </p:nvPr>
        </p:nvSpPr>
        <p:spPr/>
        <p:txBody>
          <a:bodyPr/>
          <a:lstStyle/>
          <a:p>
            <a:pPr>
              <a:defRPr/>
            </a:pPr>
            <a:fld id="{E66D6CB4-6B7B-40A6-AFFC-DA004DAF9624}" type="slidenum">
              <a:rPr lang="en-US" smtClean="0"/>
              <a:pPr>
                <a:defRPr/>
              </a:pPr>
              <a:t>114</a:t>
            </a:fld>
            <a:endParaRPr lang="en-US"/>
          </a:p>
        </p:txBody>
      </p:sp>
    </p:spTree>
    <p:extLst>
      <p:ext uri="{BB962C8B-B14F-4D97-AF65-F5344CB8AC3E}">
        <p14:creationId xmlns:p14="http://schemas.microsoft.com/office/powerpoint/2010/main" val="324542051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Filtre</a:t>
            </a:r>
            <a:r>
              <a:rPr lang="en-US" dirty="0"/>
              <a:t> de </a:t>
            </a:r>
            <a:r>
              <a:rPr lang="en-US" dirty="0" err="1"/>
              <a:t>convolu</a:t>
            </a:r>
            <a:r>
              <a:rPr lang="ro-RO" dirty="0"/>
              <a:t>ție – Exemplu </a:t>
            </a:r>
            <a:r>
              <a:rPr lang="ro-RO" dirty="0" err="1"/>
              <a:t>emboss</a:t>
            </a:r>
            <a:endParaRPr lang="ro-RO" dirty="0"/>
          </a:p>
        </p:txBody>
      </p:sp>
      <p:pic>
        <p:nvPicPr>
          <p:cNvPr id="4" name="Content Placeholder 3"/>
          <p:cNvPicPr>
            <a:picLocks noGrp="1" noChangeAspect="1"/>
          </p:cNvPicPr>
          <p:nvPr>
            <p:ph idx="1"/>
          </p:nvPr>
        </p:nvPicPr>
        <p:blipFill>
          <a:blip r:embed="rId2"/>
          <a:stretch>
            <a:fillRect/>
          </a:stretch>
        </p:blipFill>
        <p:spPr>
          <a:xfrm>
            <a:off x="2582863" y="1957388"/>
            <a:ext cx="7086600" cy="2257425"/>
          </a:xfrm>
          <a:prstGeom prst="rect">
            <a:avLst/>
          </a:prstGeom>
        </p:spPr>
      </p:pic>
      <p:pic>
        <p:nvPicPr>
          <p:cNvPr id="8" name="Picture 7"/>
          <p:cNvPicPr>
            <a:picLocks noChangeAspect="1"/>
          </p:cNvPicPr>
          <p:nvPr/>
        </p:nvPicPr>
        <p:blipFill>
          <a:blip r:embed="rId3"/>
          <a:stretch>
            <a:fillRect/>
          </a:stretch>
        </p:blipFill>
        <p:spPr>
          <a:xfrm>
            <a:off x="-2553336" y="4443497"/>
            <a:ext cx="17850420" cy="1748481"/>
          </a:xfrm>
          <a:prstGeom prst="rect">
            <a:avLst/>
          </a:prstGeom>
        </p:spPr>
      </p:pic>
      <p:sp>
        <p:nvSpPr>
          <p:cNvPr id="5" name="Slide Number Placeholder 4">
            <a:extLst>
              <a:ext uri="{FF2B5EF4-FFF2-40B4-BE49-F238E27FC236}">
                <a16:creationId xmlns:a16="http://schemas.microsoft.com/office/drawing/2014/main" id="{458EC55B-267C-D7EB-F4DA-A5417FF080FC}"/>
              </a:ext>
            </a:extLst>
          </p:cNvPr>
          <p:cNvSpPr>
            <a:spLocks noGrp="1"/>
          </p:cNvSpPr>
          <p:nvPr>
            <p:ph type="sldNum" sz="quarter" idx="12"/>
          </p:nvPr>
        </p:nvSpPr>
        <p:spPr/>
        <p:txBody>
          <a:bodyPr/>
          <a:lstStyle/>
          <a:p>
            <a:pPr>
              <a:defRPr/>
            </a:pPr>
            <a:fld id="{E66D6CB4-6B7B-40A6-AFFC-DA004DAF9624}" type="slidenum">
              <a:rPr lang="en-US" smtClean="0"/>
              <a:pPr>
                <a:defRPr/>
              </a:pPr>
              <a:t>115</a:t>
            </a:fld>
            <a:endParaRPr lang="en-US"/>
          </a:p>
        </p:txBody>
      </p:sp>
    </p:spTree>
    <p:extLst>
      <p:ext uri="{BB962C8B-B14F-4D97-AF65-F5344CB8AC3E}">
        <p14:creationId xmlns:p14="http://schemas.microsoft.com/office/powerpoint/2010/main" val="158517886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Filtre</a:t>
            </a:r>
            <a:r>
              <a:rPr lang="en-US" dirty="0"/>
              <a:t> de </a:t>
            </a:r>
            <a:r>
              <a:rPr lang="en-US" dirty="0" err="1"/>
              <a:t>convolu</a:t>
            </a:r>
            <a:r>
              <a:rPr lang="ro-RO" dirty="0"/>
              <a:t>ție – Alte exemple</a:t>
            </a:r>
          </a:p>
        </p:txBody>
      </p:sp>
      <p:sp>
        <p:nvSpPr>
          <p:cNvPr id="3" name="Content Placeholder 2"/>
          <p:cNvSpPr>
            <a:spLocks noGrp="1"/>
          </p:cNvSpPr>
          <p:nvPr>
            <p:ph idx="1"/>
          </p:nvPr>
        </p:nvSpPr>
        <p:spPr>
          <a:xfrm>
            <a:off x="1096963" y="1836738"/>
            <a:ext cx="10058400" cy="4022725"/>
          </a:xfrm>
        </p:spPr>
        <p:txBody>
          <a:bodyPr/>
          <a:lstStyle/>
          <a:p>
            <a:r>
              <a:rPr lang="ro-RO" dirty="0" err="1"/>
              <a:t>Gaussian</a:t>
            </a:r>
            <a:r>
              <a:rPr lang="ro-RO" dirty="0"/>
              <a:t> </a:t>
            </a:r>
            <a:r>
              <a:rPr lang="ro-RO" dirty="0" err="1"/>
              <a:t>Blur</a:t>
            </a:r>
            <a:endParaRPr lang="ro-RO" dirty="0"/>
          </a:p>
          <a:p>
            <a:endParaRPr lang="ro-RO" dirty="0"/>
          </a:p>
          <a:p>
            <a:endParaRPr lang="ro-RO" dirty="0"/>
          </a:p>
          <a:p>
            <a:r>
              <a:rPr lang="ro-RO" dirty="0" err="1"/>
              <a:t>Sharpen</a:t>
            </a:r>
            <a:endParaRPr lang="ro-RO" dirty="0"/>
          </a:p>
          <a:p>
            <a:endParaRPr lang="ro-RO" dirty="0"/>
          </a:p>
          <a:p>
            <a:pPr marL="0" indent="0">
              <a:buNone/>
            </a:pPr>
            <a:endParaRPr lang="ro-RO" dirty="0"/>
          </a:p>
          <a:p>
            <a:pPr marL="0" indent="0">
              <a:buNone/>
            </a:pPr>
            <a:r>
              <a:rPr lang="ro-RO" dirty="0"/>
              <a:t> </a:t>
            </a:r>
            <a:r>
              <a:rPr lang="ro-RO" dirty="0" err="1"/>
              <a:t>Edge</a:t>
            </a:r>
            <a:r>
              <a:rPr lang="ro-RO" dirty="0"/>
              <a:t> </a:t>
            </a:r>
            <a:r>
              <a:rPr lang="ro-RO" dirty="0" err="1"/>
              <a:t>Detection</a:t>
            </a:r>
            <a:endParaRPr lang="ro-RO" dirty="0"/>
          </a:p>
          <a:p>
            <a:endParaRPr lang="ro-RO" dirty="0"/>
          </a:p>
        </p:txBody>
      </p:sp>
      <p:pic>
        <p:nvPicPr>
          <p:cNvPr id="4" name="Picture 3"/>
          <p:cNvPicPr>
            <a:picLocks noChangeAspect="1"/>
          </p:cNvPicPr>
          <p:nvPr/>
        </p:nvPicPr>
        <p:blipFill>
          <a:blip r:embed="rId2"/>
          <a:stretch>
            <a:fillRect/>
          </a:stretch>
        </p:blipFill>
        <p:spPr>
          <a:xfrm>
            <a:off x="-1234429" y="3269104"/>
            <a:ext cx="10025534" cy="1015439"/>
          </a:xfrm>
          <a:prstGeom prst="rect">
            <a:avLst/>
          </a:prstGeom>
        </p:spPr>
      </p:pic>
      <p:pic>
        <p:nvPicPr>
          <p:cNvPr id="5" name="Picture 4"/>
          <p:cNvPicPr>
            <a:picLocks noChangeAspect="1"/>
          </p:cNvPicPr>
          <p:nvPr/>
        </p:nvPicPr>
        <p:blipFill>
          <a:blip r:embed="rId3"/>
          <a:stretch>
            <a:fillRect/>
          </a:stretch>
        </p:blipFill>
        <p:spPr>
          <a:xfrm>
            <a:off x="-1905000" y="1927276"/>
            <a:ext cx="11366676" cy="1151277"/>
          </a:xfrm>
          <a:prstGeom prst="rect">
            <a:avLst/>
          </a:prstGeom>
        </p:spPr>
      </p:pic>
      <p:pic>
        <p:nvPicPr>
          <p:cNvPr id="6" name="Picture 5"/>
          <p:cNvPicPr>
            <a:picLocks noChangeAspect="1"/>
          </p:cNvPicPr>
          <p:nvPr/>
        </p:nvPicPr>
        <p:blipFill>
          <a:blip r:embed="rId4"/>
          <a:stretch>
            <a:fillRect/>
          </a:stretch>
        </p:blipFill>
        <p:spPr>
          <a:xfrm>
            <a:off x="-1353187" y="4935716"/>
            <a:ext cx="10479095" cy="1023760"/>
          </a:xfrm>
          <a:prstGeom prst="rect">
            <a:avLst/>
          </a:prstGeom>
        </p:spPr>
      </p:pic>
      <p:sp>
        <p:nvSpPr>
          <p:cNvPr id="8" name="Slide Number Placeholder 7">
            <a:extLst>
              <a:ext uri="{FF2B5EF4-FFF2-40B4-BE49-F238E27FC236}">
                <a16:creationId xmlns:a16="http://schemas.microsoft.com/office/drawing/2014/main" id="{64D0BB15-EFE7-BBA1-8554-DA4E151725DF}"/>
              </a:ext>
            </a:extLst>
          </p:cNvPr>
          <p:cNvSpPr>
            <a:spLocks noGrp="1"/>
          </p:cNvSpPr>
          <p:nvPr>
            <p:ph type="sldNum" sz="quarter" idx="12"/>
          </p:nvPr>
        </p:nvSpPr>
        <p:spPr/>
        <p:txBody>
          <a:bodyPr/>
          <a:lstStyle/>
          <a:p>
            <a:pPr>
              <a:defRPr/>
            </a:pPr>
            <a:fld id="{E66D6CB4-6B7B-40A6-AFFC-DA004DAF9624}" type="slidenum">
              <a:rPr lang="en-US" smtClean="0"/>
              <a:pPr>
                <a:defRPr/>
              </a:pPr>
              <a:t>116</a:t>
            </a:fld>
            <a:endParaRPr lang="en-US"/>
          </a:p>
        </p:txBody>
      </p:sp>
    </p:spTree>
    <p:extLst>
      <p:ext uri="{BB962C8B-B14F-4D97-AF65-F5344CB8AC3E}">
        <p14:creationId xmlns:p14="http://schemas.microsoft.com/office/powerpoint/2010/main" val="48775062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a:t>
            </a:r>
            <a:r>
              <a:rPr lang="ro-RO" b="1" dirty="0" err="1"/>
              <a:t>Run-length</a:t>
            </a:r>
            <a:r>
              <a:rPr lang="ro-RO" b="1" dirty="0"/>
              <a:t> </a:t>
            </a:r>
            <a:r>
              <a:rPr lang="ro-RO" b="1" dirty="0" err="1"/>
              <a:t>encoding</a:t>
            </a:r>
            <a:r>
              <a:rPr lang="ro-RO" b="1" dirty="0"/>
              <a:t> </a:t>
            </a:r>
            <a:r>
              <a:rPr lang="ro-RO" dirty="0"/>
              <a:t>(RLE)</a:t>
            </a:r>
            <a:endParaRPr lang="en-US" dirty="0"/>
          </a:p>
        </p:txBody>
      </p:sp>
      <p:sp>
        <p:nvSpPr>
          <p:cNvPr id="3" name="Content Placeholder 2"/>
          <p:cNvSpPr>
            <a:spLocks noGrp="1"/>
          </p:cNvSpPr>
          <p:nvPr>
            <p:ph idx="1"/>
          </p:nvPr>
        </p:nvSpPr>
        <p:spPr/>
        <p:txBody>
          <a:bodyPr/>
          <a:lstStyle/>
          <a:p>
            <a:r>
              <a:rPr lang="ro-RO" sz="2400" dirty="0"/>
              <a:t>Secvențele de valori identice consecutive sunt înlocuite cu perechi de forma</a:t>
            </a:r>
          </a:p>
          <a:p>
            <a:pPr algn="ctr"/>
            <a:r>
              <a:rPr lang="ro-RO" sz="2400" b="1" dirty="0"/>
              <a:t>(valoare, număr apariții)</a:t>
            </a:r>
          </a:p>
          <a:p>
            <a:r>
              <a:rPr lang="ro-RO" sz="2400" dirty="0"/>
              <a:t>Exemplu:</a:t>
            </a:r>
          </a:p>
          <a:p>
            <a:r>
              <a:rPr lang="ro-RO" sz="2400" dirty="0"/>
              <a:t>AAAAAAAAAAAAAABBBBBBBBBBAAAAAAAAAAAAABBBBBBCCC</a:t>
            </a:r>
          </a:p>
          <a:p>
            <a:r>
              <a:rPr lang="ro-RO" sz="2400" dirty="0"/>
              <a:t>14A10B13A6B3C</a:t>
            </a:r>
          </a:p>
          <a:p>
            <a:r>
              <a:rPr lang="ro-RO" sz="2400" dirty="0"/>
              <a:t>Caracteristici</a:t>
            </a:r>
          </a:p>
          <a:p>
            <a:pPr lvl="1"/>
            <a:r>
              <a:rPr lang="ro-RO" sz="2000" dirty="0"/>
              <a:t>Rată mică de compresie</a:t>
            </a:r>
          </a:p>
          <a:p>
            <a:pPr lvl="1"/>
            <a:r>
              <a:rPr lang="ro-RO" sz="2000" dirty="0"/>
              <a:t>Se pretează pentru imagini cu zone mari de aceeași culoare</a:t>
            </a:r>
          </a:p>
          <a:p>
            <a:pPr lvl="1"/>
            <a:r>
              <a:rPr lang="ro-RO" sz="2000" dirty="0"/>
              <a:t>Utilizat în special pentru fișiere BMP cu paletă de culori</a:t>
            </a:r>
          </a:p>
          <a:p>
            <a:pPr>
              <a:buNone/>
            </a:pPr>
            <a:endParaRPr lang="en-US" dirty="0"/>
          </a:p>
        </p:txBody>
      </p:sp>
      <p:sp>
        <p:nvSpPr>
          <p:cNvPr id="5" name="Slide Number Placeholder 4">
            <a:extLst>
              <a:ext uri="{FF2B5EF4-FFF2-40B4-BE49-F238E27FC236}">
                <a16:creationId xmlns:a16="http://schemas.microsoft.com/office/drawing/2014/main" id="{53911B4D-B597-3D1E-7862-78FCCA017139}"/>
              </a:ext>
            </a:extLst>
          </p:cNvPr>
          <p:cNvSpPr>
            <a:spLocks noGrp="1"/>
          </p:cNvSpPr>
          <p:nvPr>
            <p:ph type="sldNum" sz="quarter" idx="12"/>
          </p:nvPr>
        </p:nvSpPr>
        <p:spPr/>
        <p:txBody>
          <a:bodyPr/>
          <a:lstStyle/>
          <a:p>
            <a:pPr>
              <a:defRPr/>
            </a:pPr>
            <a:fld id="{E66D6CB4-6B7B-40A6-AFFC-DA004DAF9624}" type="slidenum">
              <a:rPr lang="en-US" smtClean="0"/>
              <a:pPr>
                <a:defRPr/>
              </a:pPr>
              <a:t>117</a:t>
            </a:fld>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a:t>
            </a:r>
            <a:r>
              <a:rPr lang="ro-RO" b="1" dirty="0" err="1"/>
              <a:t>Lempel</a:t>
            </a:r>
            <a:r>
              <a:rPr lang="ro-RO" b="1" dirty="0"/>
              <a:t>–</a:t>
            </a:r>
            <a:r>
              <a:rPr lang="ro-RO" b="1" dirty="0" err="1"/>
              <a:t>Ziv</a:t>
            </a:r>
            <a:r>
              <a:rPr lang="ro-RO" b="1" dirty="0"/>
              <a:t>–</a:t>
            </a:r>
            <a:r>
              <a:rPr lang="ro-RO" b="1" dirty="0" err="1"/>
              <a:t>Welch</a:t>
            </a:r>
            <a:r>
              <a:rPr lang="ro-RO" dirty="0"/>
              <a:t> (LZW)</a:t>
            </a:r>
            <a:r>
              <a:rPr lang="en-US" dirty="0"/>
              <a:t> </a:t>
            </a:r>
            <a:r>
              <a:rPr lang="en-US" sz="4400" i="1" dirty="0"/>
              <a:t>- opt</a:t>
            </a:r>
            <a:endParaRPr lang="en-US" i="1" dirty="0"/>
          </a:p>
        </p:txBody>
      </p:sp>
      <p:sp>
        <p:nvSpPr>
          <p:cNvPr id="3" name="Content Placeholder 2"/>
          <p:cNvSpPr>
            <a:spLocks noGrp="1"/>
          </p:cNvSpPr>
          <p:nvPr>
            <p:ph idx="1"/>
          </p:nvPr>
        </p:nvSpPr>
        <p:spPr/>
        <p:txBody>
          <a:bodyPr/>
          <a:lstStyle/>
          <a:p>
            <a:r>
              <a:rPr lang="ro-RO" dirty="0"/>
              <a:t>Algoritm de compresie universal bazat pe dicționar</a:t>
            </a:r>
          </a:p>
          <a:p>
            <a:r>
              <a:rPr lang="ro-RO" dirty="0"/>
              <a:t>Descriere compresie:</a:t>
            </a:r>
          </a:p>
          <a:p>
            <a:pPr marL="542925" lvl="1" indent="-342900">
              <a:buFont typeface="+mj-lt"/>
              <a:buAutoNum type="arabicPeriod"/>
            </a:pPr>
            <a:r>
              <a:rPr lang="ro-RO" dirty="0"/>
              <a:t>Se construiește dicționarul inițial (toate șirurile de lungime 1)</a:t>
            </a:r>
          </a:p>
          <a:p>
            <a:pPr marL="542925" lvl="1" indent="-342900">
              <a:buFont typeface="+mj-lt"/>
              <a:buAutoNum type="arabicPeriod"/>
            </a:pPr>
            <a:r>
              <a:rPr lang="ro-RO" dirty="0"/>
              <a:t>Se caută cel mai lung șir W din dicționar care se potrivește cu șirul de la intrare</a:t>
            </a:r>
          </a:p>
          <a:p>
            <a:pPr marL="542925" lvl="1" indent="-342900">
              <a:buFont typeface="+mj-lt"/>
              <a:buAutoNum type="arabicPeriod"/>
            </a:pPr>
            <a:r>
              <a:rPr lang="ro-RO" dirty="0"/>
              <a:t>Se elimină W din șirul de intrare</a:t>
            </a:r>
          </a:p>
          <a:p>
            <a:pPr marL="542925" lvl="1" indent="-342900">
              <a:buFont typeface="+mj-lt"/>
              <a:buAutoNum type="arabicPeriod"/>
            </a:pPr>
            <a:r>
              <a:rPr lang="ro-RO" dirty="0"/>
              <a:t>Se adaugă W urmat de următorul caracter în dicționar</a:t>
            </a:r>
          </a:p>
          <a:p>
            <a:pPr marL="542925" lvl="1" indent="-342900">
              <a:buFont typeface="+mj-lt"/>
              <a:buAutoNum type="arabicPeriod"/>
            </a:pPr>
            <a:r>
              <a:rPr lang="ro-RO" dirty="0"/>
              <a:t>Se continuă cu pasul 2</a:t>
            </a:r>
          </a:p>
          <a:p>
            <a:r>
              <a:rPr lang="ro-RO" dirty="0"/>
              <a:t>Decompresie</a:t>
            </a:r>
            <a:r>
              <a:rPr lang="en-US" dirty="0"/>
              <a:t>:</a:t>
            </a:r>
            <a:r>
              <a:rPr lang="ro-RO" dirty="0"/>
              <a:t> se parcurge șirul codificat și se reconstruiește dinamic dicționarul</a:t>
            </a:r>
          </a:p>
          <a:p>
            <a:r>
              <a:rPr lang="ro-RO" dirty="0"/>
              <a:t>Variante</a:t>
            </a:r>
            <a:r>
              <a:rPr lang="en-US" dirty="0"/>
              <a:t>: </a:t>
            </a:r>
            <a:r>
              <a:rPr lang="ro-RO" dirty="0"/>
              <a:t>coduri de lungime variabilă, cod pentru reinițializare dicționar</a:t>
            </a:r>
          </a:p>
          <a:p>
            <a:r>
              <a:rPr lang="ro-RO" dirty="0"/>
              <a:t>Utilizat pentru fișiere de tip GIF</a:t>
            </a:r>
            <a:r>
              <a:rPr lang="en-US" dirty="0"/>
              <a:t>, PNG</a:t>
            </a:r>
            <a:endParaRPr lang="ro-RO" dirty="0"/>
          </a:p>
          <a:p>
            <a:pPr>
              <a:buNone/>
            </a:pPr>
            <a:endParaRPr lang="en-US" dirty="0"/>
          </a:p>
        </p:txBody>
      </p:sp>
      <p:sp>
        <p:nvSpPr>
          <p:cNvPr id="5" name="Slide Number Placeholder 4">
            <a:extLst>
              <a:ext uri="{FF2B5EF4-FFF2-40B4-BE49-F238E27FC236}">
                <a16:creationId xmlns:a16="http://schemas.microsoft.com/office/drawing/2014/main" id="{66199667-733B-B620-7E08-A1025DA9E0B8}"/>
              </a:ext>
            </a:extLst>
          </p:cNvPr>
          <p:cNvSpPr>
            <a:spLocks noGrp="1"/>
          </p:cNvSpPr>
          <p:nvPr>
            <p:ph type="sldNum" sz="quarter" idx="12"/>
          </p:nvPr>
        </p:nvSpPr>
        <p:spPr/>
        <p:txBody>
          <a:bodyPr/>
          <a:lstStyle/>
          <a:p>
            <a:pPr>
              <a:defRPr/>
            </a:pPr>
            <a:fld id="{E66D6CB4-6B7B-40A6-AFFC-DA004DAF9624}" type="slidenum">
              <a:rPr lang="en-US" smtClean="0"/>
              <a:pPr>
                <a:defRPr/>
              </a:pPr>
              <a:t>118</a:t>
            </a:fld>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a:t>
            </a:r>
            <a:r>
              <a:rPr lang="ro-RO" b="1" dirty="0" err="1"/>
              <a:t>Huffman</a:t>
            </a:r>
            <a:endParaRPr lang="en-US" dirty="0"/>
          </a:p>
        </p:txBody>
      </p:sp>
      <p:sp>
        <p:nvSpPr>
          <p:cNvPr id="3" name="Content Placeholder 2"/>
          <p:cNvSpPr>
            <a:spLocks noGrp="1"/>
          </p:cNvSpPr>
          <p:nvPr>
            <p:ph sz="half" idx="1"/>
          </p:nvPr>
        </p:nvSpPr>
        <p:spPr/>
        <p:txBody>
          <a:bodyPr/>
          <a:lstStyle/>
          <a:p>
            <a:r>
              <a:rPr lang="ro-RO" sz="2400" dirty="0"/>
              <a:t>Algoritm universal de compresie</a:t>
            </a:r>
          </a:p>
          <a:p>
            <a:r>
              <a:rPr lang="ro-RO" sz="2400" dirty="0"/>
              <a:t>Codificare optimă de lungime variabilă pentru fiecare simbol în funcţie de frecvenţa de apariţie</a:t>
            </a:r>
          </a:p>
          <a:p>
            <a:r>
              <a:rPr lang="ro-RO" sz="2400" dirty="0"/>
              <a:t>Datele salvate: </a:t>
            </a:r>
          </a:p>
          <a:p>
            <a:pPr lvl="1"/>
            <a:r>
              <a:rPr lang="ro-RO" sz="2000" dirty="0"/>
              <a:t>dicţionarul</a:t>
            </a:r>
          </a:p>
          <a:p>
            <a:pPr lvl="1"/>
            <a:r>
              <a:rPr lang="ro-RO" sz="2000" dirty="0"/>
              <a:t>datele originale recodificate</a:t>
            </a:r>
          </a:p>
          <a:p>
            <a:r>
              <a:rPr lang="ro-RO" sz="2400" dirty="0"/>
              <a:t>Decodificare: </a:t>
            </a:r>
          </a:p>
          <a:p>
            <a:pPr lvl="1"/>
            <a:r>
              <a:rPr lang="ro-RO" sz="2000" dirty="0"/>
              <a:t>translaţie simbol cu simbol pe baza dicţionarului salvat</a:t>
            </a:r>
          </a:p>
          <a:p>
            <a:endParaRPr lang="en-US" dirty="0"/>
          </a:p>
        </p:txBody>
      </p:sp>
      <p:pic>
        <p:nvPicPr>
          <p:cNvPr id="65538" name="Picture 2"/>
          <p:cNvPicPr>
            <a:picLocks noGrp="1" noChangeAspect="1" noChangeArrowheads="1"/>
          </p:cNvPicPr>
          <p:nvPr>
            <p:ph sz="half" idx="2"/>
          </p:nvPr>
        </p:nvPicPr>
        <p:blipFill>
          <a:blip r:embed="rId2"/>
          <a:srcRect/>
          <a:stretch>
            <a:fillRect/>
          </a:stretch>
        </p:blipFill>
        <p:spPr bwMode="auto">
          <a:xfrm>
            <a:off x="6248686" y="2253916"/>
            <a:ext cx="5733765" cy="2866882"/>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22D6C35F-8375-884F-3BA0-072F7980FDC2}"/>
              </a:ext>
            </a:extLst>
          </p:cNvPr>
          <p:cNvSpPr>
            <a:spLocks noGrp="1"/>
          </p:cNvSpPr>
          <p:nvPr>
            <p:ph type="sldNum" sz="quarter" idx="12"/>
          </p:nvPr>
        </p:nvSpPr>
        <p:spPr/>
        <p:txBody>
          <a:bodyPr/>
          <a:lstStyle/>
          <a:p>
            <a:pPr>
              <a:defRPr/>
            </a:pPr>
            <a:fld id="{142F9030-1504-48FE-A63E-F05D143C3827}" type="slidenum">
              <a:rPr lang="en-US" smtClean="0"/>
              <a:pPr>
                <a:defRPr/>
              </a:pPr>
              <a:t>119</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Aplicație multimedia</a:t>
            </a:r>
          </a:p>
        </p:txBody>
      </p:sp>
      <p:sp>
        <p:nvSpPr>
          <p:cNvPr id="16387" name="Content Placeholder 2"/>
          <p:cNvSpPr>
            <a:spLocks noGrp="1"/>
          </p:cNvSpPr>
          <p:nvPr>
            <p:ph idx="1"/>
          </p:nvPr>
        </p:nvSpPr>
        <p:spPr/>
        <p:txBody>
          <a:bodyPr/>
          <a:lstStyle/>
          <a:p>
            <a:r>
              <a:rPr lang="ro-RO" altLang="ro-RO" sz="2800" dirty="0"/>
              <a:t>- componentele sunt accesibile prin intermediul unui sistem de calcul</a:t>
            </a:r>
          </a:p>
          <a:p>
            <a:r>
              <a:rPr lang="ro-RO" altLang="ro-RO" sz="2800" dirty="0"/>
              <a:t>- datele utilizate sunt în format digital (NU analogic)</a:t>
            </a:r>
          </a:p>
          <a:p>
            <a:r>
              <a:rPr lang="ro-RO" altLang="ro-RO" sz="2800" dirty="0"/>
              <a:t>- elementele </a:t>
            </a:r>
            <a:r>
              <a:rPr lang="en-US" altLang="ro-RO" sz="2800" dirty="0" err="1"/>
              <a:t>sistemului</a:t>
            </a:r>
            <a:r>
              <a:rPr lang="ro-RO" altLang="ro-RO" sz="2800" dirty="0"/>
              <a:t> sunt integrate într-o interfață unitară</a:t>
            </a:r>
          </a:p>
          <a:p>
            <a:r>
              <a:rPr lang="ro-RO" altLang="ro-RO" sz="2800" dirty="0"/>
              <a:t>- grad ridicat de interacțiune cu utilizatorul</a:t>
            </a:r>
          </a:p>
        </p:txBody>
      </p:sp>
      <p:sp>
        <p:nvSpPr>
          <p:cNvPr id="4" name="Slide Number Placeholder 3">
            <a:extLst>
              <a:ext uri="{FF2B5EF4-FFF2-40B4-BE49-F238E27FC236}">
                <a16:creationId xmlns:a16="http://schemas.microsoft.com/office/drawing/2014/main" id="{A2D283ED-19D7-16FC-0BBB-AD49897F89C8}"/>
              </a:ext>
            </a:extLst>
          </p:cNvPr>
          <p:cNvSpPr>
            <a:spLocks noGrp="1"/>
          </p:cNvSpPr>
          <p:nvPr>
            <p:ph type="sldNum" sz="quarter" idx="12"/>
          </p:nvPr>
        </p:nvSpPr>
        <p:spPr/>
        <p:txBody>
          <a:bodyPr/>
          <a:lstStyle/>
          <a:p>
            <a:pPr>
              <a:defRPr/>
            </a:pPr>
            <a:fld id="{E66D6CB4-6B7B-40A6-AFFC-DA004DAF9624}" type="slidenum">
              <a:rPr lang="en-US" smtClean="0"/>
              <a:pPr>
                <a:defRPr/>
              </a:pPr>
              <a:t>12</a:t>
            </a:fld>
            <a:endParaRPr 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a:t>
            </a:r>
            <a:r>
              <a:rPr lang="ro-RO" b="1" dirty="0"/>
              <a:t>JPEG</a:t>
            </a:r>
            <a:endParaRPr lang="en-US" b="1" dirty="0"/>
          </a:p>
        </p:txBody>
      </p:sp>
      <p:sp>
        <p:nvSpPr>
          <p:cNvPr id="3" name="Content Placeholder 2"/>
          <p:cNvSpPr>
            <a:spLocks noGrp="1"/>
          </p:cNvSpPr>
          <p:nvPr>
            <p:ph idx="1"/>
          </p:nvPr>
        </p:nvSpPr>
        <p:spPr/>
        <p:txBody>
          <a:bodyPr/>
          <a:lstStyle/>
          <a:p>
            <a:r>
              <a:rPr lang="ro-RO" sz="2400" dirty="0"/>
              <a:t>Compresie specializată cu pierdere de informaţie pentru imagine raster</a:t>
            </a:r>
          </a:p>
          <a:p>
            <a:r>
              <a:rPr lang="ro-RO" sz="2400" dirty="0"/>
              <a:t>Rezultate foarte bune pentru fotografii (variaţii fine de luminozitate şi culoare)</a:t>
            </a:r>
          </a:p>
          <a:p>
            <a:r>
              <a:rPr lang="ro-RO" sz="2400" dirty="0"/>
              <a:t>Tipuri de compresie:</a:t>
            </a:r>
          </a:p>
          <a:p>
            <a:pPr lvl="1"/>
            <a:r>
              <a:rPr lang="ro-RO" sz="2000" b="1" dirty="0"/>
              <a:t>secvenţial</a:t>
            </a:r>
            <a:r>
              <a:rPr lang="ro-RO" sz="2000" dirty="0"/>
              <a:t> – codaj bazat pe transformarea cosinus discretă cu blocurile procesate în ordinea apariției</a:t>
            </a:r>
          </a:p>
          <a:p>
            <a:pPr lvl="1"/>
            <a:r>
              <a:rPr lang="ro-RO" sz="2000" b="1" dirty="0"/>
              <a:t>progresiv</a:t>
            </a:r>
            <a:r>
              <a:rPr lang="ro-RO" sz="2000" dirty="0"/>
              <a:t> – codaj bazat pe transformarea cosinus discretă cu blocurile procesate prin mai multe treceri asupra imaginii </a:t>
            </a:r>
          </a:p>
          <a:p>
            <a:pPr lvl="1"/>
            <a:r>
              <a:rPr lang="ro-RO" sz="2000" b="1" dirty="0"/>
              <a:t>progresiv fără pierdere </a:t>
            </a:r>
            <a:r>
              <a:rPr lang="ro-RO" sz="2000" dirty="0"/>
              <a:t>– folosește doar algoritmi de compresie fără pierdere de informație</a:t>
            </a:r>
          </a:p>
          <a:p>
            <a:pPr lvl="1"/>
            <a:r>
              <a:rPr lang="ro-RO" sz="2000" b="1" dirty="0"/>
              <a:t>progresiv ierarhic</a:t>
            </a:r>
            <a:r>
              <a:rPr lang="ro-RO" sz="2000" dirty="0"/>
              <a:t> – codifică imaginea la rezoluții din ce în ce mai mari</a:t>
            </a:r>
          </a:p>
          <a:p>
            <a:endParaRPr lang="en-US" dirty="0"/>
          </a:p>
        </p:txBody>
      </p:sp>
      <p:sp>
        <p:nvSpPr>
          <p:cNvPr id="5" name="Slide Number Placeholder 4">
            <a:extLst>
              <a:ext uri="{FF2B5EF4-FFF2-40B4-BE49-F238E27FC236}">
                <a16:creationId xmlns:a16="http://schemas.microsoft.com/office/drawing/2014/main" id="{FCDEB7A5-5AAF-19A4-44B9-C17C868F1CE5}"/>
              </a:ext>
            </a:extLst>
          </p:cNvPr>
          <p:cNvSpPr>
            <a:spLocks noGrp="1"/>
          </p:cNvSpPr>
          <p:nvPr>
            <p:ph type="sldNum" sz="quarter" idx="12"/>
          </p:nvPr>
        </p:nvSpPr>
        <p:spPr/>
        <p:txBody>
          <a:bodyPr/>
          <a:lstStyle/>
          <a:p>
            <a:pPr>
              <a:defRPr/>
            </a:pPr>
            <a:fld id="{E66D6CB4-6B7B-40A6-AFFC-DA004DAF9624}" type="slidenum">
              <a:rPr lang="en-US" smtClean="0"/>
              <a:pPr>
                <a:defRPr/>
              </a:pPr>
              <a:t>120</a:t>
            </a:fld>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Etapele compresiei </a:t>
            </a:r>
            <a:r>
              <a:rPr lang="ro-RO" b="1" dirty="0"/>
              <a:t>JPEG</a:t>
            </a:r>
            <a:endParaRPr lang="en-US" b="1" dirty="0"/>
          </a:p>
        </p:txBody>
      </p:sp>
      <p:sp>
        <p:nvSpPr>
          <p:cNvPr id="3" name="Content Placeholder 2"/>
          <p:cNvSpPr>
            <a:spLocks noGrp="1"/>
          </p:cNvSpPr>
          <p:nvPr>
            <p:ph idx="1"/>
          </p:nvPr>
        </p:nvSpPr>
        <p:spPr/>
        <p:txBody>
          <a:bodyPr/>
          <a:lstStyle/>
          <a:p>
            <a:r>
              <a:rPr lang="ro-RO" sz="2400" dirty="0"/>
              <a:t>Etapele de </a:t>
            </a:r>
            <a:r>
              <a:rPr lang="ro-RO" sz="2400" b="1" dirty="0"/>
              <a:t>compresie</a:t>
            </a:r>
            <a:r>
              <a:rPr lang="ro-RO" sz="2400" dirty="0"/>
              <a:t> JPEG File </a:t>
            </a:r>
            <a:r>
              <a:rPr lang="ro-RO" sz="2400" dirty="0" err="1"/>
              <a:t>Interchange</a:t>
            </a:r>
            <a:r>
              <a:rPr lang="ro-RO" sz="2400" dirty="0"/>
              <a:t> Format (JFIF)</a:t>
            </a:r>
          </a:p>
          <a:p>
            <a:r>
              <a:rPr lang="ro-RO" sz="2400" dirty="0"/>
              <a:t>1. Translatarea modului de culoare din RGB în Y'C</a:t>
            </a:r>
            <a:r>
              <a:rPr lang="ro-RO" sz="2400" baseline="-25000" dirty="0"/>
              <a:t>B</a:t>
            </a:r>
            <a:r>
              <a:rPr lang="ro-RO" sz="2400" dirty="0"/>
              <a:t>C</a:t>
            </a:r>
            <a:r>
              <a:rPr lang="ro-RO" sz="2400" baseline="-25000" dirty="0"/>
              <a:t>R</a:t>
            </a:r>
          </a:p>
          <a:p>
            <a:r>
              <a:rPr lang="ro-RO" sz="2400" dirty="0"/>
              <a:t>2. Reducerea rezoluţiei pentru componentele C</a:t>
            </a:r>
            <a:r>
              <a:rPr lang="ro-RO" sz="2400" baseline="-25000" dirty="0"/>
              <a:t>B</a:t>
            </a:r>
            <a:r>
              <a:rPr lang="ro-RO" sz="2400" dirty="0"/>
              <a:t> şi C</a:t>
            </a:r>
            <a:r>
              <a:rPr lang="ro-RO" sz="2400" baseline="-25000" dirty="0"/>
              <a:t>R</a:t>
            </a:r>
          </a:p>
          <a:p>
            <a:r>
              <a:rPr lang="ro-RO" sz="2400" dirty="0"/>
              <a:t>3. Imaginea se descompune în blocuri de dimensiune 8x8 pixeli </a:t>
            </a:r>
          </a:p>
          <a:p>
            <a:r>
              <a:rPr lang="ro-RO" sz="2400" dirty="0"/>
              <a:t>4. Se aplică transformata cosinus discretă pe fiecare bloc în parte</a:t>
            </a:r>
          </a:p>
          <a:p>
            <a:r>
              <a:rPr lang="ro-RO" sz="2400" dirty="0"/>
              <a:t>5. Aplicarea matricei de cuantizare (pierdere de informație)</a:t>
            </a:r>
          </a:p>
          <a:p>
            <a:r>
              <a:rPr lang="ro-RO" sz="2400" dirty="0"/>
              <a:t>6. Blocurile rezultate în urma cuantizării sunt comprimate folosind RLE și </a:t>
            </a:r>
            <a:r>
              <a:rPr lang="ro-RO" sz="2400" dirty="0" err="1"/>
              <a:t>Huffman</a:t>
            </a:r>
            <a:endParaRPr lang="ro-RO" sz="2400" dirty="0"/>
          </a:p>
          <a:p>
            <a:r>
              <a:rPr lang="ro-RO" sz="2400" b="1" dirty="0"/>
              <a:t>Decodificare</a:t>
            </a:r>
            <a:r>
              <a:rPr lang="ro-RO" sz="2400" dirty="0"/>
              <a:t>: se aplică pașii în ordine inversă</a:t>
            </a:r>
          </a:p>
          <a:p>
            <a:endParaRPr lang="en-US" dirty="0"/>
          </a:p>
        </p:txBody>
      </p:sp>
      <p:sp>
        <p:nvSpPr>
          <p:cNvPr id="5" name="Slide Number Placeholder 4">
            <a:extLst>
              <a:ext uri="{FF2B5EF4-FFF2-40B4-BE49-F238E27FC236}">
                <a16:creationId xmlns:a16="http://schemas.microsoft.com/office/drawing/2014/main" id="{F3ED6C2E-4850-F55B-5CB5-940F331D8AB5}"/>
              </a:ext>
            </a:extLst>
          </p:cNvPr>
          <p:cNvSpPr>
            <a:spLocks noGrp="1"/>
          </p:cNvSpPr>
          <p:nvPr>
            <p:ph type="sldNum" sz="quarter" idx="12"/>
          </p:nvPr>
        </p:nvSpPr>
        <p:spPr/>
        <p:txBody>
          <a:bodyPr/>
          <a:lstStyle/>
          <a:p>
            <a:pPr>
              <a:defRPr/>
            </a:pPr>
            <a:fld id="{E66D6CB4-6B7B-40A6-AFFC-DA004DAF9624}" type="slidenum">
              <a:rPr lang="en-US" smtClean="0"/>
              <a:pPr>
                <a:defRPr/>
              </a:pPr>
              <a:t>121</a:t>
            </a:fld>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JPEG </a:t>
            </a:r>
            <a:r>
              <a:rPr lang="ro-RO" dirty="0" err="1"/>
              <a:t>-Transformata</a:t>
            </a:r>
            <a:r>
              <a:rPr lang="ro-RO" dirty="0"/>
              <a:t> cosinus discretă</a:t>
            </a:r>
            <a:endParaRPr lang="en-US" baseline="-25000" dirty="0"/>
          </a:p>
        </p:txBody>
      </p:sp>
      <p:pic>
        <p:nvPicPr>
          <p:cNvPr id="66562" name="Picture 2"/>
          <p:cNvPicPr>
            <a:picLocks noGrp="1" noChangeAspect="1" noChangeArrowheads="1"/>
          </p:cNvPicPr>
          <p:nvPr>
            <p:ph idx="1"/>
          </p:nvPr>
        </p:nvPicPr>
        <p:blipFill>
          <a:blip r:embed="rId2"/>
          <a:srcRect/>
          <a:stretch>
            <a:fillRect/>
          </a:stretch>
        </p:blipFill>
        <p:spPr bwMode="auto">
          <a:xfrm>
            <a:off x="8634686" y="2005263"/>
            <a:ext cx="3120540" cy="3053598"/>
          </a:xfrm>
          <a:prstGeom prst="rect">
            <a:avLst/>
          </a:prstGeom>
          <a:noFill/>
          <a:ln w="9525">
            <a:noFill/>
            <a:miter lim="800000"/>
            <a:headEnd/>
            <a:tailEnd/>
          </a:ln>
        </p:spPr>
      </p:pic>
      <p:pic>
        <p:nvPicPr>
          <p:cNvPr id="5" name="Picture 1"/>
          <p:cNvPicPr>
            <a:picLocks noChangeAspect="1"/>
          </p:cNvPicPr>
          <p:nvPr/>
        </p:nvPicPr>
        <p:blipFill>
          <a:blip r:embed="rId3"/>
          <a:srcRect/>
          <a:stretch>
            <a:fillRect/>
          </a:stretch>
        </p:blipFill>
        <p:spPr bwMode="auto">
          <a:xfrm>
            <a:off x="657725" y="1977189"/>
            <a:ext cx="7652085" cy="3562947"/>
          </a:xfrm>
          <a:prstGeom prst="rect">
            <a:avLst/>
          </a:prstGeom>
          <a:noFill/>
          <a:ln w="9525">
            <a:noFill/>
            <a:miter lim="800000"/>
            <a:headEnd/>
            <a:tailEnd/>
          </a:ln>
        </p:spPr>
      </p:pic>
      <p:sp>
        <p:nvSpPr>
          <p:cNvPr id="4" name="Slide Number Placeholder 3">
            <a:extLst>
              <a:ext uri="{FF2B5EF4-FFF2-40B4-BE49-F238E27FC236}">
                <a16:creationId xmlns:a16="http://schemas.microsoft.com/office/drawing/2014/main" id="{7B0C3CC8-1A66-FF5B-663C-E94E7796AE57}"/>
              </a:ext>
            </a:extLst>
          </p:cNvPr>
          <p:cNvSpPr>
            <a:spLocks noGrp="1"/>
          </p:cNvSpPr>
          <p:nvPr>
            <p:ph type="sldNum" sz="quarter" idx="12"/>
          </p:nvPr>
        </p:nvSpPr>
        <p:spPr/>
        <p:txBody>
          <a:bodyPr/>
          <a:lstStyle/>
          <a:p>
            <a:pPr>
              <a:defRPr/>
            </a:pPr>
            <a:fld id="{E66D6CB4-6B7B-40A6-AFFC-DA004DAF9624}" type="slidenum">
              <a:rPr lang="en-US" smtClean="0"/>
              <a:pPr>
                <a:defRPr/>
              </a:pPr>
              <a:t>122</a:t>
            </a:fld>
            <a:endParaRPr 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JPEG </a:t>
            </a:r>
            <a:r>
              <a:rPr lang="ro-RO" dirty="0" err="1"/>
              <a:t>-Transformata</a:t>
            </a:r>
            <a:r>
              <a:rPr lang="ro-RO" dirty="0"/>
              <a:t> cosinus discretă</a:t>
            </a:r>
            <a:endParaRPr lang="en-US" dirty="0"/>
          </a:p>
        </p:txBody>
      </p:sp>
      <p:pic>
        <p:nvPicPr>
          <p:cNvPr id="4" name="Picture 5"/>
          <p:cNvPicPr>
            <a:picLocks noGrp="1" noChangeAspect="1"/>
          </p:cNvPicPr>
          <p:nvPr>
            <p:ph idx="1"/>
          </p:nvPr>
        </p:nvPicPr>
        <p:blipFill>
          <a:blip r:embed="rId2"/>
          <a:srcRect/>
          <a:stretch>
            <a:fillRect/>
          </a:stretch>
        </p:blipFill>
        <p:spPr bwMode="auto">
          <a:xfrm>
            <a:off x="1096963" y="2437090"/>
            <a:ext cx="9913594" cy="2684186"/>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2B0D86C8-A5A5-E3C5-1092-EDA4F7D10E75}"/>
              </a:ext>
            </a:extLst>
          </p:cNvPr>
          <p:cNvSpPr>
            <a:spLocks noGrp="1"/>
          </p:cNvSpPr>
          <p:nvPr>
            <p:ph type="sldNum" sz="quarter" idx="12"/>
          </p:nvPr>
        </p:nvSpPr>
        <p:spPr/>
        <p:txBody>
          <a:bodyPr/>
          <a:lstStyle/>
          <a:p>
            <a:pPr>
              <a:defRPr/>
            </a:pPr>
            <a:fld id="{E66D6CB4-6B7B-40A6-AFFC-DA004DAF9624}" type="slidenum">
              <a:rPr lang="en-US" smtClean="0"/>
              <a:pPr>
                <a:defRPr/>
              </a:pPr>
              <a:t>123</a:t>
            </a:fld>
            <a:endParaRPr 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JPEG</a:t>
            </a:r>
            <a:r>
              <a:rPr lang="ro-RO" dirty="0"/>
              <a:t> - Cuantizare</a:t>
            </a:r>
            <a:endParaRPr lang="en-US" dirty="0"/>
          </a:p>
        </p:txBody>
      </p:sp>
      <p:pic>
        <p:nvPicPr>
          <p:cNvPr id="5" name="Picture 3"/>
          <p:cNvPicPr>
            <a:picLocks noGrp="1" noChangeAspect="1"/>
          </p:cNvPicPr>
          <p:nvPr>
            <p:ph idx="1"/>
          </p:nvPr>
        </p:nvPicPr>
        <p:blipFill>
          <a:blip r:embed="rId2"/>
          <a:srcRect/>
          <a:stretch>
            <a:fillRect/>
          </a:stretch>
        </p:blipFill>
        <p:spPr bwMode="auto">
          <a:xfrm>
            <a:off x="7194883" y="1902806"/>
            <a:ext cx="3761875" cy="2022792"/>
          </a:xfrm>
          <a:prstGeom prst="rect">
            <a:avLst/>
          </a:prstGeom>
          <a:noFill/>
          <a:ln w="9525">
            <a:noFill/>
            <a:miter lim="800000"/>
            <a:headEnd/>
            <a:tailEnd/>
          </a:ln>
        </p:spPr>
      </p:pic>
      <p:pic>
        <p:nvPicPr>
          <p:cNvPr id="6" name="Picture 5"/>
          <p:cNvPicPr>
            <a:picLocks noChangeAspect="1"/>
          </p:cNvPicPr>
          <p:nvPr/>
        </p:nvPicPr>
        <p:blipFill>
          <a:blip r:embed="rId3"/>
          <a:srcRect/>
          <a:stretch>
            <a:fillRect/>
          </a:stretch>
        </p:blipFill>
        <p:spPr bwMode="auto">
          <a:xfrm>
            <a:off x="7138735" y="4093966"/>
            <a:ext cx="3741821" cy="2025846"/>
          </a:xfrm>
          <a:prstGeom prst="rect">
            <a:avLst/>
          </a:prstGeom>
          <a:noFill/>
          <a:ln w="9525">
            <a:noFill/>
            <a:miter lim="800000"/>
            <a:headEnd/>
            <a:tailEnd/>
          </a:ln>
        </p:spPr>
      </p:pic>
      <p:pic>
        <p:nvPicPr>
          <p:cNvPr id="7" name="Picture 5"/>
          <p:cNvPicPr>
            <a:picLocks noChangeAspect="1"/>
          </p:cNvPicPr>
          <p:nvPr/>
        </p:nvPicPr>
        <p:blipFill>
          <a:blip r:embed="rId4"/>
          <a:srcRect l="52193"/>
          <a:stretch>
            <a:fillRect/>
          </a:stretch>
        </p:blipFill>
        <p:spPr bwMode="auto">
          <a:xfrm>
            <a:off x="1211180" y="1937083"/>
            <a:ext cx="3685924" cy="2105528"/>
          </a:xfrm>
          <a:prstGeom prst="rect">
            <a:avLst/>
          </a:prstGeom>
          <a:noFill/>
          <a:ln w="9525">
            <a:noFill/>
            <a:miter lim="800000"/>
            <a:headEnd/>
            <a:tailEnd/>
          </a:ln>
        </p:spPr>
      </p:pic>
      <p:sp>
        <p:nvSpPr>
          <p:cNvPr id="8" name="Rectangle 7"/>
          <p:cNvSpPr/>
          <p:nvPr/>
        </p:nvSpPr>
        <p:spPr>
          <a:xfrm>
            <a:off x="1370941" y="4198840"/>
            <a:ext cx="2937022" cy="369332"/>
          </a:xfrm>
          <a:prstGeom prst="rect">
            <a:avLst/>
          </a:prstGeom>
        </p:spPr>
        <p:txBody>
          <a:bodyPr wrap="none">
            <a:spAutoFit/>
          </a:bodyPr>
          <a:lstStyle/>
          <a:p>
            <a:r>
              <a:rPr lang="en-US" i="1" dirty="0" err="1">
                <a:latin typeface="Times New Roman" pitchFamily="18" charset="0"/>
              </a:rPr>
              <a:t>C</a:t>
            </a:r>
            <a:r>
              <a:rPr lang="en-US" dirty="0" err="1">
                <a:latin typeface="Times New Roman" pitchFamily="18" charset="0"/>
              </a:rPr>
              <a:t>q</a:t>
            </a:r>
            <a:r>
              <a:rPr lang="en-US" dirty="0">
                <a:latin typeface="Times New Roman" pitchFamily="18" charset="0"/>
              </a:rPr>
              <a:t>(</a:t>
            </a:r>
            <a:r>
              <a:rPr lang="en-US" i="1" dirty="0" err="1">
                <a:latin typeface="Times New Roman" pitchFamily="18" charset="0"/>
              </a:rPr>
              <a:t>u</a:t>
            </a:r>
            <a:r>
              <a:rPr lang="en-US" dirty="0" err="1">
                <a:latin typeface="Times New Roman" pitchFamily="18" charset="0"/>
              </a:rPr>
              <a:t>,</a:t>
            </a:r>
            <a:r>
              <a:rPr lang="en-US" i="1" dirty="0" err="1">
                <a:latin typeface="Times New Roman" pitchFamily="18" charset="0"/>
              </a:rPr>
              <a:t>v</a:t>
            </a:r>
            <a:r>
              <a:rPr lang="en-US" dirty="0">
                <a:latin typeface="Times New Roman" pitchFamily="18" charset="0"/>
              </a:rPr>
              <a:t>)=round[</a:t>
            </a:r>
            <a:r>
              <a:rPr lang="en-US" i="1" dirty="0">
                <a:latin typeface="Times New Roman" pitchFamily="18" charset="0"/>
              </a:rPr>
              <a:t>C</a:t>
            </a:r>
            <a:r>
              <a:rPr lang="en-US" dirty="0">
                <a:latin typeface="Times New Roman" pitchFamily="18" charset="0"/>
              </a:rPr>
              <a:t>(</a:t>
            </a:r>
            <a:r>
              <a:rPr lang="en-US" i="1" dirty="0" err="1">
                <a:latin typeface="Times New Roman" pitchFamily="18" charset="0"/>
              </a:rPr>
              <a:t>u</a:t>
            </a:r>
            <a:r>
              <a:rPr lang="en-US" dirty="0" err="1">
                <a:latin typeface="Times New Roman" pitchFamily="18" charset="0"/>
              </a:rPr>
              <a:t>,</a:t>
            </a:r>
            <a:r>
              <a:rPr lang="en-US" i="1" dirty="0" err="1">
                <a:latin typeface="Times New Roman" pitchFamily="18" charset="0"/>
              </a:rPr>
              <a:t>v</a:t>
            </a:r>
            <a:r>
              <a:rPr lang="en-US" dirty="0">
                <a:latin typeface="Times New Roman" pitchFamily="18" charset="0"/>
              </a:rPr>
              <a:t>)/</a:t>
            </a:r>
            <a:r>
              <a:rPr lang="en-US" i="1" dirty="0">
                <a:latin typeface="Times New Roman" pitchFamily="18" charset="0"/>
              </a:rPr>
              <a:t>N</a:t>
            </a:r>
            <a:r>
              <a:rPr lang="en-US" dirty="0">
                <a:latin typeface="Times New Roman" pitchFamily="18" charset="0"/>
              </a:rPr>
              <a:t>(</a:t>
            </a:r>
            <a:r>
              <a:rPr lang="en-US" i="1" dirty="0" err="1">
                <a:latin typeface="Times New Roman" pitchFamily="18" charset="0"/>
              </a:rPr>
              <a:t>u</a:t>
            </a:r>
            <a:r>
              <a:rPr lang="en-US" dirty="0" err="1">
                <a:latin typeface="Times New Roman" pitchFamily="18" charset="0"/>
              </a:rPr>
              <a:t>,</a:t>
            </a:r>
            <a:r>
              <a:rPr lang="en-US" i="1" dirty="0" err="1">
                <a:latin typeface="Times New Roman" pitchFamily="18" charset="0"/>
              </a:rPr>
              <a:t>v</a:t>
            </a:r>
            <a:r>
              <a:rPr lang="en-US" dirty="0">
                <a:latin typeface="Times New Roman" pitchFamily="18" charset="0"/>
              </a:rPr>
              <a:t>)]</a:t>
            </a:r>
            <a:endParaRPr lang="en-US" dirty="0"/>
          </a:p>
        </p:txBody>
      </p:sp>
      <p:sp>
        <p:nvSpPr>
          <p:cNvPr id="9" name="Rectangle 8"/>
          <p:cNvSpPr/>
          <p:nvPr/>
        </p:nvSpPr>
        <p:spPr>
          <a:xfrm>
            <a:off x="1371600" y="4677961"/>
            <a:ext cx="6096000" cy="646331"/>
          </a:xfrm>
          <a:prstGeom prst="rect">
            <a:avLst/>
          </a:prstGeom>
        </p:spPr>
        <p:txBody>
          <a:bodyPr>
            <a:spAutoFit/>
          </a:bodyPr>
          <a:lstStyle/>
          <a:p>
            <a:r>
              <a:rPr lang="en-US" dirty="0">
                <a:latin typeface="Tahoma" pitchFamily="34" charset="0"/>
              </a:rPr>
              <a:t>235.6/16 </a:t>
            </a:r>
            <a:r>
              <a:rPr lang="en-US" dirty="0">
                <a:latin typeface="SymbolOOEnc"/>
              </a:rPr>
              <a:t>-&gt; </a:t>
            </a:r>
            <a:r>
              <a:rPr lang="en-US" dirty="0">
                <a:latin typeface="Tahoma" pitchFamily="34" charset="0"/>
              </a:rPr>
              <a:t>15</a:t>
            </a:r>
          </a:p>
          <a:p>
            <a:r>
              <a:rPr lang="en-US" dirty="0">
                <a:latin typeface="Tahoma" pitchFamily="34" charset="0"/>
              </a:rPr>
              <a:t>-22.6/12 </a:t>
            </a:r>
            <a:r>
              <a:rPr lang="en-US" dirty="0">
                <a:latin typeface="SymbolOOEnc"/>
              </a:rPr>
              <a:t>-&gt; </a:t>
            </a:r>
            <a:r>
              <a:rPr lang="en-US" dirty="0">
                <a:latin typeface="Tahoma" pitchFamily="34" charset="0"/>
              </a:rPr>
              <a:t>-2</a:t>
            </a:r>
            <a:endParaRPr lang="en-US" dirty="0"/>
          </a:p>
        </p:txBody>
      </p:sp>
      <p:sp>
        <p:nvSpPr>
          <p:cNvPr id="4" name="TextBox 3">
            <a:extLst>
              <a:ext uri="{FF2B5EF4-FFF2-40B4-BE49-F238E27FC236}">
                <a16:creationId xmlns:a16="http://schemas.microsoft.com/office/drawing/2014/main" id="{AFBDFC05-4AB1-4297-9FFB-788A5C700C88}"/>
              </a:ext>
            </a:extLst>
          </p:cNvPr>
          <p:cNvSpPr txBox="1"/>
          <p:nvPr/>
        </p:nvSpPr>
        <p:spPr>
          <a:xfrm>
            <a:off x="156409" y="5997491"/>
            <a:ext cx="3465095" cy="261610"/>
          </a:xfrm>
          <a:prstGeom prst="rect">
            <a:avLst/>
          </a:prstGeom>
          <a:noFill/>
        </p:spPr>
        <p:txBody>
          <a:bodyPr wrap="square" rtlCol="0">
            <a:spAutoFit/>
          </a:bodyPr>
          <a:lstStyle/>
          <a:p>
            <a:r>
              <a:rPr lang="en-US" sz="1100" dirty="0" err="1"/>
              <a:t>Exemplu</a:t>
            </a:r>
            <a:r>
              <a:rPr lang="en-US" sz="1100" dirty="0"/>
              <a:t>: </a:t>
            </a:r>
            <a:r>
              <a:rPr lang="en-US" sz="1100" dirty="0">
                <a:hlinkClick r:id="rId5"/>
              </a:rPr>
              <a:t>https://squoosh.app/</a:t>
            </a:r>
            <a:endParaRPr lang="en-US" sz="1100" dirty="0"/>
          </a:p>
        </p:txBody>
      </p:sp>
      <p:sp>
        <p:nvSpPr>
          <p:cNvPr id="10" name="Slide Number Placeholder 9">
            <a:extLst>
              <a:ext uri="{FF2B5EF4-FFF2-40B4-BE49-F238E27FC236}">
                <a16:creationId xmlns:a16="http://schemas.microsoft.com/office/drawing/2014/main" id="{2D7F5E01-D9EE-AD29-975C-B6FF06BCDE67}"/>
              </a:ext>
            </a:extLst>
          </p:cNvPr>
          <p:cNvSpPr>
            <a:spLocks noGrp="1"/>
          </p:cNvSpPr>
          <p:nvPr>
            <p:ph type="sldNum" sz="quarter" idx="12"/>
          </p:nvPr>
        </p:nvSpPr>
        <p:spPr/>
        <p:txBody>
          <a:bodyPr/>
          <a:lstStyle/>
          <a:p>
            <a:pPr>
              <a:defRPr/>
            </a:pPr>
            <a:fld id="{E66D6CB4-6B7B-40A6-AFFC-DA004DAF9624}" type="slidenum">
              <a:rPr lang="en-US" smtClean="0"/>
              <a:pPr>
                <a:defRPr/>
              </a:pPr>
              <a:t>124</a:t>
            </a:fld>
            <a:endParaRPr 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Formate de stocare</a:t>
            </a:r>
          </a:p>
        </p:txBody>
      </p:sp>
      <p:sp>
        <p:nvSpPr>
          <p:cNvPr id="3" name="Content Placeholder 2"/>
          <p:cNvSpPr>
            <a:spLocks noGrp="1"/>
          </p:cNvSpPr>
          <p:nvPr>
            <p:ph idx="1"/>
          </p:nvPr>
        </p:nvSpPr>
        <p:spPr/>
        <p:txBody>
          <a:bodyPr/>
          <a:lstStyle/>
          <a:p>
            <a:r>
              <a:rPr lang="ro-RO" sz="2400" b="1" dirty="0"/>
              <a:t>BMP</a:t>
            </a:r>
            <a:r>
              <a:rPr lang="ro-RO" sz="2400" dirty="0"/>
              <a:t> (Microsoft Windows </a:t>
            </a:r>
            <a:r>
              <a:rPr lang="ro-RO" sz="2400" dirty="0" err="1"/>
              <a:t>Bitmap</a:t>
            </a:r>
            <a:r>
              <a:rPr lang="ro-RO" sz="2400" dirty="0"/>
              <a:t>)</a:t>
            </a:r>
          </a:p>
          <a:p>
            <a:pPr lvl="1"/>
            <a:r>
              <a:rPr lang="ro-RO" sz="2000" dirty="0"/>
              <a:t>Formatul standard de stocare pe platforma Microsoft Windows</a:t>
            </a:r>
          </a:p>
          <a:p>
            <a:pPr lvl="1"/>
            <a:r>
              <a:rPr lang="ro-RO" sz="2000" dirty="0"/>
              <a:t>Suportă date necomprimate sau comprimate folosind algoritmul RLE</a:t>
            </a:r>
          </a:p>
          <a:p>
            <a:pPr lvl="1"/>
            <a:r>
              <a:rPr lang="ro-RO" sz="2000" dirty="0"/>
              <a:t>M</a:t>
            </a:r>
            <a:r>
              <a:rPr lang="fr-FR" sz="2000" dirty="0" err="1"/>
              <a:t>onocromă</a:t>
            </a:r>
            <a:r>
              <a:rPr lang="fr-FR" sz="2000" dirty="0"/>
              <a:t> </a:t>
            </a:r>
            <a:r>
              <a:rPr lang="fr-FR" sz="2000" dirty="0" err="1"/>
              <a:t>sau</a:t>
            </a:r>
            <a:r>
              <a:rPr lang="fr-FR" sz="2000" dirty="0"/>
              <a:t> </a:t>
            </a:r>
            <a:r>
              <a:rPr lang="fr-FR" sz="2000" dirty="0" err="1"/>
              <a:t>în</a:t>
            </a:r>
            <a:r>
              <a:rPr lang="fr-FR" sz="2000" dirty="0"/>
              <a:t> </a:t>
            </a:r>
            <a:r>
              <a:rPr lang="fr-FR" sz="2000" dirty="0" err="1"/>
              <a:t>culori</a:t>
            </a:r>
            <a:r>
              <a:rPr lang="fr-FR" sz="2000" dirty="0"/>
              <a:t> </a:t>
            </a:r>
            <a:r>
              <a:rPr lang="fr-FR" sz="2000" dirty="0" err="1"/>
              <a:t>pe</a:t>
            </a:r>
            <a:r>
              <a:rPr lang="fr-FR" sz="2000" dirty="0"/>
              <a:t> </a:t>
            </a:r>
            <a:r>
              <a:rPr lang="en-US" sz="2000" dirty="0"/>
              <a:t>4, 8, 16, 24 </a:t>
            </a:r>
            <a:r>
              <a:rPr lang="ro-RO" sz="2000" dirty="0"/>
              <a:t>sau </a:t>
            </a:r>
            <a:r>
              <a:rPr lang="en-US" sz="2000" dirty="0"/>
              <a:t>32</a:t>
            </a:r>
            <a:r>
              <a:rPr lang="ro-RO" sz="2000" dirty="0"/>
              <a:t> </a:t>
            </a:r>
            <a:r>
              <a:rPr lang="fr-FR" sz="2000" dirty="0"/>
              <a:t>de </a:t>
            </a:r>
            <a:r>
              <a:rPr lang="fr-FR" sz="2000" dirty="0" err="1"/>
              <a:t>biţi</a:t>
            </a:r>
            <a:endParaRPr lang="ro-RO" sz="2000" dirty="0"/>
          </a:p>
          <a:p>
            <a:pPr lvl="1"/>
            <a:r>
              <a:rPr lang="ro-RO" sz="2000" dirty="0"/>
              <a:t>Suportă palete de culori</a:t>
            </a:r>
          </a:p>
          <a:p>
            <a:r>
              <a:rPr lang="ro-RO" sz="2400" b="1" dirty="0"/>
              <a:t>JPEG</a:t>
            </a:r>
            <a:r>
              <a:rPr lang="ro-RO" sz="2400" dirty="0"/>
              <a:t> (</a:t>
            </a:r>
            <a:r>
              <a:rPr lang="ro-RO" sz="2400" dirty="0" err="1"/>
              <a:t>Joint</a:t>
            </a:r>
            <a:r>
              <a:rPr lang="ro-RO" sz="2400" dirty="0"/>
              <a:t> </a:t>
            </a:r>
            <a:r>
              <a:rPr lang="ro-RO" sz="2400" dirty="0" err="1"/>
              <a:t>Photographics</a:t>
            </a:r>
            <a:r>
              <a:rPr lang="ro-RO" sz="2400" dirty="0"/>
              <a:t> </a:t>
            </a:r>
            <a:r>
              <a:rPr lang="ro-RO" sz="2400" dirty="0" err="1"/>
              <a:t>Experts</a:t>
            </a:r>
            <a:r>
              <a:rPr lang="ro-RO" sz="2400" dirty="0"/>
              <a:t> Group)</a:t>
            </a:r>
          </a:p>
          <a:p>
            <a:pPr lvl="1"/>
            <a:r>
              <a:rPr lang="ro-RO" sz="2000" dirty="0"/>
              <a:t>Stocare comprimată cu pierdere de informație conform standardului JPEG</a:t>
            </a:r>
          </a:p>
          <a:p>
            <a:pPr lvl="1"/>
            <a:r>
              <a:rPr lang="ro-RO" sz="2000" dirty="0"/>
              <a:t>Rate de compresie diferite selectabile de către utilizator</a:t>
            </a:r>
          </a:p>
          <a:p>
            <a:pPr lvl="1"/>
            <a:r>
              <a:rPr lang="ro-RO" sz="2000" dirty="0"/>
              <a:t>Utilizat pentru imagini fotografice (cu gradații fine de culoare)</a:t>
            </a:r>
          </a:p>
          <a:p>
            <a:pPr lvl="1"/>
            <a:r>
              <a:rPr lang="ro-RO" sz="2000" dirty="0"/>
              <a:t>Nu este potrivit pentru </a:t>
            </a:r>
          </a:p>
          <a:p>
            <a:pPr lvl="2"/>
            <a:r>
              <a:rPr lang="ro-RO" sz="1600" dirty="0"/>
              <a:t>text, linii sau alte imagini care prezintă un contrast foarte mare</a:t>
            </a:r>
          </a:p>
          <a:p>
            <a:pPr lvl="2"/>
            <a:r>
              <a:rPr lang="ro-RO" sz="1600" dirty="0"/>
              <a:t>Editări multiple (se pierde calitate la fiecare etapă de compresie / decompresie)</a:t>
            </a:r>
          </a:p>
          <a:p>
            <a:pPr lvl="1"/>
            <a:endParaRPr lang="ro-RO" sz="2000" dirty="0"/>
          </a:p>
          <a:p>
            <a:pPr lvl="1"/>
            <a:endParaRPr lang="ro-RO" dirty="0"/>
          </a:p>
        </p:txBody>
      </p:sp>
      <p:sp>
        <p:nvSpPr>
          <p:cNvPr id="5" name="Slide Number Placeholder 4">
            <a:extLst>
              <a:ext uri="{FF2B5EF4-FFF2-40B4-BE49-F238E27FC236}">
                <a16:creationId xmlns:a16="http://schemas.microsoft.com/office/drawing/2014/main" id="{7C1847D7-28B9-CBEF-B7C7-82D30277BA73}"/>
              </a:ext>
            </a:extLst>
          </p:cNvPr>
          <p:cNvSpPr>
            <a:spLocks noGrp="1"/>
          </p:cNvSpPr>
          <p:nvPr>
            <p:ph type="sldNum" sz="quarter" idx="12"/>
          </p:nvPr>
        </p:nvSpPr>
        <p:spPr/>
        <p:txBody>
          <a:bodyPr/>
          <a:lstStyle/>
          <a:p>
            <a:pPr>
              <a:defRPr/>
            </a:pPr>
            <a:fld id="{E66D6CB4-6B7B-40A6-AFFC-DA004DAF9624}" type="slidenum">
              <a:rPr lang="en-US" smtClean="0"/>
              <a:pPr>
                <a:defRPr/>
              </a:pPr>
              <a:t>125</a:t>
            </a:fld>
            <a:endParaRPr lang="en-US"/>
          </a:p>
        </p:txBody>
      </p:sp>
    </p:spTree>
    <p:extLst>
      <p:ext uri="{BB962C8B-B14F-4D97-AF65-F5344CB8AC3E}">
        <p14:creationId xmlns:p14="http://schemas.microsoft.com/office/powerpoint/2010/main" val="264625683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Formate de stocare</a:t>
            </a:r>
          </a:p>
        </p:txBody>
      </p:sp>
      <p:sp>
        <p:nvSpPr>
          <p:cNvPr id="3" name="Content Placeholder 2"/>
          <p:cNvSpPr>
            <a:spLocks noGrp="1"/>
          </p:cNvSpPr>
          <p:nvPr>
            <p:ph idx="1"/>
          </p:nvPr>
        </p:nvSpPr>
        <p:spPr/>
        <p:txBody>
          <a:bodyPr/>
          <a:lstStyle/>
          <a:p>
            <a:r>
              <a:rPr lang="ro-RO" b="1" dirty="0"/>
              <a:t>GIF</a:t>
            </a:r>
            <a:r>
              <a:rPr lang="ro-RO" dirty="0"/>
              <a:t> (</a:t>
            </a:r>
            <a:r>
              <a:rPr lang="ro-RO" dirty="0" err="1"/>
              <a:t>Graphics</a:t>
            </a:r>
            <a:r>
              <a:rPr lang="ro-RO" dirty="0"/>
              <a:t> </a:t>
            </a:r>
            <a:r>
              <a:rPr lang="ro-RO" dirty="0" err="1"/>
              <a:t>Interchange</a:t>
            </a:r>
            <a:r>
              <a:rPr lang="ro-RO" dirty="0"/>
              <a:t> Format)</a:t>
            </a:r>
          </a:p>
          <a:p>
            <a:pPr lvl="1"/>
            <a:r>
              <a:rPr lang="ro-RO" dirty="0"/>
              <a:t>Folosit în special pentru transferul imaginilor de maxim </a:t>
            </a:r>
            <a:r>
              <a:rPr lang="ro-RO" dirty="0" err="1"/>
              <a:t>maxim</a:t>
            </a:r>
            <a:r>
              <a:rPr lang="ro-RO" dirty="0"/>
              <a:t> 64K x 64K</a:t>
            </a:r>
          </a:p>
          <a:p>
            <a:pPr lvl="1"/>
            <a:r>
              <a:rPr lang="ro-RO" dirty="0"/>
              <a:t>Pretabil pentru diagrame, text logo-uri (contrast puternic și număr limitat de culori)</a:t>
            </a:r>
          </a:p>
          <a:p>
            <a:pPr lvl="1"/>
            <a:r>
              <a:rPr lang="ro-RO" dirty="0"/>
              <a:t>Suportă maxim 256 culori prin intermediul unei palete de culori</a:t>
            </a:r>
          </a:p>
          <a:p>
            <a:pPr lvl="1"/>
            <a:r>
              <a:rPr lang="ro-RO" dirty="0"/>
              <a:t>Poate stoca mai multe cadre (pentru animație)</a:t>
            </a:r>
          </a:p>
          <a:p>
            <a:pPr lvl="1"/>
            <a:r>
              <a:rPr lang="ro-RO" dirty="0"/>
              <a:t>Algoritm de compresie fără pierdere de informație </a:t>
            </a:r>
            <a:r>
              <a:rPr lang="ro-RO" dirty="0" err="1"/>
              <a:t>Lempel-Ziv-Welch</a:t>
            </a:r>
            <a:r>
              <a:rPr lang="ro-RO" dirty="0"/>
              <a:t> (LZW)</a:t>
            </a:r>
          </a:p>
          <a:p>
            <a:r>
              <a:rPr lang="de-DE" b="1" dirty="0"/>
              <a:t>TIFF</a:t>
            </a:r>
            <a:r>
              <a:rPr lang="de-DE" dirty="0"/>
              <a:t> (Tag Image File Format)</a:t>
            </a:r>
            <a:endParaRPr lang="ro-RO" dirty="0"/>
          </a:p>
          <a:p>
            <a:pPr lvl="1"/>
            <a:r>
              <a:rPr lang="ro-RO" dirty="0"/>
              <a:t>Format portabil și extensibil utilizat în special pentru imagini scanate</a:t>
            </a:r>
          </a:p>
          <a:p>
            <a:pPr lvl="1"/>
            <a:r>
              <a:rPr lang="ro-RO" dirty="0"/>
              <a:t>Suportă stocarea mai multor imagini într-un singur fișier</a:t>
            </a:r>
          </a:p>
          <a:p>
            <a:pPr lvl="1"/>
            <a:r>
              <a:rPr lang="ro-RO" dirty="0"/>
              <a:t>Suportă mai mulți algoritmi de compresie (RLE, LZW sau JPEG)</a:t>
            </a:r>
          </a:p>
          <a:p>
            <a:r>
              <a:rPr lang="ro-RO" dirty="0"/>
              <a:t>Alte formate</a:t>
            </a:r>
            <a:r>
              <a:rPr lang="en-US" dirty="0"/>
              <a:t> </a:t>
            </a:r>
            <a:r>
              <a:rPr lang="en-US" dirty="0" err="1"/>
              <a:t>uzuale</a:t>
            </a:r>
            <a:r>
              <a:rPr lang="en-US" dirty="0"/>
              <a:t>:</a:t>
            </a:r>
            <a:r>
              <a:rPr lang="ro-RO" dirty="0"/>
              <a:t> ICO - </a:t>
            </a:r>
            <a:r>
              <a:rPr lang="ro-RO" dirty="0" err="1"/>
              <a:t>Icon</a:t>
            </a:r>
            <a:r>
              <a:rPr lang="ro-RO" dirty="0"/>
              <a:t> </a:t>
            </a:r>
            <a:r>
              <a:rPr lang="ro-RO" dirty="0" err="1"/>
              <a:t>Resource</a:t>
            </a:r>
            <a:r>
              <a:rPr lang="ro-RO" dirty="0"/>
              <a:t> File, PNG - </a:t>
            </a:r>
            <a:r>
              <a:rPr lang="ro-RO" dirty="0" err="1"/>
              <a:t>Portable</a:t>
            </a:r>
            <a:r>
              <a:rPr lang="ro-RO" dirty="0"/>
              <a:t> </a:t>
            </a:r>
            <a:r>
              <a:rPr lang="ro-RO" dirty="0" err="1"/>
              <a:t>Network</a:t>
            </a:r>
            <a:r>
              <a:rPr lang="ro-RO" dirty="0"/>
              <a:t> </a:t>
            </a:r>
            <a:r>
              <a:rPr lang="ro-RO" dirty="0" err="1"/>
              <a:t>Graphics</a:t>
            </a:r>
            <a:endParaRPr lang="ro-RO" dirty="0"/>
          </a:p>
          <a:p>
            <a:pPr lvl="1"/>
            <a:endParaRPr lang="ro-RO" dirty="0"/>
          </a:p>
        </p:txBody>
      </p:sp>
      <p:sp>
        <p:nvSpPr>
          <p:cNvPr id="5" name="Slide Number Placeholder 4">
            <a:extLst>
              <a:ext uri="{FF2B5EF4-FFF2-40B4-BE49-F238E27FC236}">
                <a16:creationId xmlns:a16="http://schemas.microsoft.com/office/drawing/2014/main" id="{36EE7BC1-0549-B1DD-AE03-8FAE136B20B8}"/>
              </a:ext>
            </a:extLst>
          </p:cNvPr>
          <p:cNvSpPr>
            <a:spLocks noGrp="1"/>
          </p:cNvSpPr>
          <p:nvPr>
            <p:ph type="sldNum" sz="quarter" idx="12"/>
          </p:nvPr>
        </p:nvSpPr>
        <p:spPr/>
        <p:txBody>
          <a:bodyPr/>
          <a:lstStyle/>
          <a:p>
            <a:pPr>
              <a:defRPr/>
            </a:pPr>
            <a:fld id="{E66D6CB4-6B7B-40A6-AFFC-DA004DAF9624}" type="slidenum">
              <a:rPr lang="en-US" smtClean="0"/>
              <a:pPr>
                <a:defRPr/>
              </a:pPr>
              <a:t>126</a:t>
            </a:fld>
            <a:endParaRPr lang="en-US"/>
          </a:p>
        </p:txBody>
      </p:sp>
    </p:spTree>
    <p:extLst>
      <p:ext uri="{BB962C8B-B14F-4D97-AF65-F5344CB8AC3E}">
        <p14:creationId xmlns:p14="http://schemas.microsoft.com/office/powerpoint/2010/main" val="7173643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9D575-4704-4D43-9CF4-4943E10BF5BC}"/>
              </a:ext>
            </a:extLst>
          </p:cNvPr>
          <p:cNvSpPr>
            <a:spLocks noGrp="1"/>
          </p:cNvSpPr>
          <p:nvPr>
            <p:ph type="title"/>
          </p:nvPr>
        </p:nvSpPr>
        <p:spPr/>
        <p:txBody>
          <a:bodyPr/>
          <a:lstStyle/>
          <a:p>
            <a:r>
              <a:rPr lang="en-US" dirty="0"/>
              <a:t>Canvas – </a:t>
            </a:r>
            <a:r>
              <a:rPr lang="en-US" dirty="0" err="1"/>
              <a:t>Salvare</a:t>
            </a:r>
            <a:r>
              <a:rPr lang="en-US" dirty="0"/>
              <a:t> Imagine</a:t>
            </a:r>
          </a:p>
        </p:txBody>
      </p:sp>
      <p:sp>
        <p:nvSpPr>
          <p:cNvPr id="3" name="Content Placeholder 2">
            <a:extLst>
              <a:ext uri="{FF2B5EF4-FFF2-40B4-BE49-F238E27FC236}">
                <a16:creationId xmlns:a16="http://schemas.microsoft.com/office/drawing/2014/main" id="{6E2859BD-7888-41C3-A6FA-A6D3912AC39A}"/>
              </a:ext>
            </a:extLst>
          </p:cNvPr>
          <p:cNvSpPr>
            <a:spLocks noGrp="1"/>
          </p:cNvSpPr>
          <p:nvPr>
            <p:ph idx="1"/>
          </p:nvPr>
        </p:nvSpPr>
        <p:spPr/>
        <p:txBody>
          <a:bodyPr/>
          <a:lstStyle/>
          <a:p>
            <a:r>
              <a:rPr lang="en-US" dirty="0"/>
              <a:t>Se </a:t>
            </a:r>
            <a:r>
              <a:rPr lang="en-US" dirty="0" err="1"/>
              <a:t>utilizeaz</a:t>
            </a:r>
            <a:r>
              <a:rPr lang="ro-RO" dirty="0"/>
              <a:t>ă funcția:</a:t>
            </a:r>
          </a:p>
          <a:p>
            <a:pPr algn="ctr"/>
            <a:r>
              <a:rPr lang="ro-RO" i="1" dirty="0"/>
              <a:t>c</a:t>
            </a:r>
            <a:r>
              <a:rPr lang="en-US" i="1" dirty="0" err="1"/>
              <a:t>anvasElement.</a:t>
            </a:r>
            <a:r>
              <a:rPr lang="en-US" b="1" i="1" dirty="0" err="1"/>
              <a:t>toDataURL</a:t>
            </a:r>
            <a:r>
              <a:rPr lang="en-US" i="1" dirty="0"/>
              <a:t>(</a:t>
            </a:r>
            <a:r>
              <a:rPr lang="ro-RO" i="1" dirty="0" err="1"/>
              <a:t>type</a:t>
            </a:r>
            <a:r>
              <a:rPr lang="ro-RO" i="1" dirty="0"/>
              <a:t>, </a:t>
            </a:r>
            <a:r>
              <a:rPr lang="ro-RO" i="1" dirty="0" err="1"/>
              <a:t>encoderOptions</a:t>
            </a:r>
            <a:r>
              <a:rPr lang="en-US" i="1" dirty="0"/>
              <a:t>)</a:t>
            </a:r>
            <a:endParaRPr lang="ro-RO" i="1" dirty="0"/>
          </a:p>
          <a:p>
            <a:pPr lvl="1"/>
            <a:r>
              <a:rPr lang="ro-RO" i="1" dirty="0" err="1"/>
              <a:t>type</a:t>
            </a:r>
            <a:r>
              <a:rPr lang="ro-RO" dirty="0"/>
              <a:t>: formatul imaginii (</a:t>
            </a:r>
            <a:r>
              <a:rPr lang="ro-RO" b="1" dirty="0" err="1"/>
              <a:t>image</a:t>
            </a:r>
            <a:r>
              <a:rPr lang="ro-RO" b="1" dirty="0"/>
              <a:t>/</a:t>
            </a:r>
            <a:r>
              <a:rPr lang="ro-RO" b="1" dirty="0" err="1"/>
              <a:t>png</a:t>
            </a:r>
            <a:r>
              <a:rPr lang="ro-RO" dirty="0"/>
              <a:t>, </a:t>
            </a:r>
            <a:r>
              <a:rPr lang="ro-RO" dirty="0" err="1"/>
              <a:t>image</a:t>
            </a:r>
            <a:r>
              <a:rPr lang="ro-RO" dirty="0"/>
              <a:t>/</a:t>
            </a:r>
            <a:r>
              <a:rPr lang="ro-RO" dirty="0" err="1"/>
              <a:t>jpeg</a:t>
            </a:r>
            <a:r>
              <a:rPr lang="ro-RO" dirty="0"/>
              <a:t>, ...)</a:t>
            </a:r>
          </a:p>
          <a:p>
            <a:pPr lvl="1"/>
            <a:r>
              <a:rPr lang="ro-RO" i="1" dirty="0" err="1"/>
              <a:t>encoderOptions</a:t>
            </a:r>
            <a:r>
              <a:rPr lang="ro-RO" dirty="0"/>
              <a:t>: opțiuni dependente de tipul imaginii și browser (exemplu: un număr între 0 și 1 reprezentând calitatea pentru </a:t>
            </a:r>
            <a:r>
              <a:rPr lang="ro-RO" dirty="0" err="1"/>
              <a:t>jpeg</a:t>
            </a:r>
            <a:r>
              <a:rPr lang="ro-RO" dirty="0"/>
              <a:t>)</a:t>
            </a:r>
          </a:p>
          <a:p>
            <a:r>
              <a:rPr lang="ro-RO" dirty="0"/>
              <a:t>Șirul de caractere rezultat poate fi utilizat ca URL pentru elemente de tip </a:t>
            </a:r>
            <a:r>
              <a:rPr lang="en-US" dirty="0"/>
              <a:t>IMG</a:t>
            </a:r>
            <a:r>
              <a:rPr lang="ro-RO" dirty="0"/>
              <a:t> sau </a:t>
            </a:r>
            <a:r>
              <a:rPr lang="en-US" dirty="0"/>
              <a:t>A:</a:t>
            </a:r>
          </a:p>
          <a:p>
            <a:endParaRPr lang="ro-RO" dirty="0"/>
          </a:p>
          <a:p>
            <a:pPr lvl="1"/>
            <a:endParaRPr lang="en-US" dirty="0"/>
          </a:p>
        </p:txBody>
      </p:sp>
      <p:sp>
        <p:nvSpPr>
          <p:cNvPr id="5" name="TextBox 4">
            <a:extLst>
              <a:ext uri="{FF2B5EF4-FFF2-40B4-BE49-F238E27FC236}">
                <a16:creationId xmlns:a16="http://schemas.microsoft.com/office/drawing/2014/main" id="{466461F1-FCE0-415A-A709-8C44E077F62B}"/>
              </a:ext>
            </a:extLst>
          </p:cNvPr>
          <p:cNvSpPr txBox="1"/>
          <p:nvPr/>
        </p:nvSpPr>
        <p:spPr>
          <a:xfrm>
            <a:off x="1096962" y="4295274"/>
            <a:ext cx="4618038" cy="1200329"/>
          </a:xfrm>
          <a:prstGeom prst="rect">
            <a:avLst/>
          </a:prstGeom>
          <a:noFill/>
        </p:spPr>
        <p:txBody>
          <a:bodyPr wrap="square" rtlCol="0">
            <a:spAutoFit/>
          </a:bodyPr>
          <a:lstStyle/>
          <a:p>
            <a:r>
              <a:rPr lang="en-US" dirty="0"/>
              <a:t>var </a:t>
            </a:r>
            <a:r>
              <a:rPr lang="en-US" dirty="0" err="1"/>
              <a:t>img</a:t>
            </a:r>
            <a:r>
              <a:rPr lang="en-US" dirty="0"/>
              <a:t> = </a:t>
            </a:r>
            <a:r>
              <a:rPr lang="en-US" dirty="0" err="1"/>
              <a:t>document.createElement</a:t>
            </a:r>
            <a:r>
              <a:rPr lang="en-US" dirty="0"/>
              <a:t>('</a:t>
            </a:r>
            <a:r>
              <a:rPr lang="en-US" dirty="0" err="1"/>
              <a:t>img</a:t>
            </a:r>
            <a:r>
              <a:rPr lang="en-US" dirty="0"/>
              <a:t>');</a:t>
            </a:r>
          </a:p>
          <a:p>
            <a:r>
              <a:rPr lang="en-US" dirty="0" err="1"/>
              <a:t>img.</a:t>
            </a:r>
            <a:r>
              <a:rPr lang="en-US" b="1" dirty="0" err="1"/>
              <a:t>src</a:t>
            </a:r>
            <a:r>
              <a:rPr lang="en-US" dirty="0"/>
              <a:t> = </a:t>
            </a:r>
            <a:r>
              <a:rPr lang="en-US" dirty="0" err="1"/>
              <a:t>canvas.</a:t>
            </a:r>
            <a:r>
              <a:rPr lang="en-US" b="1" dirty="0" err="1"/>
              <a:t>toDataURL</a:t>
            </a:r>
            <a:r>
              <a:rPr lang="en-US" b="1" dirty="0"/>
              <a:t>('image/jpeg', 0.4)</a:t>
            </a:r>
          </a:p>
          <a:p>
            <a:r>
              <a:rPr lang="en-US" dirty="0" err="1"/>
              <a:t>document.body.append</a:t>
            </a:r>
            <a:r>
              <a:rPr lang="en-US" dirty="0"/>
              <a:t>(</a:t>
            </a:r>
            <a:r>
              <a:rPr lang="en-US" dirty="0" err="1"/>
              <a:t>img</a:t>
            </a:r>
            <a:r>
              <a:rPr lang="en-US" dirty="0"/>
              <a:t>);                </a:t>
            </a:r>
          </a:p>
          <a:p>
            <a:endParaRPr lang="en-US" dirty="0"/>
          </a:p>
        </p:txBody>
      </p:sp>
      <p:sp>
        <p:nvSpPr>
          <p:cNvPr id="6" name="Rectangle 5">
            <a:extLst>
              <a:ext uri="{FF2B5EF4-FFF2-40B4-BE49-F238E27FC236}">
                <a16:creationId xmlns:a16="http://schemas.microsoft.com/office/drawing/2014/main" id="{E36DC381-1C83-4CAD-90E7-3C931E6AC61C}"/>
              </a:ext>
            </a:extLst>
          </p:cNvPr>
          <p:cNvSpPr/>
          <p:nvPr/>
        </p:nvSpPr>
        <p:spPr>
          <a:xfrm>
            <a:off x="6154153" y="4168942"/>
            <a:ext cx="5366084" cy="1200329"/>
          </a:xfrm>
          <a:prstGeom prst="rect">
            <a:avLst/>
          </a:prstGeom>
        </p:spPr>
        <p:txBody>
          <a:bodyPr wrap="square">
            <a:spAutoFit/>
          </a:bodyPr>
          <a:lstStyle/>
          <a:p>
            <a:r>
              <a:rPr lang="en-US" dirty="0"/>
              <a:t>let a = </a:t>
            </a:r>
            <a:r>
              <a:rPr lang="en-US" dirty="0" err="1"/>
              <a:t>document.createElement</a:t>
            </a:r>
            <a:r>
              <a:rPr lang="en-US" dirty="0"/>
              <a:t>('a');</a:t>
            </a:r>
          </a:p>
          <a:p>
            <a:r>
              <a:rPr lang="en-US" dirty="0" err="1"/>
              <a:t>a.</a:t>
            </a:r>
            <a:r>
              <a:rPr lang="en-US" b="1" dirty="0" err="1"/>
              <a:t>download</a:t>
            </a:r>
            <a:r>
              <a:rPr lang="en-US" dirty="0"/>
              <a:t> = 'imagine.jpg';</a:t>
            </a:r>
          </a:p>
          <a:p>
            <a:r>
              <a:rPr lang="en-US" dirty="0" err="1"/>
              <a:t>a.</a:t>
            </a:r>
            <a:r>
              <a:rPr lang="en-US" b="1" dirty="0" err="1"/>
              <a:t>href</a:t>
            </a:r>
            <a:r>
              <a:rPr lang="en-US" dirty="0"/>
              <a:t> = </a:t>
            </a:r>
            <a:r>
              <a:rPr lang="en-US" b="1" dirty="0" err="1"/>
              <a:t>canvas.toDataURL</a:t>
            </a:r>
            <a:r>
              <a:rPr lang="en-US" b="1" dirty="0"/>
              <a:t>('image/jpeg', 0.1);</a:t>
            </a:r>
          </a:p>
          <a:p>
            <a:r>
              <a:rPr lang="en-US" dirty="0" err="1"/>
              <a:t>a.</a:t>
            </a:r>
            <a:r>
              <a:rPr lang="en-US" b="1" dirty="0" err="1"/>
              <a:t>click</a:t>
            </a:r>
            <a:r>
              <a:rPr lang="en-US" b="1" dirty="0"/>
              <a:t>()</a:t>
            </a:r>
            <a:r>
              <a:rPr lang="en-US" dirty="0"/>
              <a:t>;</a:t>
            </a:r>
          </a:p>
        </p:txBody>
      </p:sp>
      <p:sp>
        <p:nvSpPr>
          <p:cNvPr id="7" name="Slide Number Placeholder 6">
            <a:extLst>
              <a:ext uri="{FF2B5EF4-FFF2-40B4-BE49-F238E27FC236}">
                <a16:creationId xmlns:a16="http://schemas.microsoft.com/office/drawing/2014/main" id="{0C115311-BAEF-9F02-6AE5-5326EB1C805D}"/>
              </a:ext>
            </a:extLst>
          </p:cNvPr>
          <p:cNvSpPr>
            <a:spLocks noGrp="1"/>
          </p:cNvSpPr>
          <p:nvPr>
            <p:ph type="sldNum" sz="quarter" idx="12"/>
          </p:nvPr>
        </p:nvSpPr>
        <p:spPr/>
        <p:txBody>
          <a:bodyPr/>
          <a:lstStyle/>
          <a:p>
            <a:pPr>
              <a:defRPr/>
            </a:pPr>
            <a:fld id="{E66D6CB4-6B7B-40A6-AFFC-DA004DAF9624}" type="slidenum">
              <a:rPr lang="en-US" smtClean="0"/>
              <a:pPr>
                <a:defRPr/>
              </a:pPr>
              <a:t>127</a:t>
            </a:fld>
            <a:endParaRPr lang="en-US"/>
          </a:p>
        </p:txBody>
      </p:sp>
    </p:spTree>
    <p:extLst>
      <p:ext uri="{BB962C8B-B14F-4D97-AF65-F5344CB8AC3E}">
        <p14:creationId xmlns:p14="http://schemas.microsoft.com/office/powerpoint/2010/main" val="310544121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a:t>
            </a:r>
            <a:r>
              <a:rPr lang="ro-RO" b="1"/>
              <a:t>. </a:t>
            </a:r>
            <a:r>
              <a:rPr lang="ro-RO" b="1" dirty="0"/>
              <a:t>Grafică vectorială</a:t>
            </a:r>
          </a:p>
        </p:txBody>
      </p:sp>
      <p:sp>
        <p:nvSpPr>
          <p:cNvPr id="3" name="Content Placeholder 2"/>
          <p:cNvSpPr>
            <a:spLocks noGrp="1"/>
          </p:cNvSpPr>
          <p:nvPr>
            <p:ph idx="1"/>
          </p:nvPr>
        </p:nvSpPr>
        <p:spPr/>
        <p:txBody>
          <a:bodyPr/>
          <a:lstStyle/>
          <a:p>
            <a:r>
              <a:rPr lang="en-US" dirty="0" err="1"/>
              <a:t>Bazat</a:t>
            </a:r>
            <a:r>
              <a:rPr lang="ro-RO" dirty="0"/>
              <a:t>ă pe descrierea matematică a obiectelor componente ale imaginii</a:t>
            </a:r>
          </a:p>
          <a:p>
            <a:r>
              <a:rPr lang="ro-RO" dirty="0"/>
              <a:t>Avantaje:</a:t>
            </a:r>
          </a:p>
          <a:p>
            <a:pPr lvl="1"/>
            <a:r>
              <a:rPr lang="ro-RO" dirty="0"/>
              <a:t>Menține semantica – editare la nivel de obiect grafic</a:t>
            </a:r>
          </a:p>
          <a:p>
            <a:pPr lvl="1"/>
            <a:r>
              <a:rPr lang="ro-RO" dirty="0"/>
              <a:t>Dimensiune redusă</a:t>
            </a:r>
          </a:p>
          <a:p>
            <a:pPr lvl="1"/>
            <a:r>
              <a:rPr lang="ro-RO" dirty="0"/>
              <a:t>Independente de scara de vizualizare</a:t>
            </a:r>
          </a:p>
          <a:p>
            <a:r>
              <a:rPr lang="ro-RO" dirty="0"/>
              <a:t>Dezavantaj</a:t>
            </a:r>
          </a:p>
          <a:p>
            <a:pPr lvl="1"/>
            <a:r>
              <a:rPr lang="ro-RO" dirty="0"/>
              <a:t>Nu poate reprezenta fidel orice fel de informație</a:t>
            </a:r>
          </a:p>
        </p:txBody>
      </p:sp>
      <p:pic>
        <p:nvPicPr>
          <p:cNvPr id="5" name="Picture 4">
            <a:extLst>
              <a:ext uri="{FF2B5EF4-FFF2-40B4-BE49-F238E27FC236}">
                <a16:creationId xmlns:a16="http://schemas.microsoft.com/office/drawing/2014/main" id="{91D57628-2BF0-47C7-B16C-466CEE86FCDF}"/>
              </a:ext>
            </a:extLst>
          </p:cNvPr>
          <p:cNvPicPr>
            <a:picLocks noChangeAspect="1"/>
          </p:cNvPicPr>
          <p:nvPr/>
        </p:nvPicPr>
        <p:blipFill>
          <a:blip r:embed="rId2"/>
          <a:stretch>
            <a:fillRect/>
          </a:stretch>
        </p:blipFill>
        <p:spPr>
          <a:xfrm>
            <a:off x="6639323" y="3007896"/>
            <a:ext cx="5378763" cy="3227036"/>
          </a:xfrm>
          <a:prstGeom prst="rect">
            <a:avLst/>
          </a:prstGeom>
        </p:spPr>
      </p:pic>
      <p:sp>
        <p:nvSpPr>
          <p:cNvPr id="6" name="Slide Number Placeholder 5">
            <a:extLst>
              <a:ext uri="{FF2B5EF4-FFF2-40B4-BE49-F238E27FC236}">
                <a16:creationId xmlns:a16="http://schemas.microsoft.com/office/drawing/2014/main" id="{C9189CF4-E6AF-B008-1CFC-70D7506D2EF1}"/>
              </a:ext>
            </a:extLst>
          </p:cNvPr>
          <p:cNvSpPr>
            <a:spLocks noGrp="1"/>
          </p:cNvSpPr>
          <p:nvPr>
            <p:ph type="sldNum" sz="quarter" idx="12"/>
          </p:nvPr>
        </p:nvSpPr>
        <p:spPr/>
        <p:txBody>
          <a:bodyPr/>
          <a:lstStyle/>
          <a:p>
            <a:pPr>
              <a:defRPr/>
            </a:pPr>
            <a:fld id="{E66D6CB4-6B7B-40A6-AFFC-DA004DAF9624}" type="slidenum">
              <a:rPr lang="en-US" smtClean="0"/>
              <a:pPr>
                <a:defRPr/>
              </a:pPr>
              <a:t>128</a:t>
            </a:fld>
            <a:endParaRPr lang="en-US"/>
          </a:p>
        </p:txBody>
      </p:sp>
    </p:spTree>
    <p:extLst>
      <p:ext uri="{BB962C8B-B14F-4D97-AF65-F5344CB8AC3E}">
        <p14:creationId xmlns:p14="http://schemas.microsoft.com/office/powerpoint/2010/main" val="71225530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Formate de reprezentare și stocare</a:t>
            </a:r>
          </a:p>
        </p:txBody>
      </p:sp>
      <p:sp>
        <p:nvSpPr>
          <p:cNvPr id="3" name="Content Placeholder 2"/>
          <p:cNvSpPr>
            <a:spLocks noGrp="1"/>
          </p:cNvSpPr>
          <p:nvPr>
            <p:ph idx="1"/>
          </p:nvPr>
        </p:nvSpPr>
        <p:spPr/>
        <p:txBody>
          <a:bodyPr/>
          <a:lstStyle/>
          <a:p>
            <a:r>
              <a:rPr lang="ro-RO" dirty="0"/>
              <a:t>SVG (</a:t>
            </a:r>
            <a:r>
              <a:rPr lang="ro-RO" dirty="0" err="1"/>
              <a:t>Scalable</a:t>
            </a:r>
            <a:r>
              <a:rPr lang="ro-RO" dirty="0"/>
              <a:t> Vector </a:t>
            </a:r>
            <a:r>
              <a:rPr lang="ro-RO" dirty="0" err="1"/>
              <a:t>Graphics</a:t>
            </a:r>
            <a:r>
              <a:rPr lang="ro-RO" dirty="0"/>
              <a:t>)</a:t>
            </a:r>
          </a:p>
          <a:p>
            <a:pPr lvl="1"/>
            <a:r>
              <a:rPr lang="ro-RO" dirty="0"/>
              <a:t>Format generic bazat pe XML pentru reprezentări vectoriale 2D</a:t>
            </a:r>
          </a:p>
          <a:p>
            <a:pPr lvl="1"/>
            <a:r>
              <a:rPr lang="ro-RO" dirty="0"/>
              <a:t>Suportă animație și interactivitate</a:t>
            </a:r>
          </a:p>
          <a:p>
            <a:r>
              <a:rPr lang="ro-RO" dirty="0"/>
              <a:t>DXF (</a:t>
            </a:r>
            <a:r>
              <a:rPr lang="ro-RO" dirty="0" err="1"/>
              <a:t>Drawing</a:t>
            </a:r>
            <a:r>
              <a:rPr lang="ro-RO" dirty="0"/>
              <a:t> Exchange Format) </a:t>
            </a:r>
          </a:p>
          <a:p>
            <a:pPr lvl="1"/>
            <a:r>
              <a:rPr lang="ro-RO" dirty="0"/>
              <a:t>formatul vectorial lansat de firma </a:t>
            </a:r>
            <a:r>
              <a:rPr lang="ro-RO" dirty="0" err="1"/>
              <a:t>Autodesk</a:t>
            </a:r>
            <a:r>
              <a:rPr lang="ro-RO" dirty="0"/>
              <a:t> pentru produsul software </a:t>
            </a:r>
            <a:r>
              <a:rPr lang="ro-RO" dirty="0" err="1"/>
              <a:t>AutoCAD</a:t>
            </a:r>
            <a:endParaRPr lang="ro-RO" dirty="0"/>
          </a:p>
          <a:p>
            <a:r>
              <a:rPr lang="ro-RO" dirty="0"/>
              <a:t>EPS (</a:t>
            </a:r>
            <a:r>
              <a:rPr lang="ro-RO" dirty="0" err="1"/>
              <a:t>Encapsulated</a:t>
            </a:r>
            <a:r>
              <a:rPr lang="ro-RO" dirty="0"/>
              <a:t> Post Script) </a:t>
            </a:r>
          </a:p>
          <a:p>
            <a:pPr lvl="1"/>
            <a:r>
              <a:rPr lang="ro-RO" dirty="0"/>
              <a:t>formatul firmei Adobe pentru imagini vectoriale </a:t>
            </a:r>
          </a:p>
          <a:p>
            <a:pPr lvl="1"/>
            <a:r>
              <a:rPr lang="ro-RO" dirty="0"/>
              <a:t>se bazează pe un limbaj de descriere numit Post Script</a:t>
            </a:r>
          </a:p>
          <a:p>
            <a:r>
              <a:rPr lang="ro-RO" dirty="0"/>
              <a:t>SHP (</a:t>
            </a:r>
            <a:r>
              <a:rPr lang="ro-RO" dirty="0" err="1"/>
              <a:t>Shapefile</a:t>
            </a:r>
            <a:r>
              <a:rPr lang="ro-RO" dirty="0"/>
              <a:t>) </a:t>
            </a:r>
          </a:p>
          <a:p>
            <a:pPr lvl="1"/>
            <a:r>
              <a:rPr lang="ro-RO" dirty="0"/>
              <a:t>formatul firmei ESRI pentru descrierea datelor </a:t>
            </a:r>
            <a:r>
              <a:rPr lang="ro-RO" dirty="0" err="1"/>
              <a:t>spaţiale</a:t>
            </a:r>
            <a:r>
              <a:rPr lang="ro-RO" dirty="0"/>
              <a:t> de tip: punct, </a:t>
            </a:r>
            <a:r>
              <a:rPr lang="ro-RO" dirty="0" err="1"/>
              <a:t>polilinie</a:t>
            </a:r>
            <a:r>
              <a:rPr lang="ro-RO" dirty="0"/>
              <a:t> </a:t>
            </a:r>
            <a:r>
              <a:rPr lang="ro-RO" dirty="0" err="1"/>
              <a:t>şi</a:t>
            </a:r>
            <a:r>
              <a:rPr lang="ro-RO" dirty="0"/>
              <a:t> poligon</a:t>
            </a:r>
          </a:p>
          <a:p>
            <a:pPr lvl="1"/>
            <a:r>
              <a:rPr lang="ro-RO" dirty="0"/>
              <a:t>utilizat la reprezentarea elementelor geografice în sisteme de tip GIS</a:t>
            </a:r>
          </a:p>
          <a:p>
            <a:endParaRPr lang="ro-RO" dirty="0"/>
          </a:p>
        </p:txBody>
      </p:sp>
      <p:sp>
        <p:nvSpPr>
          <p:cNvPr id="5" name="Slide Number Placeholder 4">
            <a:extLst>
              <a:ext uri="{FF2B5EF4-FFF2-40B4-BE49-F238E27FC236}">
                <a16:creationId xmlns:a16="http://schemas.microsoft.com/office/drawing/2014/main" id="{894F30B9-0B73-CF87-9B2D-03FC3341B7AA}"/>
              </a:ext>
            </a:extLst>
          </p:cNvPr>
          <p:cNvSpPr>
            <a:spLocks noGrp="1"/>
          </p:cNvSpPr>
          <p:nvPr>
            <p:ph type="sldNum" sz="quarter" idx="12"/>
          </p:nvPr>
        </p:nvSpPr>
        <p:spPr/>
        <p:txBody>
          <a:bodyPr/>
          <a:lstStyle/>
          <a:p>
            <a:pPr>
              <a:defRPr/>
            </a:pPr>
            <a:fld id="{E66D6CB4-6B7B-40A6-AFFC-DA004DAF9624}" type="slidenum">
              <a:rPr lang="en-US" smtClean="0"/>
              <a:pPr>
                <a:defRPr/>
              </a:pPr>
              <a:t>129</a:t>
            </a:fld>
            <a:endParaRPr lang="en-US"/>
          </a:p>
        </p:txBody>
      </p:sp>
    </p:spTree>
    <p:extLst>
      <p:ext uri="{BB962C8B-B14F-4D97-AF65-F5344CB8AC3E}">
        <p14:creationId xmlns:p14="http://schemas.microsoft.com/office/powerpoint/2010/main" val="3423360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bodyPr>
          <a:lstStyle/>
          <a:p>
            <a:r>
              <a:rPr lang="ro-RO" altLang="ro-RO"/>
              <a:t>Modalități de dezvoltare</a:t>
            </a:r>
          </a:p>
        </p:txBody>
      </p:sp>
      <p:sp>
        <p:nvSpPr>
          <p:cNvPr id="17411" name="Content Placeholder 2"/>
          <p:cNvSpPr>
            <a:spLocks noGrp="1"/>
          </p:cNvSpPr>
          <p:nvPr>
            <p:ph idx="1"/>
          </p:nvPr>
        </p:nvSpPr>
        <p:spPr/>
        <p:txBody>
          <a:bodyPr/>
          <a:lstStyle/>
          <a:p>
            <a:r>
              <a:rPr lang="ro-RO" altLang="ro-RO" sz="2800" dirty="0"/>
              <a:t>Multimedia </a:t>
            </a:r>
            <a:r>
              <a:rPr lang="ro-RO" altLang="ro-RO" sz="2800" b="1" dirty="0" err="1"/>
              <a:t>authoring</a:t>
            </a:r>
            <a:endParaRPr lang="ro-RO" altLang="ro-RO" sz="2800" b="1" dirty="0"/>
          </a:p>
          <a:p>
            <a:pPr lvl="1">
              <a:buFont typeface="Arial" panose="020B0604020202020204" pitchFamily="34" charset="0"/>
              <a:buChar char="•"/>
            </a:pPr>
            <a:r>
              <a:rPr lang="ro-RO" altLang="ro-RO" sz="2400" dirty="0"/>
              <a:t>includ componente preprogramate ce permit recunoașterea mai multor formate de resurse multimedia, instrumente pentru generarea animațiilor, pentru implementarea conceptelor de </a:t>
            </a:r>
            <a:r>
              <a:rPr lang="ro-RO" altLang="ro-RO" sz="2400" dirty="0" err="1"/>
              <a:t>hypertext</a:t>
            </a:r>
            <a:r>
              <a:rPr lang="ro-RO" altLang="ro-RO" sz="2400" dirty="0"/>
              <a:t>, </a:t>
            </a:r>
            <a:r>
              <a:rPr lang="ro-RO" altLang="ro-RO" sz="2400" dirty="0" err="1"/>
              <a:t>hypermedia</a:t>
            </a:r>
            <a:endParaRPr lang="ro-RO" altLang="ro-RO" sz="2400" dirty="0"/>
          </a:p>
          <a:p>
            <a:pPr lvl="1">
              <a:buFont typeface="Arial" panose="020B0604020202020204" pitchFamily="34" charset="0"/>
              <a:buChar char="•"/>
            </a:pPr>
            <a:r>
              <a:rPr lang="ro-RO" altLang="ro-RO" sz="2400" dirty="0"/>
              <a:t>accentul cade pe scenariul de derulare a aplicației și pe sincronizarea resurselor</a:t>
            </a:r>
          </a:p>
          <a:p>
            <a:pPr lvl="1">
              <a:buFont typeface="Arial" panose="020B0604020202020204" pitchFamily="34" charset="0"/>
              <a:buChar char="•"/>
            </a:pPr>
            <a:r>
              <a:rPr lang="ro-RO" altLang="ro-RO" sz="2400" dirty="0"/>
              <a:t>bazat pe concepte precum axa timpului / carte / diagrame de flux</a:t>
            </a:r>
          </a:p>
          <a:p>
            <a:pPr lvl="1">
              <a:buFont typeface="Arial" panose="020B0604020202020204" pitchFamily="34" charset="0"/>
              <a:buChar char="•"/>
            </a:pPr>
            <a:r>
              <a:rPr lang="ro-RO" altLang="ro-RO" sz="2400" dirty="0"/>
              <a:t>Exemple: Flash, PowerPoint, </a:t>
            </a:r>
            <a:r>
              <a:rPr lang="ro-RO" altLang="ro-RO" sz="2400" dirty="0" err="1"/>
              <a:t>Unity</a:t>
            </a:r>
            <a:r>
              <a:rPr lang="ro-RO" altLang="ro-RO" sz="2400" dirty="0"/>
              <a:t> </a:t>
            </a:r>
            <a:r>
              <a:rPr lang="ro-RO" altLang="ro-RO" sz="2400" dirty="0" err="1"/>
              <a:t>Timeline</a:t>
            </a:r>
            <a:endParaRPr lang="ro-RO" altLang="ro-RO" sz="2400" dirty="0"/>
          </a:p>
          <a:p>
            <a:r>
              <a:rPr lang="ro-RO" altLang="ro-RO" sz="2800" dirty="0"/>
              <a:t>Multimedia </a:t>
            </a:r>
            <a:r>
              <a:rPr lang="ro-RO" altLang="ro-RO" sz="2800" b="1" dirty="0" err="1"/>
              <a:t>programming</a:t>
            </a:r>
            <a:r>
              <a:rPr lang="ro-RO" altLang="ro-RO" sz="2800" dirty="0"/>
              <a:t>: </a:t>
            </a:r>
          </a:p>
          <a:p>
            <a:pPr lvl="1">
              <a:buFont typeface="Arial" panose="020B0604020202020204" pitchFamily="34" charset="0"/>
              <a:buChar char="•"/>
            </a:pPr>
            <a:r>
              <a:rPr lang="ro-RO" altLang="ro-RO" sz="2400" dirty="0"/>
              <a:t>accentul se pune pe procesarea directă a resurselor prin intermediul unui limbaj de programare și a unor biblioteci specializate</a:t>
            </a:r>
          </a:p>
        </p:txBody>
      </p:sp>
      <p:sp>
        <p:nvSpPr>
          <p:cNvPr id="4" name="Slide Number Placeholder 3">
            <a:extLst>
              <a:ext uri="{FF2B5EF4-FFF2-40B4-BE49-F238E27FC236}">
                <a16:creationId xmlns:a16="http://schemas.microsoft.com/office/drawing/2014/main" id="{DD73466E-1186-A4D5-5ECF-1E52F93CBBBC}"/>
              </a:ext>
            </a:extLst>
          </p:cNvPr>
          <p:cNvSpPr>
            <a:spLocks noGrp="1"/>
          </p:cNvSpPr>
          <p:nvPr>
            <p:ph type="sldNum" sz="quarter" idx="12"/>
          </p:nvPr>
        </p:nvSpPr>
        <p:spPr/>
        <p:txBody>
          <a:bodyPr/>
          <a:lstStyle/>
          <a:p>
            <a:pPr>
              <a:defRPr/>
            </a:pPr>
            <a:fld id="{E66D6CB4-6B7B-40A6-AFFC-DA004DAF9624}" type="slidenum">
              <a:rPr lang="en-US" smtClean="0"/>
              <a:pPr>
                <a:defRPr/>
              </a:pPr>
              <a:t>13</a:t>
            </a:fld>
            <a:endParaRPr lang="en-US"/>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SVG</a:t>
            </a:r>
            <a:r>
              <a:rPr lang="ro-RO" dirty="0"/>
              <a:t> – </a:t>
            </a:r>
            <a:r>
              <a:rPr lang="ro-RO" dirty="0" err="1"/>
              <a:t>Scalable</a:t>
            </a:r>
            <a:r>
              <a:rPr lang="ro-RO" dirty="0"/>
              <a:t> Vector </a:t>
            </a:r>
            <a:r>
              <a:rPr lang="ro-RO" dirty="0" err="1"/>
              <a:t>Graphics</a:t>
            </a:r>
            <a:endParaRPr lang="ro-RO" dirty="0"/>
          </a:p>
        </p:txBody>
      </p:sp>
      <p:sp>
        <p:nvSpPr>
          <p:cNvPr id="3" name="Content Placeholder 2"/>
          <p:cNvSpPr>
            <a:spLocks noGrp="1"/>
          </p:cNvSpPr>
          <p:nvPr>
            <p:ph idx="1"/>
          </p:nvPr>
        </p:nvSpPr>
        <p:spPr/>
        <p:txBody>
          <a:bodyPr/>
          <a:lstStyle/>
          <a:p>
            <a:r>
              <a:rPr lang="ro-RO" dirty="0"/>
              <a:t>Poate fi:</a:t>
            </a:r>
          </a:p>
          <a:p>
            <a:pPr lvl="1"/>
            <a:r>
              <a:rPr lang="ro-RO" dirty="0"/>
              <a:t>inclus direct într-o pagină HTML</a:t>
            </a:r>
          </a:p>
          <a:p>
            <a:pPr lvl="1"/>
            <a:r>
              <a:rPr lang="ro-RO" dirty="0"/>
              <a:t>controlat prin intermediul CSS și </a:t>
            </a:r>
            <a:r>
              <a:rPr lang="ro-RO" dirty="0" err="1"/>
              <a:t>JavaScript</a:t>
            </a:r>
            <a:endParaRPr lang="ro-RO" dirty="0"/>
          </a:p>
          <a:p>
            <a:r>
              <a:rPr lang="ro-RO" dirty="0"/>
              <a:t>Exemplu:</a:t>
            </a:r>
          </a:p>
          <a:p>
            <a:pPr marL="914400">
              <a:lnSpc>
                <a:spcPct val="100000"/>
              </a:lnSpc>
              <a:spcBef>
                <a:spcPts val="0"/>
              </a:spcBef>
              <a:spcAft>
                <a:spcPts val="0"/>
              </a:spcAft>
            </a:pPr>
            <a:r>
              <a:rPr lang="ro-RO" sz="1800" dirty="0">
                <a:solidFill>
                  <a:srgbClr val="0000FF"/>
                </a:solidFill>
                <a:highlight>
                  <a:srgbClr val="FFFFFF"/>
                </a:highlight>
                <a:latin typeface="Consolas" panose="020B0609020204030204" pitchFamily="49" charset="0"/>
              </a:rPr>
              <a:t>&lt;</a:t>
            </a:r>
            <a:r>
              <a:rPr lang="ro-RO" sz="1800" dirty="0">
                <a:solidFill>
                  <a:srgbClr val="800000"/>
                </a:solidFill>
                <a:highlight>
                  <a:srgbClr val="FFFFFF"/>
                </a:highlight>
                <a:latin typeface="Consolas" panose="020B0609020204030204" pitchFamily="49" charset="0"/>
              </a:rPr>
              <a:t>!DOCTYPE</a:t>
            </a:r>
            <a:r>
              <a:rPr lang="ro-RO" sz="1800" dirty="0">
                <a:solidFill>
                  <a:srgbClr val="000000"/>
                </a:solidFill>
                <a:highlight>
                  <a:srgbClr val="FFFFFF"/>
                </a:highlight>
                <a:latin typeface="Consolas" panose="020B0609020204030204" pitchFamily="49" charset="0"/>
              </a:rPr>
              <a:t> </a:t>
            </a:r>
            <a:r>
              <a:rPr lang="ro-RO" sz="1800" dirty="0" err="1">
                <a:solidFill>
                  <a:srgbClr val="FF0000"/>
                </a:solidFill>
                <a:highlight>
                  <a:srgbClr val="FFFFFF"/>
                </a:highlight>
                <a:latin typeface="Consolas" panose="020B0609020204030204" pitchFamily="49" charset="0"/>
              </a:rPr>
              <a:t>html</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ro-RO" sz="1800" dirty="0">
                <a:solidFill>
                  <a:srgbClr val="0000FF"/>
                </a:solidFill>
                <a:highlight>
                  <a:srgbClr val="FFFFFF"/>
                </a:highlight>
                <a:latin typeface="Consolas" panose="020B0609020204030204" pitchFamily="49" charset="0"/>
              </a:rPr>
              <a:t>&lt;</a:t>
            </a:r>
            <a:r>
              <a:rPr lang="ro-RO" sz="1800" dirty="0" err="1">
                <a:solidFill>
                  <a:srgbClr val="800000"/>
                </a:solidFill>
                <a:highlight>
                  <a:srgbClr val="FFFFFF"/>
                </a:highlight>
                <a:latin typeface="Consolas" panose="020B0609020204030204" pitchFamily="49" charset="0"/>
              </a:rPr>
              <a:t>html</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ro-RO" sz="1800" dirty="0">
                <a:solidFill>
                  <a:srgbClr val="0000FF"/>
                </a:solidFill>
                <a:highlight>
                  <a:srgbClr val="FFFFFF"/>
                </a:highlight>
                <a:latin typeface="Consolas" panose="020B0609020204030204" pitchFamily="49" charset="0"/>
              </a:rPr>
              <a:t>&lt;</a:t>
            </a:r>
            <a:r>
              <a:rPr lang="ro-RO" sz="1800" dirty="0">
                <a:solidFill>
                  <a:srgbClr val="800000"/>
                </a:solidFill>
                <a:highlight>
                  <a:srgbClr val="FFFFFF"/>
                </a:highlight>
                <a:latin typeface="Consolas" panose="020B0609020204030204" pitchFamily="49" charset="0"/>
              </a:rPr>
              <a:t>body</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&lt;</a:t>
            </a:r>
            <a:r>
              <a:rPr lang="en-US" sz="1800" dirty="0" err="1">
                <a:solidFill>
                  <a:srgbClr val="800000"/>
                </a:solidFill>
                <a:highlight>
                  <a:srgbClr val="FFFFFF"/>
                </a:highlight>
                <a:latin typeface="Consolas" panose="020B0609020204030204" pitchFamily="49" charset="0"/>
              </a:rPr>
              <a:t>svg</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width</a:t>
            </a:r>
            <a:r>
              <a:rPr lang="en-US" sz="1800" dirty="0">
                <a:solidFill>
                  <a:srgbClr val="0000FF"/>
                </a:solidFill>
                <a:highlight>
                  <a:srgbClr val="FFFFFF"/>
                </a:highlight>
                <a:latin typeface="Consolas" panose="020B0609020204030204" pitchFamily="49" charset="0"/>
              </a:rPr>
              <a:t>="400"</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height</a:t>
            </a:r>
            <a:r>
              <a:rPr lang="en-US" sz="1800" dirty="0">
                <a:solidFill>
                  <a:srgbClr val="0000FF"/>
                </a:solidFill>
                <a:highlight>
                  <a:srgbClr val="FFFFFF"/>
                </a:highlight>
                <a:latin typeface="Consolas" panose="020B0609020204030204" pitchFamily="49" charset="0"/>
              </a:rPr>
              <a:t>="180"&gt;</a:t>
            </a:r>
            <a:endParaRPr lang="en-US"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&lt;</a:t>
            </a:r>
            <a:r>
              <a:rPr lang="en-US" sz="1800" dirty="0" err="1">
                <a:solidFill>
                  <a:srgbClr val="800000"/>
                </a:solidFill>
                <a:highlight>
                  <a:srgbClr val="FFFFFF"/>
                </a:highlight>
                <a:latin typeface="Consolas" panose="020B0609020204030204" pitchFamily="49" charset="0"/>
              </a:rPr>
              <a:t>rect</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x</a:t>
            </a:r>
            <a:r>
              <a:rPr lang="en-US" sz="1800" dirty="0">
                <a:solidFill>
                  <a:srgbClr val="0000FF"/>
                </a:solidFill>
                <a:highlight>
                  <a:srgbClr val="FFFFFF"/>
                </a:highlight>
                <a:latin typeface="Consolas" panose="020B0609020204030204" pitchFamily="49" charset="0"/>
              </a:rPr>
              <a:t>="50"</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y</a:t>
            </a:r>
            <a:r>
              <a:rPr lang="en-US" sz="1800" dirty="0">
                <a:solidFill>
                  <a:srgbClr val="0000FF"/>
                </a:solidFill>
                <a:highlight>
                  <a:srgbClr val="FFFFFF"/>
                </a:highlight>
                <a:latin typeface="Consolas" panose="020B0609020204030204" pitchFamily="49" charset="0"/>
              </a:rPr>
              <a:t>="20"</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width</a:t>
            </a:r>
            <a:r>
              <a:rPr lang="en-US" sz="1800" dirty="0">
                <a:solidFill>
                  <a:srgbClr val="0000FF"/>
                </a:solidFill>
                <a:highlight>
                  <a:srgbClr val="FFFFFF"/>
                </a:highlight>
                <a:latin typeface="Consolas" panose="020B0609020204030204" pitchFamily="49" charset="0"/>
              </a:rPr>
              <a:t>="150"</a:t>
            </a:r>
            <a:r>
              <a:rPr lang="en-US" sz="1800" dirty="0">
                <a:solidFill>
                  <a:srgbClr val="000000"/>
                </a:solidFill>
                <a:highlight>
                  <a:srgbClr val="FFFFFF"/>
                </a:highlight>
                <a:latin typeface="Consolas" panose="020B0609020204030204" pitchFamily="49" charset="0"/>
              </a:rPr>
              <a:t> </a:t>
            </a:r>
            <a:r>
              <a:rPr lang="en-US" sz="1800" dirty="0">
                <a:solidFill>
                  <a:srgbClr val="FF0000"/>
                </a:solidFill>
                <a:highlight>
                  <a:srgbClr val="FFFFFF"/>
                </a:highlight>
                <a:latin typeface="Consolas" panose="020B0609020204030204" pitchFamily="49" charset="0"/>
              </a:rPr>
              <a:t>height</a:t>
            </a:r>
            <a:r>
              <a:rPr lang="en-US" sz="1800" dirty="0">
                <a:solidFill>
                  <a:srgbClr val="0000FF"/>
                </a:solidFill>
                <a:highlight>
                  <a:srgbClr val="FFFFFF"/>
                </a:highlight>
                <a:latin typeface="Consolas" panose="020B0609020204030204" pitchFamily="49" charset="0"/>
              </a:rPr>
              <a:t>="150"</a:t>
            </a:r>
            <a:r>
              <a:rPr lang="en-US" sz="1800" dirty="0">
                <a:solidFill>
                  <a:srgbClr val="000000"/>
                </a:solidFill>
                <a:highlight>
                  <a:srgbClr val="FFFFFF"/>
                </a:highlight>
                <a:latin typeface="Consolas" panose="020B0609020204030204" pitchFamily="49" charset="0"/>
              </a:rPr>
              <a:t> </a:t>
            </a:r>
          </a:p>
          <a:p>
            <a:pPr marL="914400">
              <a:lnSpc>
                <a:spcPct val="100000"/>
              </a:lnSpc>
              <a:spcBef>
                <a:spcPts val="0"/>
              </a:spcBef>
              <a:spcAft>
                <a:spcPts val="0"/>
              </a:spcAft>
            </a:pPr>
            <a:r>
              <a:rPr lang="ro-RO" sz="1800" dirty="0" err="1">
                <a:solidFill>
                  <a:srgbClr val="FF0000"/>
                </a:solidFill>
                <a:highlight>
                  <a:srgbClr val="FFFFFF"/>
                </a:highlight>
                <a:latin typeface="Consolas" panose="020B0609020204030204" pitchFamily="49" charset="0"/>
              </a:rPr>
              <a:t>style</a:t>
            </a:r>
            <a:r>
              <a:rPr lang="ro-RO" sz="1800" dirty="0">
                <a:solidFill>
                  <a:srgbClr val="0000FF"/>
                </a:solidFill>
                <a:highlight>
                  <a:srgbClr val="FFFFFF"/>
                </a:highlight>
                <a:latin typeface="Consolas" panose="020B0609020204030204" pitchFamily="49" charset="0"/>
              </a:rPr>
              <a:t>="</a:t>
            </a:r>
            <a:r>
              <a:rPr lang="ro-RO" sz="1800" dirty="0">
                <a:solidFill>
                  <a:srgbClr val="FF0000"/>
                </a:solidFill>
                <a:highlight>
                  <a:srgbClr val="FFFFFF"/>
                </a:highlight>
                <a:latin typeface="Consolas" panose="020B0609020204030204" pitchFamily="49" charset="0"/>
              </a:rPr>
              <a:t>fill</a:t>
            </a:r>
            <a:r>
              <a:rPr lang="ro-RO" sz="1800" dirty="0">
                <a:solidFill>
                  <a:srgbClr val="000000"/>
                </a:solidFill>
                <a:highlight>
                  <a:srgbClr val="FFFFFF"/>
                </a:highlight>
                <a:latin typeface="Consolas" panose="020B0609020204030204" pitchFamily="49" charset="0"/>
              </a:rPr>
              <a:t>:</a:t>
            </a:r>
            <a:r>
              <a:rPr lang="ro-RO" sz="1800" dirty="0">
                <a:solidFill>
                  <a:srgbClr val="0000FF"/>
                </a:solidFill>
                <a:highlight>
                  <a:srgbClr val="FFFFFF"/>
                </a:highlight>
                <a:latin typeface="Consolas" panose="020B0609020204030204" pitchFamily="49" charset="0"/>
              </a:rPr>
              <a:t>red</a:t>
            </a:r>
            <a:r>
              <a:rPr lang="ro-RO" sz="1800" dirty="0">
                <a:solidFill>
                  <a:srgbClr val="000000"/>
                </a:solidFill>
                <a:highlight>
                  <a:srgbClr val="FFFFFF"/>
                </a:highlight>
                <a:latin typeface="Consolas" panose="020B0609020204030204" pitchFamily="49" charset="0"/>
              </a:rPr>
              <a:t>;</a:t>
            </a:r>
            <a:r>
              <a:rPr lang="ro-RO" sz="1800" dirty="0">
                <a:solidFill>
                  <a:srgbClr val="FF0000"/>
                </a:solidFill>
                <a:highlight>
                  <a:srgbClr val="FFFFFF"/>
                </a:highlight>
                <a:latin typeface="Consolas" panose="020B0609020204030204" pitchFamily="49" charset="0"/>
              </a:rPr>
              <a:t>stroke</a:t>
            </a:r>
            <a:r>
              <a:rPr lang="ro-RO" sz="1800" dirty="0">
                <a:solidFill>
                  <a:srgbClr val="000000"/>
                </a:solidFill>
                <a:highlight>
                  <a:srgbClr val="FFFFFF"/>
                </a:highlight>
                <a:latin typeface="Consolas" panose="020B0609020204030204" pitchFamily="49" charset="0"/>
              </a:rPr>
              <a:t>:</a:t>
            </a:r>
            <a:r>
              <a:rPr lang="ro-RO" sz="1800" dirty="0">
                <a:solidFill>
                  <a:srgbClr val="0000FF"/>
                </a:solidFill>
                <a:highlight>
                  <a:srgbClr val="FFFFFF"/>
                </a:highlight>
                <a:latin typeface="Consolas" panose="020B0609020204030204" pitchFamily="49" charset="0"/>
              </a:rPr>
              <a:t>black</a:t>
            </a:r>
            <a:r>
              <a:rPr lang="ro-RO" sz="1800" dirty="0">
                <a:solidFill>
                  <a:srgbClr val="000000"/>
                </a:solidFill>
                <a:highlight>
                  <a:srgbClr val="FFFFFF"/>
                </a:highlight>
                <a:latin typeface="Consolas" panose="020B0609020204030204" pitchFamily="49" charset="0"/>
              </a:rPr>
              <a:t>;</a:t>
            </a:r>
            <a:r>
              <a:rPr lang="ro-RO" sz="1800" dirty="0">
                <a:solidFill>
                  <a:srgbClr val="FF0000"/>
                </a:solidFill>
                <a:highlight>
                  <a:srgbClr val="FFFFFF"/>
                </a:highlight>
                <a:latin typeface="Consolas" panose="020B0609020204030204" pitchFamily="49" charset="0"/>
              </a:rPr>
              <a:t>stroke-width</a:t>
            </a:r>
            <a:r>
              <a:rPr lang="ro-RO" sz="1800" dirty="0">
                <a:solidFill>
                  <a:srgbClr val="000000"/>
                </a:solidFill>
                <a:highlight>
                  <a:srgbClr val="FFFFFF"/>
                </a:highlight>
                <a:latin typeface="Consolas" panose="020B0609020204030204" pitchFamily="49" charset="0"/>
              </a:rPr>
              <a:t>:</a:t>
            </a:r>
            <a:r>
              <a:rPr lang="ro-RO" sz="1800" dirty="0">
                <a:solidFill>
                  <a:srgbClr val="0000FF"/>
                </a:solidFill>
                <a:highlight>
                  <a:srgbClr val="FFFFFF"/>
                </a:highlight>
                <a:latin typeface="Consolas" panose="020B0609020204030204" pitchFamily="49" charset="0"/>
              </a:rPr>
              <a:t>5</a:t>
            </a:r>
            <a:r>
              <a:rPr lang="ro-RO" sz="1800" dirty="0">
                <a:solidFill>
                  <a:srgbClr val="000000"/>
                </a:solidFill>
                <a:highlight>
                  <a:srgbClr val="FFFFFF"/>
                </a:highlight>
                <a:latin typeface="Consolas" panose="020B0609020204030204" pitchFamily="49" charset="0"/>
              </a:rPr>
              <a:t>;</a:t>
            </a:r>
            <a:r>
              <a:rPr lang="ro-RO" sz="1800" dirty="0">
                <a:solidFill>
                  <a:srgbClr val="FF0000"/>
                </a:solidFill>
                <a:highlight>
                  <a:srgbClr val="FFFFFF"/>
                </a:highlight>
                <a:latin typeface="Consolas" panose="020B0609020204030204" pitchFamily="49" charset="0"/>
              </a:rPr>
              <a:t>opacity</a:t>
            </a:r>
            <a:r>
              <a:rPr lang="ro-RO" sz="1800" dirty="0">
                <a:solidFill>
                  <a:srgbClr val="000000"/>
                </a:solidFill>
                <a:highlight>
                  <a:srgbClr val="FFFFFF"/>
                </a:highlight>
                <a:latin typeface="Consolas" panose="020B0609020204030204" pitchFamily="49" charset="0"/>
              </a:rPr>
              <a:t>:</a:t>
            </a:r>
            <a:r>
              <a:rPr lang="ro-RO" sz="1800" dirty="0">
                <a:solidFill>
                  <a:srgbClr val="0000FF"/>
                </a:solidFill>
                <a:highlight>
                  <a:srgbClr val="FFFFFF"/>
                </a:highlight>
                <a:latin typeface="Consolas" panose="020B0609020204030204" pitchFamily="49" charset="0"/>
              </a:rPr>
              <a:t>0.5"</a:t>
            </a:r>
            <a:r>
              <a:rPr lang="en-US" sz="1800" dirty="0">
                <a:solidFill>
                  <a:srgbClr val="0000FF"/>
                </a:solidFill>
                <a:highlight>
                  <a:srgbClr val="FFFFFF"/>
                </a:highlight>
                <a:latin typeface="Consolas" panose="020B0609020204030204" pitchFamily="49" charset="0"/>
              </a:rPr>
              <a:t>/</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ro-RO" sz="1800" dirty="0">
                <a:solidFill>
                  <a:srgbClr val="000000"/>
                </a:solidFill>
                <a:highlight>
                  <a:srgbClr val="FFFFFF"/>
                </a:highlight>
                <a:latin typeface="Consolas" panose="020B0609020204030204" pitchFamily="49" charset="0"/>
              </a:rPr>
              <a:t>    </a:t>
            </a:r>
            <a:r>
              <a:rPr lang="ro-RO" sz="1800" dirty="0">
                <a:solidFill>
                  <a:srgbClr val="0000FF"/>
                </a:solidFill>
                <a:highlight>
                  <a:srgbClr val="FFFFFF"/>
                </a:highlight>
                <a:latin typeface="Consolas" panose="020B0609020204030204" pitchFamily="49" charset="0"/>
              </a:rPr>
              <a:t>&lt;/</a:t>
            </a:r>
            <a:r>
              <a:rPr lang="ro-RO" sz="1800" dirty="0" err="1">
                <a:solidFill>
                  <a:srgbClr val="800000"/>
                </a:solidFill>
                <a:highlight>
                  <a:srgbClr val="FFFFFF"/>
                </a:highlight>
                <a:latin typeface="Consolas" panose="020B0609020204030204" pitchFamily="49" charset="0"/>
              </a:rPr>
              <a:t>svg</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pPr marL="914400">
              <a:lnSpc>
                <a:spcPct val="100000"/>
              </a:lnSpc>
              <a:spcBef>
                <a:spcPts val="0"/>
              </a:spcBef>
              <a:spcAft>
                <a:spcPts val="0"/>
              </a:spcAft>
            </a:pPr>
            <a:r>
              <a:rPr lang="ro-RO" sz="1800" dirty="0">
                <a:solidFill>
                  <a:srgbClr val="0000FF"/>
                </a:solidFill>
                <a:highlight>
                  <a:srgbClr val="FFFFFF"/>
                </a:highlight>
                <a:latin typeface="Consolas" panose="020B0609020204030204" pitchFamily="49" charset="0"/>
              </a:rPr>
              <a:t>&lt;/</a:t>
            </a:r>
            <a:r>
              <a:rPr lang="ro-RO" sz="1800" dirty="0">
                <a:solidFill>
                  <a:srgbClr val="800000"/>
                </a:solidFill>
                <a:highlight>
                  <a:srgbClr val="FFFFFF"/>
                </a:highlight>
                <a:latin typeface="Consolas" panose="020B0609020204030204" pitchFamily="49" charset="0"/>
              </a:rPr>
              <a:t>body</a:t>
            </a:r>
            <a:r>
              <a:rPr lang="ro-RO" sz="1800" dirty="0">
                <a:solidFill>
                  <a:srgbClr val="0000FF"/>
                </a:solidFill>
                <a:highlight>
                  <a:srgbClr val="FFFFFF"/>
                </a:highlight>
                <a:latin typeface="Consolas" panose="020B0609020204030204" pitchFamily="49" charset="0"/>
              </a:rPr>
              <a:t>&gt;</a:t>
            </a:r>
            <a:endParaRPr lang="ro-RO" sz="1800" dirty="0">
              <a:solidFill>
                <a:srgbClr val="000000"/>
              </a:solidFill>
              <a:highlight>
                <a:srgbClr val="FFFFFF"/>
              </a:highlight>
              <a:latin typeface="Consolas" panose="020B0609020204030204" pitchFamily="49" charset="0"/>
            </a:endParaRPr>
          </a:p>
          <a:p>
            <a:r>
              <a:rPr lang="en-US" dirty="0" err="1">
                <a:highlight>
                  <a:srgbClr val="FFFFFF"/>
                </a:highlight>
              </a:rPr>
              <a:t>Sistem</a:t>
            </a:r>
            <a:r>
              <a:rPr lang="en-US" dirty="0">
                <a:highlight>
                  <a:srgbClr val="FFFFFF"/>
                </a:highlight>
              </a:rPr>
              <a:t> de </a:t>
            </a:r>
            <a:r>
              <a:rPr lang="en-US" dirty="0" err="1">
                <a:highlight>
                  <a:srgbClr val="FFFFFF"/>
                </a:highlight>
              </a:rPr>
              <a:t>coordonate</a:t>
            </a:r>
            <a:r>
              <a:rPr lang="en-US" dirty="0">
                <a:highlight>
                  <a:srgbClr val="FFFFFF"/>
                </a:highlight>
              </a:rPr>
              <a:t> implicit – similar </a:t>
            </a:r>
            <a:r>
              <a:rPr lang="en-US" i="1" dirty="0">
                <a:highlight>
                  <a:srgbClr val="FFFFFF"/>
                </a:highlight>
              </a:rPr>
              <a:t>canvas</a:t>
            </a:r>
            <a:endParaRPr lang="ro-RO" i="1" dirty="0">
              <a:highlight>
                <a:srgbClr val="FFFFFF"/>
              </a:highlight>
            </a:endParaRPr>
          </a:p>
          <a:p>
            <a:endParaRPr lang="ro-RO" dirty="0"/>
          </a:p>
        </p:txBody>
      </p:sp>
      <p:sp>
        <p:nvSpPr>
          <p:cNvPr id="5" name="Slide Number Placeholder 4">
            <a:extLst>
              <a:ext uri="{FF2B5EF4-FFF2-40B4-BE49-F238E27FC236}">
                <a16:creationId xmlns:a16="http://schemas.microsoft.com/office/drawing/2014/main" id="{A87ADA56-7657-4376-111F-8F73A1CB7BC2}"/>
              </a:ext>
            </a:extLst>
          </p:cNvPr>
          <p:cNvSpPr>
            <a:spLocks noGrp="1"/>
          </p:cNvSpPr>
          <p:nvPr>
            <p:ph type="sldNum" sz="quarter" idx="12"/>
          </p:nvPr>
        </p:nvSpPr>
        <p:spPr/>
        <p:txBody>
          <a:bodyPr/>
          <a:lstStyle/>
          <a:p>
            <a:pPr>
              <a:defRPr/>
            </a:pPr>
            <a:fld id="{E66D6CB4-6B7B-40A6-AFFC-DA004DAF9624}" type="slidenum">
              <a:rPr lang="en-US" smtClean="0"/>
              <a:pPr>
                <a:defRPr/>
              </a:pPr>
              <a:t>130</a:t>
            </a:fld>
            <a:endParaRPr lang="en-US"/>
          </a:p>
        </p:txBody>
      </p:sp>
    </p:spTree>
    <p:extLst>
      <p:ext uri="{BB962C8B-B14F-4D97-AF65-F5344CB8AC3E}">
        <p14:creationId xmlns:p14="http://schemas.microsoft.com/office/powerpoint/2010/main" val="82882738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SVG – Elemente de bază</a:t>
            </a:r>
          </a:p>
        </p:txBody>
      </p:sp>
      <p:sp>
        <p:nvSpPr>
          <p:cNvPr id="3" name="Content Placeholder 2"/>
          <p:cNvSpPr>
            <a:spLocks noGrp="1"/>
          </p:cNvSpPr>
          <p:nvPr>
            <p:ph idx="1"/>
          </p:nvPr>
        </p:nvSpPr>
        <p:spPr/>
        <p:txBody>
          <a:bodyPr/>
          <a:lstStyle/>
          <a:p>
            <a:r>
              <a:rPr lang="ro-RO" sz="2800" b="1" dirty="0"/>
              <a:t>Linii</a:t>
            </a:r>
          </a:p>
          <a:p>
            <a:r>
              <a:rPr lang="en-US" sz="2800" i="1" dirty="0"/>
              <a:t>&lt;line x1="start-x" y1="start-y" x2="end-x" y2="end-y"&gt;</a:t>
            </a:r>
            <a:endParaRPr lang="ro-RO" sz="2800" i="1" dirty="0"/>
          </a:p>
          <a:p>
            <a:r>
              <a:rPr lang="ro-RO" sz="2800" b="1" dirty="0"/>
              <a:t>Dreptunghiuri</a:t>
            </a:r>
          </a:p>
          <a:p>
            <a:r>
              <a:rPr lang="en-US" sz="2800" i="1" dirty="0"/>
              <a:t>&lt;</a:t>
            </a:r>
            <a:r>
              <a:rPr lang="en-US" sz="2800" i="1" dirty="0" err="1"/>
              <a:t>rect</a:t>
            </a:r>
            <a:r>
              <a:rPr lang="en-US" sz="2800" i="1" dirty="0"/>
              <a:t> x=“</a:t>
            </a:r>
            <a:r>
              <a:rPr lang="ro-RO" sz="2800" i="1" dirty="0"/>
              <a:t>start-x</a:t>
            </a:r>
            <a:r>
              <a:rPr lang="en-US" sz="2800" i="1" dirty="0"/>
              <a:t>" y=“start-y" width=“width" height=“height“/&gt;</a:t>
            </a:r>
            <a:endParaRPr lang="ro-RO" sz="2800" i="1" dirty="0"/>
          </a:p>
          <a:p>
            <a:r>
              <a:rPr lang="ro-RO" sz="2800" b="1" dirty="0"/>
              <a:t>Cercuri</a:t>
            </a:r>
            <a:endParaRPr lang="en-US" sz="2800" b="1" dirty="0"/>
          </a:p>
          <a:p>
            <a:r>
              <a:rPr lang="en-US" sz="2800" i="1" dirty="0"/>
              <a:t>&lt;circle cx=“center-x" cy=“center-y" r=“radius"/&gt;</a:t>
            </a:r>
          </a:p>
        </p:txBody>
      </p:sp>
      <p:sp>
        <p:nvSpPr>
          <p:cNvPr id="5" name="Slide Number Placeholder 4">
            <a:extLst>
              <a:ext uri="{FF2B5EF4-FFF2-40B4-BE49-F238E27FC236}">
                <a16:creationId xmlns:a16="http://schemas.microsoft.com/office/drawing/2014/main" id="{EF8897E3-8824-2CF7-F494-FFCE60AB7EE1}"/>
              </a:ext>
            </a:extLst>
          </p:cNvPr>
          <p:cNvSpPr>
            <a:spLocks noGrp="1"/>
          </p:cNvSpPr>
          <p:nvPr>
            <p:ph type="sldNum" sz="quarter" idx="12"/>
          </p:nvPr>
        </p:nvSpPr>
        <p:spPr/>
        <p:txBody>
          <a:bodyPr/>
          <a:lstStyle/>
          <a:p>
            <a:pPr>
              <a:defRPr/>
            </a:pPr>
            <a:fld id="{E66D6CB4-6B7B-40A6-AFFC-DA004DAF9624}" type="slidenum">
              <a:rPr lang="en-US" smtClean="0"/>
              <a:pPr>
                <a:defRPr/>
              </a:pPr>
              <a:t>131</a:t>
            </a:fld>
            <a:endParaRPr lang="en-US"/>
          </a:p>
        </p:txBody>
      </p:sp>
    </p:spTree>
    <p:extLst>
      <p:ext uri="{BB962C8B-B14F-4D97-AF65-F5344CB8AC3E}">
        <p14:creationId xmlns:p14="http://schemas.microsoft.com/office/powerpoint/2010/main" val="5016952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SVG – Elemente de bază</a:t>
            </a:r>
          </a:p>
        </p:txBody>
      </p:sp>
      <p:sp>
        <p:nvSpPr>
          <p:cNvPr id="3" name="Content Placeholder 2"/>
          <p:cNvSpPr>
            <a:spLocks noGrp="1"/>
          </p:cNvSpPr>
          <p:nvPr>
            <p:ph idx="1"/>
          </p:nvPr>
        </p:nvSpPr>
        <p:spPr/>
        <p:txBody>
          <a:bodyPr/>
          <a:lstStyle/>
          <a:p>
            <a:r>
              <a:rPr lang="en-US" sz="2800" b="1" dirty="0" err="1"/>
              <a:t>Elipse</a:t>
            </a:r>
            <a:endParaRPr lang="en-US" sz="2800" b="1" dirty="0"/>
          </a:p>
          <a:p>
            <a:r>
              <a:rPr lang="fr-FR" sz="2800" i="1" dirty="0"/>
              <a:t>&lt;ellipse </a:t>
            </a:r>
            <a:r>
              <a:rPr lang="en-US" sz="2800" i="1" dirty="0"/>
              <a:t>cx=“center-x" cy=“center-y" </a:t>
            </a:r>
            <a:r>
              <a:rPr lang="en-US" sz="2800" i="1" dirty="0" err="1"/>
              <a:t>rx</a:t>
            </a:r>
            <a:r>
              <a:rPr lang="en-US" sz="2800" i="1" dirty="0"/>
              <a:t>=“radius-x“ </a:t>
            </a:r>
            <a:r>
              <a:rPr lang="en-US" sz="2800" i="1" dirty="0" err="1"/>
              <a:t>ry</a:t>
            </a:r>
            <a:r>
              <a:rPr lang="en-US" sz="2800" i="1" dirty="0"/>
              <a:t>=“radius-y”/&gt;</a:t>
            </a:r>
            <a:endParaRPr lang="ro-RO" sz="2800" i="1" dirty="0"/>
          </a:p>
          <a:p>
            <a:r>
              <a:rPr lang="en-US" sz="2800" b="1" dirty="0" err="1"/>
              <a:t>Poligoane</a:t>
            </a:r>
            <a:endParaRPr lang="en-US" sz="2800" b="1" dirty="0"/>
          </a:p>
          <a:p>
            <a:r>
              <a:rPr lang="ro-RO" sz="2800" i="1" dirty="0"/>
              <a:t>&lt;</a:t>
            </a:r>
            <a:r>
              <a:rPr lang="ro-RO" sz="2800" i="1" dirty="0" err="1"/>
              <a:t>polygon</a:t>
            </a:r>
            <a:r>
              <a:rPr lang="ro-RO" sz="2800" i="1" dirty="0"/>
              <a:t>  </a:t>
            </a:r>
            <a:r>
              <a:rPr lang="ro-RO" sz="2800" i="1" dirty="0" err="1"/>
              <a:t>points</a:t>
            </a:r>
            <a:r>
              <a:rPr lang="ro-RO" sz="2800" i="1" dirty="0"/>
              <a:t>=“</a:t>
            </a:r>
            <a:r>
              <a:rPr lang="en-US" sz="2800" i="1" dirty="0"/>
              <a:t>x1,y1 x2,y2 …”/&gt;</a:t>
            </a:r>
          </a:p>
          <a:p>
            <a:r>
              <a:rPr lang="en-US" sz="2800" b="1" dirty="0" err="1"/>
              <a:t>Poli-linii</a:t>
            </a:r>
            <a:endParaRPr lang="en-US" sz="2800" b="1" dirty="0"/>
          </a:p>
          <a:p>
            <a:r>
              <a:rPr lang="ro-RO" sz="2800" i="1" dirty="0"/>
              <a:t>&lt;</a:t>
            </a:r>
            <a:r>
              <a:rPr lang="ro-RO" sz="2800" i="1" dirty="0" err="1"/>
              <a:t>poly</a:t>
            </a:r>
            <a:r>
              <a:rPr lang="en-US" sz="2800" i="1" dirty="0"/>
              <a:t>line</a:t>
            </a:r>
            <a:r>
              <a:rPr lang="ro-RO" sz="2800" i="1" dirty="0"/>
              <a:t> </a:t>
            </a:r>
            <a:r>
              <a:rPr lang="ro-RO" sz="2800" i="1" dirty="0" err="1"/>
              <a:t>points</a:t>
            </a:r>
            <a:r>
              <a:rPr lang="ro-RO" sz="2800" i="1" dirty="0"/>
              <a:t>=“</a:t>
            </a:r>
            <a:r>
              <a:rPr lang="en-US" sz="2800" i="1" dirty="0"/>
              <a:t>x1,y1 x2,y2 …”/&gt;</a:t>
            </a:r>
            <a:endParaRPr lang="ro-RO" sz="2800" i="1" dirty="0"/>
          </a:p>
          <a:p>
            <a:r>
              <a:rPr lang="ro-RO" sz="2800" b="1" dirty="0"/>
              <a:t>Text</a:t>
            </a:r>
          </a:p>
          <a:p>
            <a:r>
              <a:rPr lang="en-US" sz="2800" i="1" dirty="0"/>
              <a:t>&lt;text x=“</a:t>
            </a:r>
            <a:r>
              <a:rPr lang="ro-RO" sz="2800" i="1" dirty="0"/>
              <a:t>start-x</a:t>
            </a:r>
            <a:r>
              <a:rPr lang="en-US" sz="2800" i="1" dirty="0"/>
              <a:t>" y=“start-y"&gt;con</a:t>
            </a:r>
            <a:r>
              <a:rPr lang="ro-RO" sz="2800" i="1" dirty="0"/>
              <a:t>ținut</a:t>
            </a:r>
            <a:r>
              <a:rPr lang="en-US" sz="2800" i="1" dirty="0"/>
              <a:t>&lt;/text&gt;</a:t>
            </a:r>
          </a:p>
          <a:p>
            <a:endParaRPr lang="en-US" sz="2800" i="1" dirty="0"/>
          </a:p>
          <a:p>
            <a:endParaRPr lang="en-US" b="1" dirty="0"/>
          </a:p>
        </p:txBody>
      </p:sp>
      <p:sp>
        <p:nvSpPr>
          <p:cNvPr id="5" name="Slide Number Placeholder 4">
            <a:extLst>
              <a:ext uri="{FF2B5EF4-FFF2-40B4-BE49-F238E27FC236}">
                <a16:creationId xmlns:a16="http://schemas.microsoft.com/office/drawing/2014/main" id="{DB39BBDF-EC1F-524D-71BC-E31602277149}"/>
              </a:ext>
            </a:extLst>
          </p:cNvPr>
          <p:cNvSpPr>
            <a:spLocks noGrp="1"/>
          </p:cNvSpPr>
          <p:nvPr>
            <p:ph type="sldNum" sz="quarter" idx="12"/>
          </p:nvPr>
        </p:nvSpPr>
        <p:spPr/>
        <p:txBody>
          <a:bodyPr/>
          <a:lstStyle/>
          <a:p>
            <a:pPr>
              <a:defRPr/>
            </a:pPr>
            <a:fld id="{E66D6CB4-6B7B-40A6-AFFC-DA004DAF9624}" type="slidenum">
              <a:rPr lang="en-US" smtClean="0"/>
              <a:pPr>
                <a:defRPr/>
              </a:pPr>
              <a:t>132</a:t>
            </a:fld>
            <a:endParaRPr lang="en-US"/>
          </a:p>
        </p:txBody>
      </p:sp>
    </p:spTree>
    <p:extLst>
      <p:ext uri="{BB962C8B-B14F-4D97-AF65-F5344CB8AC3E}">
        <p14:creationId xmlns:p14="http://schemas.microsoft.com/office/powerpoint/2010/main" val="161723554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SVG - </a:t>
            </a:r>
            <a:r>
              <a:rPr lang="en-US" dirty="0" err="1"/>
              <a:t>Atribute</a:t>
            </a:r>
            <a:endParaRPr lang="ro-RO" dirty="0"/>
          </a:p>
        </p:txBody>
      </p:sp>
      <p:sp>
        <p:nvSpPr>
          <p:cNvPr id="3" name="Content Placeholder 2"/>
          <p:cNvSpPr>
            <a:spLocks noGrp="1"/>
          </p:cNvSpPr>
          <p:nvPr>
            <p:ph idx="1"/>
          </p:nvPr>
        </p:nvSpPr>
        <p:spPr/>
        <p:txBody>
          <a:bodyPr/>
          <a:lstStyle/>
          <a:p>
            <a:r>
              <a:rPr lang="en-US" sz="2800" dirty="0" err="1"/>
              <a:t>Setate</a:t>
            </a:r>
            <a:r>
              <a:rPr lang="en-US" sz="2800" dirty="0"/>
              <a:t> </a:t>
            </a:r>
            <a:r>
              <a:rPr lang="en-US" sz="2800" dirty="0" err="1"/>
              <a:t>prin</a:t>
            </a:r>
            <a:r>
              <a:rPr lang="en-US" sz="2800" dirty="0"/>
              <a:t> </a:t>
            </a:r>
            <a:r>
              <a:rPr lang="en-US" sz="2800" dirty="0" err="1"/>
              <a:t>intermediul</a:t>
            </a:r>
            <a:r>
              <a:rPr lang="en-US" sz="2800" dirty="0"/>
              <a:t> CSS</a:t>
            </a:r>
          </a:p>
          <a:p>
            <a:r>
              <a:rPr lang="en-US" sz="2800" dirty="0" err="1"/>
              <a:t>Atribute</a:t>
            </a:r>
            <a:r>
              <a:rPr lang="en-US" sz="2800" dirty="0"/>
              <a:t> de </a:t>
            </a:r>
            <a:r>
              <a:rPr lang="en-US" sz="2800" dirty="0" err="1"/>
              <a:t>baz</a:t>
            </a:r>
            <a:r>
              <a:rPr lang="ro-RO" sz="2800" dirty="0"/>
              <a:t>ă</a:t>
            </a:r>
            <a:endParaRPr lang="en-US" sz="2800" dirty="0"/>
          </a:p>
          <a:p>
            <a:pPr lvl="1"/>
            <a:r>
              <a:rPr lang="ro-RO" sz="2400" dirty="0"/>
              <a:t>s</a:t>
            </a:r>
            <a:r>
              <a:rPr lang="en-US" sz="2400" dirty="0" err="1"/>
              <a:t>troke</a:t>
            </a:r>
            <a:r>
              <a:rPr lang="ro-RO" sz="2400" dirty="0"/>
              <a:t> – culoare linie</a:t>
            </a:r>
            <a:endParaRPr lang="en-US" sz="2400" dirty="0"/>
          </a:p>
          <a:p>
            <a:pPr lvl="1"/>
            <a:r>
              <a:rPr lang="en-US" sz="2400" dirty="0"/>
              <a:t>stroke-opacity</a:t>
            </a:r>
            <a:r>
              <a:rPr lang="ro-RO" sz="2400" dirty="0"/>
              <a:t> – opacitate linie</a:t>
            </a:r>
            <a:endParaRPr lang="en-US" sz="2400" dirty="0"/>
          </a:p>
          <a:p>
            <a:pPr lvl="1"/>
            <a:r>
              <a:rPr lang="en-US" sz="2400" dirty="0"/>
              <a:t>stroke-width</a:t>
            </a:r>
            <a:r>
              <a:rPr lang="ro-RO" sz="2400" dirty="0"/>
              <a:t> – dimensiune linie</a:t>
            </a:r>
            <a:endParaRPr lang="en-US" sz="2400" dirty="0"/>
          </a:p>
          <a:p>
            <a:endParaRPr lang="en-US" sz="2800" dirty="0"/>
          </a:p>
          <a:p>
            <a:pPr lvl="1"/>
            <a:r>
              <a:rPr lang="ro-RO" sz="2400" dirty="0"/>
              <a:t>f</a:t>
            </a:r>
            <a:r>
              <a:rPr lang="en-US" sz="2400" dirty="0"/>
              <a:t>ill</a:t>
            </a:r>
            <a:r>
              <a:rPr lang="ro-RO" sz="2400" dirty="0"/>
              <a:t> – culoare suprafață</a:t>
            </a:r>
            <a:endParaRPr lang="en-US" sz="2400" dirty="0"/>
          </a:p>
          <a:p>
            <a:pPr lvl="1"/>
            <a:r>
              <a:rPr lang="en-US" sz="2400" dirty="0"/>
              <a:t>fill-opacity</a:t>
            </a:r>
            <a:r>
              <a:rPr lang="ro-RO" sz="2400" dirty="0"/>
              <a:t> – opacitate suprafață</a:t>
            </a:r>
          </a:p>
        </p:txBody>
      </p:sp>
      <p:sp>
        <p:nvSpPr>
          <p:cNvPr id="5" name="Slide Number Placeholder 4">
            <a:extLst>
              <a:ext uri="{FF2B5EF4-FFF2-40B4-BE49-F238E27FC236}">
                <a16:creationId xmlns:a16="http://schemas.microsoft.com/office/drawing/2014/main" id="{5A81F130-66CB-662B-0CD6-04F5675AA400}"/>
              </a:ext>
            </a:extLst>
          </p:cNvPr>
          <p:cNvSpPr>
            <a:spLocks noGrp="1"/>
          </p:cNvSpPr>
          <p:nvPr>
            <p:ph type="sldNum" sz="quarter" idx="12"/>
          </p:nvPr>
        </p:nvSpPr>
        <p:spPr/>
        <p:txBody>
          <a:bodyPr/>
          <a:lstStyle/>
          <a:p>
            <a:pPr>
              <a:defRPr/>
            </a:pPr>
            <a:fld id="{E66D6CB4-6B7B-40A6-AFFC-DA004DAF9624}" type="slidenum">
              <a:rPr lang="en-US" smtClean="0"/>
              <a:pPr>
                <a:defRPr/>
              </a:pPr>
              <a:t>133</a:t>
            </a:fld>
            <a:endParaRPr lang="en-US"/>
          </a:p>
        </p:txBody>
      </p:sp>
    </p:spTree>
    <p:extLst>
      <p:ext uri="{BB962C8B-B14F-4D97-AF65-F5344CB8AC3E}">
        <p14:creationId xmlns:p14="http://schemas.microsoft.com/office/powerpoint/2010/main" val="14447428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SVG – </a:t>
            </a:r>
            <a:r>
              <a:rPr lang="en-US" dirty="0" err="1"/>
              <a:t>Grupare</a:t>
            </a:r>
            <a:r>
              <a:rPr lang="en-US" dirty="0"/>
              <a:t> </a:t>
            </a:r>
            <a:r>
              <a:rPr lang="ro-RO" dirty="0"/>
              <a:t>și reutilizare</a:t>
            </a:r>
          </a:p>
        </p:txBody>
      </p:sp>
      <p:sp>
        <p:nvSpPr>
          <p:cNvPr id="3" name="Content Placeholder 2"/>
          <p:cNvSpPr>
            <a:spLocks noGrp="1"/>
          </p:cNvSpPr>
          <p:nvPr>
            <p:ph idx="1"/>
          </p:nvPr>
        </p:nvSpPr>
        <p:spPr/>
        <p:txBody>
          <a:bodyPr/>
          <a:lstStyle/>
          <a:p>
            <a:r>
              <a:rPr lang="ro-RO" sz="2800" b="1" dirty="0"/>
              <a:t>Grupare elemente</a:t>
            </a:r>
          </a:p>
          <a:p>
            <a:r>
              <a:rPr lang="ro-RO" sz="2800" i="1" dirty="0"/>
              <a:t> &lt;g </a:t>
            </a:r>
            <a:r>
              <a:rPr lang="ro-RO" sz="2800" i="1" dirty="0" err="1"/>
              <a:t>id</a:t>
            </a:r>
            <a:r>
              <a:rPr lang="ro-RO" sz="2800" i="1" dirty="0"/>
              <a:t>=“</a:t>
            </a:r>
            <a:r>
              <a:rPr lang="ro-RO" sz="2800" i="1" dirty="0" err="1"/>
              <a:t>id_grup</a:t>
            </a:r>
            <a:r>
              <a:rPr lang="ro-RO" sz="2800" i="1" dirty="0"/>
              <a:t>”&gt;… &lt;!– elemente --&gt; &lt;/g&gt;</a:t>
            </a:r>
          </a:p>
          <a:p>
            <a:r>
              <a:rPr lang="ro-RO" sz="2800" b="1" dirty="0"/>
              <a:t>Definire elemente fără afișare</a:t>
            </a:r>
          </a:p>
          <a:p>
            <a:r>
              <a:rPr lang="en-US" sz="2800" i="1" dirty="0"/>
              <a:t>&lt;</a:t>
            </a:r>
            <a:r>
              <a:rPr lang="ro-RO" sz="2800" i="1" dirty="0" err="1"/>
              <a:t>defs</a:t>
            </a:r>
            <a:r>
              <a:rPr lang="en-US" sz="2800" i="1" dirty="0"/>
              <a:t>&gt;</a:t>
            </a:r>
            <a:r>
              <a:rPr lang="ro-RO" sz="2800" i="1" dirty="0"/>
              <a:t>… &lt;!– </a:t>
            </a:r>
            <a:r>
              <a:rPr lang="en-US" sz="2800" i="1" dirty="0" err="1"/>
              <a:t>definire</a:t>
            </a:r>
            <a:r>
              <a:rPr lang="en-US" sz="2800" i="1" dirty="0"/>
              <a:t> </a:t>
            </a:r>
            <a:r>
              <a:rPr lang="en-US" sz="2800" i="1" dirty="0" err="1"/>
              <a:t>grupuri</a:t>
            </a:r>
            <a:r>
              <a:rPr lang="ro-RO" sz="2800" i="1" dirty="0"/>
              <a:t> --&gt; </a:t>
            </a:r>
            <a:r>
              <a:rPr lang="en-US" sz="2800" i="1" dirty="0"/>
              <a:t>&lt;/</a:t>
            </a:r>
            <a:r>
              <a:rPr lang="en-US" sz="2800" i="1" dirty="0" err="1"/>
              <a:t>defs</a:t>
            </a:r>
            <a:r>
              <a:rPr lang="en-US" sz="2800" i="1" dirty="0"/>
              <a:t>&gt;</a:t>
            </a:r>
            <a:endParaRPr lang="ro-RO" sz="2800" i="1" dirty="0"/>
          </a:p>
          <a:p>
            <a:r>
              <a:rPr lang="ro-RO" sz="2800" b="1" dirty="0"/>
              <a:t>Reutilizare</a:t>
            </a:r>
            <a:endParaRPr lang="en-US" sz="2800" b="1" dirty="0"/>
          </a:p>
          <a:p>
            <a:r>
              <a:rPr lang="en-US" sz="2800" i="1" dirty="0"/>
              <a:t>&lt;use </a:t>
            </a:r>
            <a:r>
              <a:rPr lang="en-US" sz="2800" i="1" dirty="0" err="1"/>
              <a:t>xlink:href</a:t>
            </a:r>
            <a:r>
              <a:rPr lang="en-US" sz="2800" i="1" dirty="0"/>
              <a:t>="#</a:t>
            </a:r>
            <a:r>
              <a:rPr lang="en-US" sz="2800" i="1" dirty="0" err="1"/>
              <a:t>id_grup</a:t>
            </a:r>
            <a:r>
              <a:rPr lang="en-US" sz="2800" i="1" dirty="0"/>
              <a:t>" x=“30" y=“14"/&gt;</a:t>
            </a:r>
            <a:endParaRPr lang="ro-RO" sz="2800" i="1" dirty="0"/>
          </a:p>
        </p:txBody>
      </p:sp>
      <p:sp>
        <p:nvSpPr>
          <p:cNvPr id="5" name="Slide Number Placeholder 4">
            <a:extLst>
              <a:ext uri="{FF2B5EF4-FFF2-40B4-BE49-F238E27FC236}">
                <a16:creationId xmlns:a16="http://schemas.microsoft.com/office/drawing/2014/main" id="{2EDF165E-BB6E-0AEC-43FA-4C35B7BCD526}"/>
              </a:ext>
            </a:extLst>
          </p:cNvPr>
          <p:cNvSpPr>
            <a:spLocks noGrp="1"/>
          </p:cNvSpPr>
          <p:nvPr>
            <p:ph type="sldNum" sz="quarter" idx="12"/>
          </p:nvPr>
        </p:nvSpPr>
        <p:spPr/>
        <p:txBody>
          <a:bodyPr/>
          <a:lstStyle/>
          <a:p>
            <a:pPr>
              <a:defRPr/>
            </a:pPr>
            <a:fld id="{E66D6CB4-6B7B-40A6-AFFC-DA004DAF9624}" type="slidenum">
              <a:rPr lang="en-US" smtClean="0"/>
              <a:pPr>
                <a:defRPr/>
              </a:pPr>
              <a:t>134</a:t>
            </a:fld>
            <a:endParaRPr lang="en-US"/>
          </a:p>
        </p:txBody>
      </p:sp>
    </p:spTree>
    <p:extLst>
      <p:ext uri="{BB962C8B-B14F-4D97-AF65-F5344CB8AC3E}">
        <p14:creationId xmlns:p14="http://schemas.microsoft.com/office/powerpoint/2010/main" val="306214828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SVG – Transform</a:t>
            </a:r>
            <a:r>
              <a:rPr lang="ro-RO" dirty="0" err="1"/>
              <a:t>ări</a:t>
            </a:r>
            <a:r>
              <a:rPr lang="en-US" dirty="0"/>
              <a:t> </a:t>
            </a:r>
            <a:r>
              <a:rPr lang="en-US" i="1" dirty="0"/>
              <a:t>– Op</a:t>
            </a:r>
            <a:r>
              <a:rPr lang="ro-RO" i="1"/>
              <a:t>țional</a:t>
            </a:r>
            <a:endParaRPr lang="en-US" dirty="0"/>
          </a:p>
        </p:txBody>
      </p:sp>
      <p:sp>
        <p:nvSpPr>
          <p:cNvPr id="3" name="Content Placeholder 2"/>
          <p:cNvSpPr>
            <a:spLocks noGrp="1"/>
          </p:cNvSpPr>
          <p:nvPr>
            <p:ph idx="1"/>
          </p:nvPr>
        </p:nvSpPr>
        <p:spPr/>
        <p:txBody>
          <a:bodyPr/>
          <a:lstStyle/>
          <a:p>
            <a:r>
              <a:rPr lang="en-US" dirty="0"/>
              <a:t>Se </a:t>
            </a:r>
            <a:r>
              <a:rPr lang="en-US" dirty="0" err="1"/>
              <a:t>aplic</a:t>
            </a:r>
            <a:r>
              <a:rPr lang="ro-RO" dirty="0"/>
              <a:t>ă pentru un element prin intermediul atributului </a:t>
            </a:r>
            <a:r>
              <a:rPr lang="ro-RO" b="1" i="1" dirty="0"/>
              <a:t>transform</a:t>
            </a:r>
          </a:p>
          <a:p>
            <a:r>
              <a:rPr lang="ro-RO" dirty="0"/>
              <a:t>Modifică întreg sistemul de coordonate</a:t>
            </a:r>
          </a:p>
          <a:p>
            <a:r>
              <a:rPr lang="ro-RO" dirty="0"/>
              <a:t>Transformări disponibile:</a:t>
            </a:r>
          </a:p>
          <a:p>
            <a:pPr lvl="1"/>
            <a:r>
              <a:rPr lang="ro-RO" dirty="0"/>
              <a:t>scale(</a:t>
            </a:r>
            <a:r>
              <a:rPr lang="ro-RO" dirty="0" err="1"/>
              <a:t>sx</a:t>
            </a:r>
            <a:r>
              <a:rPr lang="en-US" dirty="0"/>
              <a:t>[</a:t>
            </a:r>
            <a:r>
              <a:rPr lang="ro-RO" dirty="0"/>
              <a:t>, </a:t>
            </a:r>
            <a:r>
              <a:rPr lang="ro-RO" dirty="0" err="1"/>
              <a:t>sy</a:t>
            </a:r>
            <a:r>
              <a:rPr lang="en-US" dirty="0"/>
              <a:t>]</a:t>
            </a:r>
            <a:r>
              <a:rPr lang="ro-RO" dirty="0"/>
              <a:t>)</a:t>
            </a:r>
          </a:p>
          <a:p>
            <a:pPr lvl="1"/>
            <a:r>
              <a:rPr lang="ro-RO" dirty="0"/>
              <a:t>translate(</a:t>
            </a:r>
            <a:r>
              <a:rPr lang="ro-RO" dirty="0" err="1"/>
              <a:t>tx</a:t>
            </a:r>
            <a:r>
              <a:rPr lang="ro-RO" dirty="0"/>
              <a:t>, </a:t>
            </a:r>
            <a:r>
              <a:rPr lang="ro-RO" dirty="0" err="1"/>
              <a:t>ty</a:t>
            </a:r>
            <a:r>
              <a:rPr lang="ro-RO" dirty="0"/>
              <a:t>)</a:t>
            </a:r>
          </a:p>
          <a:p>
            <a:pPr lvl="1"/>
            <a:r>
              <a:rPr lang="ro-RO" dirty="0"/>
              <a:t>rotate(unghi</a:t>
            </a:r>
            <a:r>
              <a:rPr lang="en-US" dirty="0"/>
              <a:t>[</a:t>
            </a:r>
            <a:r>
              <a:rPr lang="ro-RO" dirty="0"/>
              <a:t>, cx, </a:t>
            </a:r>
            <a:r>
              <a:rPr lang="ro-RO" dirty="0" err="1"/>
              <a:t>cy</a:t>
            </a:r>
            <a:r>
              <a:rPr lang="en-US" dirty="0"/>
              <a:t>]</a:t>
            </a:r>
            <a:r>
              <a:rPr lang="ro-RO" dirty="0"/>
              <a:t>)</a:t>
            </a:r>
            <a:endParaRPr lang="en-US" dirty="0"/>
          </a:p>
          <a:p>
            <a:pPr lvl="1"/>
            <a:r>
              <a:rPr lang="en-US" dirty="0" err="1"/>
              <a:t>skewX</a:t>
            </a:r>
            <a:r>
              <a:rPr lang="en-US" dirty="0"/>
              <a:t>(</a:t>
            </a:r>
            <a:r>
              <a:rPr lang="en-US" dirty="0" err="1"/>
              <a:t>unghi</a:t>
            </a:r>
            <a:r>
              <a:rPr lang="en-US" dirty="0"/>
              <a:t>) / </a:t>
            </a:r>
            <a:r>
              <a:rPr lang="en-US" dirty="0" err="1"/>
              <a:t>skewY</a:t>
            </a:r>
            <a:r>
              <a:rPr lang="en-US" dirty="0"/>
              <a:t>(</a:t>
            </a:r>
            <a:r>
              <a:rPr lang="en-US" dirty="0" err="1"/>
              <a:t>unghi</a:t>
            </a:r>
            <a:r>
              <a:rPr lang="en-US" dirty="0"/>
              <a:t>)</a:t>
            </a:r>
          </a:p>
        </p:txBody>
      </p:sp>
      <p:sp>
        <p:nvSpPr>
          <p:cNvPr id="5" name="Slide Number Placeholder 4">
            <a:extLst>
              <a:ext uri="{FF2B5EF4-FFF2-40B4-BE49-F238E27FC236}">
                <a16:creationId xmlns:a16="http://schemas.microsoft.com/office/drawing/2014/main" id="{18BE3DE9-4306-0381-B823-8A8E82C2FCA8}"/>
              </a:ext>
            </a:extLst>
          </p:cNvPr>
          <p:cNvSpPr>
            <a:spLocks noGrp="1"/>
          </p:cNvSpPr>
          <p:nvPr>
            <p:ph type="sldNum" sz="quarter" idx="12"/>
          </p:nvPr>
        </p:nvSpPr>
        <p:spPr/>
        <p:txBody>
          <a:bodyPr/>
          <a:lstStyle/>
          <a:p>
            <a:pPr>
              <a:defRPr/>
            </a:pPr>
            <a:fld id="{E66D6CB4-6B7B-40A6-AFFC-DA004DAF9624}" type="slidenum">
              <a:rPr lang="en-US" smtClean="0"/>
              <a:pPr>
                <a:defRPr/>
              </a:pPr>
              <a:t>135</a:t>
            </a:fld>
            <a:endParaRPr lang="en-US"/>
          </a:p>
        </p:txBody>
      </p:sp>
    </p:spTree>
    <p:extLst>
      <p:ext uri="{BB962C8B-B14F-4D97-AF65-F5344CB8AC3E}">
        <p14:creationId xmlns:p14="http://schemas.microsoft.com/office/powerpoint/2010/main" val="312174404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39D18-EE5B-4386-8B50-29FDB2F13159}"/>
              </a:ext>
            </a:extLst>
          </p:cNvPr>
          <p:cNvSpPr>
            <a:spLocks noGrp="1"/>
          </p:cNvSpPr>
          <p:nvPr>
            <p:ph type="title"/>
          </p:nvPr>
        </p:nvSpPr>
        <p:spPr/>
        <p:txBody>
          <a:bodyPr/>
          <a:lstStyle/>
          <a:p>
            <a:r>
              <a:rPr lang="en-US" dirty="0"/>
              <a:t>SVG – </a:t>
            </a:r>
            <a:r>
              <a:rPr lang="en-US" dirty="0" err="1"/>
              <a:t>Efecte</a:t>
            </a:r>
            <a:r>
              <a:rPr lang="en-US" dirty="0"/>
              <a:t> </a:t>
            </a:r>
            <a:r>
              <a:rPr lang="en-US" i="1" dirty="0"/>
              <a:t>– Op</a:t>
            </a:r>
            <a:r>
              <a:rPr lang="ro-RO" i="1" dirty="0" err="1"/>
              <a:t>țional</a:t>
            </a:r>
            <a:endParaRPr lang="en-US" i="1" dirty="0"/>
          </a:p>
        </p:txBody>
      </p:sp>
      <p:sp>
        <p:nvSpPr>
          <p:cNvPr id="3" name="Content Placeholder 2">
            <a:extLst>
              <a:ext uri="{FF2B5EF4-FFF2-40B4-BE49-F238E27FC236}">
                <a16:creationId xmlns:a16="http://schemas.microsoft.com/office/drawing/2014/main" id="{074B3D38-663E-4A9A-B23E-C93615D6A2B0}"/>
              </a:ext>
            </a:extLst>
          </p:cNvPr>
          <p:cNvSpPr>
            <a:spLocks noGrp="1"/>
          </p:cNvSpPr>
          <p:nvPr>
            <p:ph idx="1"/>
          </p:nvPr>
        </p:nvSpPr>
        <p:spPr/>
        <p:txBody>
          <a:bodyPr/>
          <a:lstStyle/>
          <a:p>
            <a:r>
              <a:rPr lang="en-US" dirty="0"/>
              <a:t>Se </a:t>
            </a:r>
            <a:r>
              <a:rPr lang="en-US" dirty="0" err="1"/>
              <a:t>aplic</a:t>
            </a:r>
            <a:r>
              <a:rPr lang="ro-RO" dirty="0"/>
              <a:t>ă pentru un element prin intermediul atributului </a:t>
            </a:r>
            <a:r>
              <a:rPr lang="ro-RO" b="1" i="1" dirty="0"/>
              <a:t>transform</a:t>
            </a:r>
          </a:p>
          <a:p>
            <a:r>
              <a:rPr lang="en-US" dirty="0" err="1"/>
              <a:t>Sintaxa</a:t>
            </a:r>
            <a:r>
              <a:rPr lang="en-US" dirty="0"/>
              <a:t>:</a:t>
            </a:r>
          </a:p>
          <a:p>
            <a:pPr>
              <a:lnSpc>
                <a:spcPct val="100000"/>
              </a:lnSpc>
              <a:spcBef>
                <a:spcPts val="0"/>
              </a:spcBef>
              <a:spcAft>
                <a:spcPts val="0"/>
              </a:spcAft>
            </a:pPr>
            <a:r>
              <a:rPr lang="en-US" sz="1200" b="1" i="1" dirty="0">
                <a:latin typeface="Consolas" panose="020B0609020204030204" pitchFamily="49" charset="0"/>
              </a:rPr>
              <a:t>&lt;filter id="F"&gt;</a:t>
            </a:r>
          </a:p>
          <a:p>
            <a:pPr>
              <a:lnSpc>
                <a:spcPct val="100000"/>
              </a:lnSpc>
              <a:spcBef>
                <a:spcPts val="0"/>
              </a:spcBef>
              <a:spcAft>
                <a:spcPts val="0"/>
              </a:spcAft>
            </a:pPr>
            <a:r>
              <a:rPr lang="en-US" sz="1200" b="1" i="1" dirty="0">
                <a:latin typeface="Consolas" panose="020B0609020204030204" pitchFamily="49" charset="0"/>
              </a:rPr>
              <a:t>   &lt;anyParticularPrimitive1&gt;</a:t>
            </a:r>
          </a:p>
          <a:p>
            <a:pPr>
              <a:lnSpc>
                <a:spcPct val="100000"/>
              </a:lnSpc>
              <a:spcBef>
                <a:spcPts val="0"/>
              </a:spcBef>
              <a:spcAft>
                <a:spcPts val="0"/>
              </a:spcAft>
            </a:pPr>
            <a:r>
              <a:rPr lang="en-US" sz="1200" b="1" i="1" dirty="0">
                <a:latin typeface="Consolas" panose="020B0609020204030204" pitchFamily="49" charset="0"/>
              </a:rPr>
              <a:t>   &lt;anyParticularPrimitive2&gt;</a:t>
            </a:r>
          </a:p>
          <a:p>
            <a:pPr>
              <a:lnSpc>
                <a:spcPct val="100000"/>
              </a:lnSpc>
              <a:spcBef>
                <a:spcPts val="0"/>
              </a:spcBef>
              <a:spcAft>
                <a:spcPts val="0"/>
              </a:spcAft>
            </a:pPr>
            <a:r>
              <a:rPr lang="en-US" sz="1200" b="1" i="1" dirty="0">
                <a:latin typeface="Consolas" panose="020B0609020204030204" pitchFamily="49" charset="0"/>
              </a:rPr>
              <a:t>   ...</a:t>
            </a:r>
          </a:p>
          <a:p>
            <a:pPr>
              <a:lnSpc>
                <a:spcPct val="100000"/>
              </a:lnSpc>
              <a:spcBef>
                <a:spcPts val="0"/>
              </a:spcBef>
              <a:spcAft>
                <a:spcPts val="0"/>
              </a:spcAft>
            </a:pPr>
            <a:r>
              <a:rPr lang="en-US" sz="1200" b="1" i="1" dirty="0">
                <a:latin typeface="Consolas" panose="020B0609020204030204" pitchFamily="49" charset="0"/>
              </a:rPr>
              <a:t>   &lt;</a:t>
            </a:r>
            <a:r>
              <a:rPr lang="en-US" sz="1200" b="1" i="1" dirty="0" err="1">
                <a:latin typeface="Consolas" panose="020B0609020204030204" pitchFamily="49" charset="0"/>
              </a:rPr>
              <a:t>anyParticularPrimitiveN</a:t>
            </a:r>
            <a:r>
              <a:rPr lang="en-US" sz="1200" b="1" i="1" dirty="0">
                <a:latin typeface="Consolas" panose="020B0609020204030204" pitchFamily="49" charset="0"/>
              </a:rPr>
              <a:t>&gt;</a:t>
            </a:r>
          </a:p>
          <a:p>
            <a:pPr>
              <a:lnSpc>
                <a:spcPct val="100000"/>
              </a:lnSpc>
              <a:spcBef>
                <a:spcPts val="0"/>
              </a:spcBef>
              <a:spcAft>
                <a:spcPts val="0"/>
              </a:spcAft>
            </a:pPr>
            <a:r>
              <a:rPr lang="en-US" sz="1200" b="1" i="1" dirty="0">
                <a:latin typeface="Consolas" panose="020B0609020204030204" pitchFamily="49" charset="0"/>
              </a:rPr>
              <a:t>&lt;/filter&gt;</a:t>
            </a:r>
          </a:p>
          <a:p>
            <a:pPr>
              <a:lnSpc>
                <a:spcPct val="100000"/>
              </a:lnSpc>
              <a:spcBef>
                <a:spcPts val="0"/>
              </a:spcBef>
              <a:spcAft>
                <a:spcPts val="0"/>
              </a:spcAft>
            </a:pPr>
            <a:r>
              <a:rPr lang="en-US" sz="1200" b="1" i="1" dirty="0">
                <a:latin typeface="Consolas" panose="020B0609020204030204" pitchFamily="49" charset="0"/>
              </a:rPr>
              <a:t>&lt;</a:t>
            </a:r>
            <a:r>
              <a:rPr lang="en-US" sz="1200" b="1" i="1" dirty="0" err="1">
                <a:latin typeface="Consolas" panose="020B0609020204030204" pitchFamily="49" charset="0"/>
              </a:rPr>
              <a:t>anyParticularSVGObjectOrGroup</a:t>
            </a:r>
            <a:r>
              <a:rPr lang="en-US" sz="1200" b="1" i="1" dirty="0">
                <a:latin typeface="Consolas" panose="020B0609020204030204" pitchFamily="49" charset="0"/>
              </a:rPr>
              <a:t> filter="</a:t>
            </a:r>
            <a:r>
              <a:rPr lang="en-US" sz="1200" b="1" i="1" dirty="0" err="1">
                <a:latin typeface="Consolas" panose="020B0609020204030204" pitchFamily="49" charset="0"/>
              </a:rPr>
              <a:t>url</a:t>
            </a:r>
            <a:r>
              <a:rPr lang="en-US" sz="1200" b="1" i="1" dirty="0">
                <a:latin typeface="Consolas" panose="020B0609020204030204" pitchFamily="49" charset="0"/>
              </a:rPr>
              <a:t>(#F)"/&gt;</a:t>
            </a:r>
          </a:p>
          <a:p>
            <a:r>
              <a:rPr lang="en-US" dirty="0" err="1"/>
              <a:t>Exemplu</a:t>
            </a:r>
            <a:r>
              <a:rPr lang="en-US" dirty="0"/>
              <a:t>:</a:t>
            </a:r>
          </a:p>
          <a:p>
            <a:pPr>
              <a:lnSpc>
                <a:spcPct val="100000"/>
              </a:lnSpc>
              <a:spcBef>
                <a:spcPts val="0"/>
              </a:spcBef>
              <a:spcAft>
                <a:spcPts val="0"/>
              </a:spcAft>
            </a:pPr>
            <a:r>
              <a:rPr lang="en-US" dirty="0"/>
              <a:t> </a:t>
            </a:r>
            <a:r>
              <a:rPr lang="en-US" sz="1200" b="1" i="1" dirty="0">
                <a:latin typeface="Consolas" panose="020B0609020204030204" pitchFamily="49" charset="0"/>
              </a:rPr>
              <a:t>&lt;filter id="</a:t>
            </a:r>
            <a:r>
              <a:rPr lang="en-US" sz="1200" b="1" i="1" dirty="0" err="1">
                <a:latin typeface="Consolas" panose="020B0609020204030204" pitchFamily="49" charset="0"/>
              </a:rPr>
              <a:t>filtru</a:t>
            </a:r>
            <a:r>
              <a:rPr lang="en-US" sz="1200" b="1" i="1" dirty="0">
                <a:latin typeface="Consolas" panose="020B0609020204030204" pitchFamily="49" charset="0"/>
              </a:rPr>
              <a:t>"&gt;</a:t>
            </a:r>
          </a:p>
          <a:p>
            <a:pPr>
              <a:lnSpc>
                <a:spcPct val="100000"/>
              </a:lnSpc>
              <a:spcBef>
                <a:spcPts val="0"/>
              </a:spcBef>
              <a:spcAft>
                <a:spcPts val="0"/>
              </a:spcAft>
            </a:pPr>
            <a:r>
              <a:rPr lang="en-US" sz="1200" b="1" i="1" dirty="0">
                <a:latin typeface="Consolas" panose="020B0609020204030204" pitchFamily="49" charset="0"/>
              </a:rPr>
              <a:t>       &lt;</a:t>
            </a:r>
            <a:r>
              <a:rPr lang="en-US" sz="1200" b="1" i="1" dirty="0" err="1">
                <a:latin typeface="Consolas" panose="020B0609020204030204" pitchFamily="49" charset="0"/>
              </a:rPr>
              <a:t>feConvolveMatrix</a:t>
            </a:r>
            <a:r>
              <a:rPr lang="en-US" sz="1200" b="1" i="1" dirty="0">
                <a:latin typeface="Consolas" panose="020B0609020204030204" pitchFamily="49" charset="0"/>
              </a:rPr>
              <a:t> </a:t>
            </a:r>
            <a:r>
              <a:rPr lang="en-US" sz="1200" b="1" i="1" dirty="0" err="1">
                <a:latin typeface="Consolas" panose="020B0609020204030204" pitchFamily="49" charset="0"/>
              </a:rPr>
              <a:t>kernelMatrix</a:t>
            </a:r>
            <a:r>
              <a:rPr lang="en-US" sz="1200" b="1" i="1" dirty="0">
                <a:latin typeface="Consolas" panose="020B0609020204030204" pitchFamily="49" charset="0"/>
              </a:rPr>
              <a:t>="3 3 3    0 0 0   -3 -3 -3" /&gt;</a:t>
            </a:r>
          </a:p>
          <a:p>
            <a:pPr>
              <a:lnSpc>
                <a:spcPct val="100000"/>
              </a:lnSpc>
              <a:spcBef>
                <a:spcPts val="0"/>
              </a:spcBef>
              <a:spcAft>
                <a:spcPts val="0"/>
              </a:spcAft>
            </a:pPr>
            <a:r>
              <a:rPr lang="en-US" sz="1200" b="1" i="1" dirty="0">
                <a:latin typeface="Consolas" panose="020B0609020204030204" pitchFamily="49" charset="0"/>
              </a:rPr>
              <a:t>       &lt;</a:t>
            </a:r>
            <a:r>
              <a:rPr lang="en-US" sz="1200" b="1" i="1" dirty="0" err="1">
                <a:latin typeface="Consolas" panose="020B0609020204030204" pitchFamily="49" charset="0"/>
              </a:rPr>
              <a:t>feGaussianBlur</a:t>
            </a:r>
            <a:r>
              <a:rPr lang="en-US" sz="1200" b="1" i="1" dirty="0">
                <a:latin typeface="Consolas" panose="020B0609020204030204" pitchFamily="49" charset="0"/>
              </a:rPr>
              <a:t> </a:t>
            </a:r>
            <a:r>
              <a:rPr lang="en-US" sz="1200" b="1" i="1" dirty="0" err="1">
                <a:latin typeface="Consolas" panose="020B0609020204030204" pitchFamily="49" charset="0"/>
              </a:rPr>
              <a:t>stdDeviation</a:t>
            </a:r>
            <a:r>
              <a:rPr lang="en-US" sz="1200" b="1" i="1" dirty="0">
                <a:latin typeface="Consolas" panose="020B0609020204030204" pitchFamily="49" charset="0"/>
              </a:rPr>
              <a:t>="3" /&gt;</a:t>
            </a:r>
          </a:p>
          <a:p>
            <a:pPr>
              <a:lnSpc>
                <a:spcPct val="100000"/>
              </a:lnSpc>
              <a:spcBef>
                <a:spcPts val="0"/>
              </a:spcBef>
              <a:spcAft>
                <a:spcPts val="0"/>
              </a:spcAft>
            </a:pPr>
            <a:r>
              <a:rPr lang="en-US" sz="1200" b="1" i="1" dirty="0">
                <a:latin typeface="Consolas" panose="020B0609020204030204" pitchFamily="49" charset="0"/>
              </a:rPr>
              <a:t>&lt;/filter&gt;</a:t>
            </a:r>
          </a:p>
          <a:p>
            <a:pPr>
              <a:lnSpc>
                <a:spcPct val="100000"/>
              </a:lnSpc>
              <a:spcBef>
                <a:spcPts val="0"/>
              </a:spcBef>
              <a:spcAft>
                <a:spcPts val="0"/>
              </a:spcAft>
            </a:pPr>
            <a:r>
              <a:rPr lang="en-US" sz="1200" b="1" i="1">
                <a:latin typeface="Consolas" panose="020B0609020204030204" pitchFamily="49" charset="0"/>
              </a:rPr>
              <a:t>&lt;circle cx=“10" cy=“20“ r=“17” </a:t>
            </a:r>
            <a:r>
              <a:rPr lang="en-US" sz="1200" b="1" i="1" dirty="0">
                <a:latin typeface="Consolas" panose="020B0609020204030204" pitchFamily="49" charset="0"/>
              </a:rPr>
              <a:t>filter="</a:t>
            </a:r>
            <a:r>
              <a:rPr lang="en-US" sz="1200" b="1" i="1" dirty="0" err="1">
                <a:latin typeface="Consolas" panose="020B0609020204030204" pitchFamily="49" charset="0"/>
              </a:rPr>
              <a:t>url</a:t>
            </a:r>
            <a:r>
              <a:rPr lang="en-US" sz="1200" b="1" i="1" dirty="0">
                <a:latin typeface="Consolas" panose="020B0609020204030204" pitchFamily="49" charset="0"/>
              </a:rPr>
              <a:t>(#</a:t>
            </a:r>
            <a:r>
              <a:rPr lang="en-US" sz="1200" b="1" i="1" dirty="0" err="1">
                <a:latin typeface="Consolas" panose="020B0609020204030204" pitchFamily="49" charset="0"/>
              </a:rPr>
              <a:t>filtru</a:t>
            </a:r>
            <a:r>
              <a:rPr lang="en-US" sz="1200" b="1" i="1" dirty="0">
                <a:latin typeface="Consolas" panose="020B0609020204030204" pitchFamily="49" charset="0"/>
              </a:rPr>
              <a:t>)"&gt;&lt;/use&gt;</a:t>
            </a:r>
          </a:p>
          <a:p>
            <a:r>
              <a:rPr lang="en-US" sz="1800" dirty="0"/>
              <a:t>Lista </a:t>
            </a:r>
            <a:r>
              <a:rPr lang="en-US" sz="1800" dirty="0" err="1"/>
              <a:t>filtre</a:t>
            </a:r>
            <a:r>
              <a:rPr lang="en-US" sz="1800" dirty="0"/>
              <a:t>: </a:t>
            </a:r>
            <a:r>
              <a:rPr lang="en-US" sz="1800" dirty="0">
                <a:hlinkClick r:id="rId2"/>
              </a:rPr>
              <a:t>https://developer.mozilla.org/en-US/docs/Web/SVG/Element#Filter_primitive_elements</a:t>
            </a:r>
            <a:endParaRPr lang="en-US" sz="1800" dirty="0"/>
          </a:p>
        </p:txBody>
      </p:sp>
      <p:sp>
        <p:nvSpPr>
          <p:cNvPr id="5" name="Slide Number Placeholder 4">
            <a:extLst>
              <a:ext uri="{FF2B5EF4-FFF2-40B4-BE49-F238E27FC236}">
                <a16:creationId xmlns:a16="http://schemas.microsoft.com/office/drawing/2014/main" id="{57E2834E-158F-D00E-43FA-832616634EB0}"/>
              </a:ext>
            </a:extLst>
          </p:cNvPr>
          <p:cNvSpPr>
            <a:spLocks noGrp="1"/>
          </p:cNvSpPr>
          <p:nvPr>
            <p:ph type="sldNum" sz="quarter" idx="12"/>
          </p:nvPr>
        </p:nvSpPr>
        <p:spPr/>
        <p:txBody>
          <a:bodyPr/>
          <a:lstStyle/>
          <a:p>
            <a:pPr>
              <a:defRPr/>
            </a:pPr>
            <a:fld id="{E66D6CB4-6B7B-40A6-AFFC-DA004DAF9624}" type="slidenum">
              <a:rPr lang="en-US" smtClean="0"/>
              <a:pPr>
                <a:defRPr/>
              </a:pPr>
              <a:t>136</a:t>
            </a:fld>
            <a:endParaRPr lang="en-US"/>
          </a:p>
        </p:txBody>
      </p:sp>
    </p:spTree>
    <p:extLst>
      <p:ext uri="{BB962C8B-B14F-4D97-AF65-F5344CB8AC3E}">
        <p14:creationId xmlns:p14="http://schemas.microsoft.com/office/powerpoint/2010/main" val="387597368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SVG – Manipulare din </a:t>
            </a:r>
            <a:r>
              <a:rPr lang="ro-RO" dirty="0" err="1"/>
              <a:t>JavaScript</a:t>
            </a:r>
            <a:endParaRPr lang="ro-RO" dirty="0"/>
          </a:p>
        </p:txBody>
      </p:sp>
      <p:sp>
        <p:nvSpPr>
          <p:cNvPr id="3" name="Content Placeholder 2"/>
          <p:cNvSpPr>
            <a:spLocks noGrp="1"/>
          </p:cNvSpPr>
          <p:nvPr>
            <p:ph idx="1"/>
          </p:nvPr>
        </p:nvSpPr>
        <p:spPr/>
        <p:txBody>
          <a:bodyPr/>
          <a:lstStyle/>
          <a:p>
            <a:r>
              <a:rPr lang="ro-RO" dirty="0"/>
              <a:t>Similar cu manipularea elementelor HTML</a:t>
            </a:r>
          </a:p>
          <a:p>
            <a:r>
              <a:rPr lang="ro-RO" dirty="0"/>
              <a:t>Particularități</a:t>
            </a:r>
          </a:p>
          <a:p>
            <a:pPr lvl="1"/>
            <a:r>
              <a:rPr lang="ro-RO" dirty="0"/>
              <a:t>la construirea elementului trebuie specificat </a:t>
            </a:r>
            <a:r>
              <a:rPr lang="ro-RO" dirty="0" err="1"/>
              <a:t>namespace-ul</a:t>
            </a:r>
            <a:r>
              <a:rPr lang="ro-RO" dirty="0"/>
              <a:t> pentru SVG:</a:t>
            </a:r>
          </a:p>
          <a:p>
            <a:pPr lvl="2"/>
            <a:r>
              <a:rPr lang="ro-RO" i="1" dirty="0" err="1"/>
              <a:t>document.createElement</a:t>
            </a:r>
            <a:r>
              <a:rPr lang="ro-RO" b="1" i="1" dirty="0" err="1"/>
              <a:t>NS</a:t>
            </a:r>
            <a:r>
              <a:rPr lang="ro-RO" i="1" dirty="0"/>
              <a:t>("</a:t>
            </a:r>
            <a:r>
              <a:rPr lang="ro-RO" b="1" i="1" dirty="0"/>
              <a:t>http://www.w3.org/2000/svg</a:t>
            </a:r>
            <a:r>
              <a:rPr lang="ro-RO" i="1" dirty="0"/>
              <a:t>", „TAG_SVG")</a:t>
            </a:r>
          </a:p>
          <a:p>
            <a:pPr lvl="1"/>
            <a:r>
              <a:rPr lang="ro-RO" dirty="0"/>
              <a:t>pentru </a:t>
            </a:r>
            <a:r>
              <a:rPr lang="en-US" dirty="0" err="1"/>
              <a:t>modificarea</a:t>
            </a:r>
            <a:r>
              <a:rPr lang="en-US" dirty="0"/>
              <a:t> </a:t>
            </a:r>
            <a:r>
              <a:rPr lang="en-US" dirty="0" err="1"/>
              <a:t>atributelor</a:t>
            </a:r>
            <a:r>
              <a:rPr lang="ro-RO" dirty="0"/>
              <a:t> SVG se utilizează metoda </a:t>
            </a:r>
            <a:r>
              <a:rPr lang="ro-RO" i="1" dirty="0" err="1"/>
              <a:t>setAttribute</a:t>
            </a:r>
            <a:r>
              <a:rPr lang="ro-RO" dirty="0"/>
              <a:t>(în loc de .</a:t>
            </a:r>
            <a:r>
              <a:rPr lang="ro-RO" dirty="0" err="1"/>
              <a:t>width</a:t>
            </a:r>
            <a:r>
              <a:rPr lang="ro-RO" dirty="0"/>
              <a:t>, .</a:t>
            </a:r>
            <a:r>
              <a:rPr lang="ro-RO" dirty="0" err="1"/>
              <a:t>height</a:t>
            </a:r>
            <a:r>
              <a:rPr lang="ro-RO" dirty="0"/>
              <a:t>, …)</a:t>
            </a:r>
            <a:endParaRPr lang="en-US" dirty="0"/>
          </a:p>
          <a:p>
            <a:pPr lvl="1"/>
            <a:r>
              <a:rPr lang="ro-RO"/>
              <a:t>Folosind JavaScript: </a:t>
            </a:r>
            <a:endParaRPr lang="en-US" dirty="0"/>
          </a:p>
          <a:p>
            <a:pPr lvl="2"/>
            <a:r>
              <a:rPr lang="ro-RO" i="1" dirty="0"/>
              <a:t>elem.setAttribute( ‘nume’, </a:t>
            </a:r>
            <a:r>
              <a:rPr lang="en-US" i="1" dirty="0"/>
              <a:t>‘</a:t>
            </a:r>
            <a:r>
              <a:rPr lang="en-US" i="1" dirty="0" err="1"/>
              <a:t>valoare</a:t>
            </a:r>
            <a:r>
              <a:rPr lang="en-US" i="1" dirty="0"/>
              <a:t>’</a:t>
            </a:r>
            <a:r>
              <a:rPr lang="ro-RO" i="1" dirty="0"/>
              <a:t>);</a:t>
            </a:r>
            <a:r>
              <a:rPr lang="en-US" i="1" dirty="0"/>
              <a:t> </a:t>
            </a:r>
          </a:p>
          <a:p>
            <a:pPr lvl="2"/>
            <a:r>
              <a:rPr lang="en-US" i="1" dirty="0" err="1"/>
              <a:t>val</a:t>
            </a:r>
            <a:r>
              <a:rPr lang="en-US" i="1" dirty="0"/>
              <a:t> = </a:t>
            </a:r>
            <a:r>
              <a:rPr lang="ro-RO" i="1" dirty="0" err="1"/>
              <a:t>elem</a:t>
            </a:r>
            <a:r>
              <a:rPr lang="ro-RO" i="1" dirty="0"/>
              <a:t>.</a:t>
            </a:r>
            <a:r>
              <a:rPr lang="en-US" i="1" dirty="0"/>
              <a:t>get</a:t>
            </a:r>
            <a:r>
              <a:rPr lang="ro-RO" i="1" dirty="0" err="1"/>
              <a:t>Attribute</a:t>
            </a:r>
            <a:r>
              <a:rPr lang="ro-RO" i="1" dirty="0"/>
              <a:t>(‘nume’);</a:t>
            </a:r>
          </a:p>
          <a:p>
            <a:r>
              <a:rPr lang="ro-RO" dirty="0"/>
              <a:t>Exemplu:</a:t>
            </a:r>
          </a:p>
          <a:p>
            <a:pPr>
              <a:lnSpc>
                <a:spcPct val="100000"/>
              </a:lnSpc>
              <a:spcBef>
                <a:spcPts val="0"/>
              </a:spcBef>
              <a:spcAft>
                <a:spcPts val="0"/>
              </a:spcAft>
            </a:pPr>
            <a:r>
              <a:rPr lang="ro-RO" i="1" dirty="0" err="1"/>
              <a:t>let</a:t>
            </a:r>
            <a:r>
              <a:rPr lang="ro-RO" i="1" dirty="0"/>
              <a:t> d = </a:t>
            </a:r>
            <a:r>
              <a:rPr lang="en-US" i="1" dirty="0" err="1"/>
              <a:t>document.createElementNS</a:t>
            </a:r>
            <a:r>
              <a:rPr lang="en-US" i="1" dirty="0"/>
              <a:t>("http://www.w3.org/2000/svg", "</a:t>
            </a:r>
            <a:r>
              <a:rPr lang="en-US" i="1" dirty="0" err="1"/>
              <a:t>rect</a:t>
            </a:r>
            <a:r>
              <a:rPr lang="en-US" i="1" dirty="0"/>
              <a:t>");</a:t>
            </a:r>
          </a:p>
          <a:p>
            <a:pPr>
              <a:lnSpc>
                <a:spcPct val="100000"/>
              </a:lnSpc>
              <a:spcBef>
                <a:spcPts val="0"/>
              </a:spcBef>
              <a:spcAft>
                <a:spcPts val="0"/>
              </a:spcAft>
            </a:pPr>
            <a:r>
              <a:rPr lang="en-US" i="1" dirty="0" err="1"/>
              <a:t>d.setAttribute</a:t>
            </a:r>
            <a:r>
              <a:rPr lang="en-US" i="1" dirty="0"/>
              <a:t>(‘x’, 160); </a:t>
            </a:r>
            <a:r>
              <a:rPr lang="en-US" i="1" dirty="0" err="1"/>
              <a:t>d.setAttribute</a:t>
            </a:r>
            <a:r>
              <a:rPr lang="en-US" i="1" dirty="0"/>
              <a:t>(‘y’, 160); </a:t>
            </a:r>
          </a:p>
          <a:p>
            <a:pPr>
              <a:lnSpc>
                <a:spcPct val="100000"/>
              </a:lnSpc>
              <a:spcBef>
                <a:spcPts val="0"/>
              </a:spcBef>
              <a:spcAft>
                <a:spcPts val="0"/>
              </a:spcAft>
            </a:pPr>
            <a:r>
              <a:rPr lang="en-US" i="1" dirty="0" err="1"/>
              <a:t>d.setAttribute</a:t>
            </a:r>
            <a:r>
              <a:rPr lang="en-US" i="1" dirty="0"/>
              <a:t>(‘width’, 100); </a:t>
            </a:r>
            <a:r>
              <a:rPr lang="en-US" i="1" dirty="0" err="1"/>
              <a:t>d.setAttribute</a:t>
            </a:r>
            <a:r>
              <a:rPr lang="en-US" i="1" dirty="0"/>
              <a:t>(‘height’, 60);</a:t>
            </a:r>
          </a:p>
          <a:p>
            <a:pPr>
              <a:lnSpc>
                <a:spcPct val="100000"/>
              </a:lnSpc>
              <a:spcBef>
                <a:spcPts val="0"/>
              </a:spcBef>
              <a:spcAft>
                <a:spcPts val="0"/>
              </a:spcAft>
            </a:pPr>
            <a:r>
              <a:rPr lang="en-US" i="1" dirty="0" err="1"/>
              <a:t>document.querySelector</a:t>
            </a:r>
            <a:r>
              <a:rPr lang="en-US" i="1" dirty="0"/>
              <a:t>(‘#</a:t>
            </a:r>
            <a:r>
              <a:rPr lang="en-US" i="1" dirty="0" err="1"/>
              <a:t>desen</a:t>
            </a:r>
            <a:r>
              <a:rPr lang="en-US" i="1" dirty="0"/>
              <a:t>’).append(d);</a:t>
            </a:r>
          </a:p>
        </p:txBody>
      </p:sp>
      <p:sp>
        <p:nvSpPr>
          <p:cNvPr id="5" name="Slide Number Placeholder 4">
            <a:extLst>
              <a:ext uri="{FF2B5EF4-FFF2-40B4-BE49-F238E27FC236}">
                <a16:creationId xmlns:a16="http://schemas.microsoft.com/office/drawing/2014/main" id="{D554BD74-CB97-BF86-00B9-DF43F0CE381C}"/>
              </a:ext>
            </a:extLst>
          </p:cNvPr>
          <p:cNvSpPr>
            <a:spLocks noGrp="1"/>
          </p:cNvSpPr>
          <p:nvPr>
            <p:ph type="sldNum" sz="quarter" idx="12"/>
          </p:nvPr>
        </p:nvSpPr>
        <p:spPr/>
        <p:txBody>
          <a:bodyPr/>
          <a:lstStyle/>
          <a:p>
            <a:pPr>
              <a:defRPr/>
            </a:pPr>
            <a:fld id="{E66D6CB4-6B7B-40A6-AFFC-DA004DAF9624}" type="slidenum">
              <a:rPr lang="en-US" smtClean="0"/>
              <a:pPr>
                <a:defRPr/>
              </a:pPr>
              <a:t>137</a:t>
            </a:fld>
            <a:endParaRPr lang="en-US"/>
          </a:p>
        </p:txBody>
      </p:sp>
    </p:spTree>
    <p:extLst>
      <p:ext uri="{BB962C8B-B14F-4D97-AF65-F5344CB8AC3E}">
        <p14:creationId xmlns:p14="http://schemas.microsoft.com/office/powerpoint/2010/main" val="305016482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a:t>
            </a:r>
            <a:r>
              <a:rPr lang="ro-RO" b="1" dirty="0"/>
              <a:t>. </a:t>
            </a:r>
            <a:r>
              <a:rPr lang="en-US" b="1" dirty="0"/>
              <a:t>Anima</a:t>
            </a:r>
            <a:r>
              <a:rPr lang="ro-RO" b="1" dirty="0"/>
              <a:t>ție</a:t>
            </a:r>
            <a:endParaRPr lang="ro-RO" dirty="0"/>
          </a:p>
        </p:txBody>
      </p:sp>
      <p:sp>
        <p:nvSpPr>
          <p:cNvPr id="3" name="Content Placeholder 2"/>
          <p:cNvSpPr>
            <a:spLocks noGrp="1"/>
          </p:cNvSpPr>
          <p:nvPr>
            <p:ph idx="1"/>
          </p:nvPr>
        </p:nvSpPr>
        <p:spPr/>
        <p:txBody>
          <a:bodyPr/>
          <a:lstStyle/>
          <a:p>
            <a:r>
              <a:rPr lang="ro-RO" sz="2400" dirty="0"/>
              <a:t>Modificarea rapidă a imaginii vizualizate prin modificarea poziției, formei sau dimensiunii unui obiect din imagine</a:t>
            </a:r>
          </a:p>
          <a:p>
            <a:r>
              <a:rPr lang="ro-RO" sz="2400" dirty="0"/>
              <a:t>Stocarea numerică a animației presupune reținerea elementelor independente ce compun mișcarea în raport cu factorul timp.</a:t>
            </a:r>
          </a:p>
          <a:p>
            <a:r>
              <a:rPr lang="ro-RO" sz="2400" dirty="0"/>
              <a:t>Crearea iluziei de mișcare se realizează prin afișarea rapidă de imagini statice ușor modificate</a:t>
            </a:r>
          </a:p>
          <a:p>
            <a:r>
              <a:rPr lang="ro-RO" sz="2400" dirty="0"/>
              <a:t>Tehnici principale:</a:t>
            </a:r>
          </a:p>
          <a:p>
            <a:pPr lvl="1"/>
            <a:r>
              <a:rPr lang="ro-RO" sz="2000" dirty="0"/>
              <a:t>Tehnica filmului</a:t>
            </a:r>
          </a:p>
          <a:p>
            <a:pPr lvl="1"/>
            <a:r>
              <a:rPr lang="ro-RO" sz="2000" dirty="0"/>
              <a:t>Cadre cheie</a:t>
            </a:r>
          </a:p>
          <a:p>
            <a:pPr lvl="1"/>
            <a:r>
              <a:rPr lang="ro-RO" sz="2000" dirty="0"/>
              <a:t>Schimbarea culorii</a:t>
            </a:r>
          </a:p>
        </p:txBody>
      </p:sp>
      <p:sp>
        <p:nvSpPr>
          <p:cNvPr id="5" name="Slide Number Placeholder 4">
            <a:extLst>
              <a:ext uri="{FF2B5EF4-FFF2-40B4-BE49-F238E27FC236}">
                <a16:creationId xmlns:a16="http://schemas.microsoft.com/office/drawing/2014/main" id="{791EF5C4-1200-2F74-EE93-DDDD49A0D71A}"/>
              </a:ext>
            </a:extLst>
          </p:cNvPr>
          <p:cNvSpPr>
            <a:spLocks noGrp="1"/>
          </p:cNvSpPr>
          <p:nvPr>
            <p:ph type="sldNum" sz="quarter" idx="12"/>
          </p:nvPr>
        </p:nvSpPr>
        <p:spPr/>
        <p:txBody>
          <a:bodyPr/>
          <a:lstStyle/>
          <a:p>
            <a:pPr>
              <a:defRPr/>
            </a:pPr>
            <a:fld id="{E66D6CB4-6B7B-40A6-AFFC-DA004DAF9624}" type="slidenum">
              <a:rPr lang="en-US" smtClean="0"/>
              <a:pPr>
                <a:defRPr/>
              </a:pPr>
              <a:t>138</a:t>
            </a:fld>
            <a:endParaRPr lang="en-US"/>
          </a:p>
        </p:txBody>
      </p:sp>
    </p:spTree>
    <p:extLst>
      <p:ext uri="{BB962C8B-B14F-4D97-AF65-F5344CB8AC3E}">
        <p14:creationId xmlns:p14="http://schemas.microsoft.com/office/powerpoint/2010/main" val="26939929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Animație - </a:t>
            </a:r>
            <a:r>
              <a:rPr lang="ro-RO" dirty="0" err="1"/>
              <a:t>JavaScript</a:t>
            </a:r>
            <a:endParaRPr lang="ro-RO" dirty="0"/>
          </a:p>
        </p:txBody>
      </p:sp>
      <p:sp>
        <p:nvSpPr>
          <p:cNvPr id="4" name="Rounded Rectangle 3"/>
          <p:cNvSpPr/>
          <p:nvPr/>
        </p:nvSpPr>
        <p:spPr>
          <a:xfrm>
            <a:off x="2695074" y="4074695"/>
            <a:ext cx="1596190" cy="7299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400" b="1" dirty="0"/>
              <a:t>MODEL</a:t>
            </a:r>
          </a:p>
        </p:txBody>
      </p:sp>
      <p:sp>
        <p:nvSpPr>
          <p:cNvPr id="5" name="Rectangle 4"/>
          <p:cNvSpPr/>
          <p:nvPr/>
        </p:nvSpPr>
        <p:spPr>
          <a:xfrm>
            <a:off x="6890085" y="3729790"/>
            <a:ext cx="1876926" cy="14197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o-RO" sz="2400" b="1" dirty="0"/>
              <a:t>BROWSER</a:t>
            </a:r>
          </a:p>
        </p:txBody>
      </p:sp>
      <p:cxnSp>
        <p:nvCxnSpPr>
          <p:cNvPr id="7" name="Straight Arrow Connector 6"/>
          <p:cNvCxnSpPr>
            <a:stCxn id="5" idx="2"/>
            <a:endCxn id="4" idx="2"/>
          </p:cNvCxnSpPr>
          <p:nvPr/>
        </p:nvCxnSpPr>
        <p:spPr>
          <a:xfrm rot="5400000" flipH="1">
            <a:off x="5488406" y="2809374"/>
            <a:ext cx="344906" cy="4335379"/>
          </a:xfrm>
          <a:prstGeom prst="bentConnector3">
            <a:avLst>
              <a:gd name="adj1" fmla="val -182558"/>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6"/>
          <p:cNvCxnSpPr>
            <a:endCxn id="5" idx="1"/>
          </p:cNvCxnSpPr>
          <p:nvPr/>
        </p:nvCxnSpPr>
        <p:spPr>
          <a:xfrm>
            <a:off x="3930316" y="4439652"/>
            <a:ext cx="2959769" cy="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6"/>
          <p:cNvCxnSpPr>
            <a:stCxn id="4" idx="1"/>
            <a:endCxn id="4" idx="0"/>
          </p:cNvCxnSpPr>
          <p:nvPr/>
        </p:nvCxnSpPr>
        <p:spPr>
          <a:xfrm rot="10800000" flipH="1">
            <a:off x="2695073" y="4074695"/>
            <a:ext cx="798095" cy="364958"/>
          </a:xfrm>
          <a:prstGeom prst="bentConnector4">
            <a:avLst>
              <a:gd name="adj1" fmla="val -158291"/>
              <a:gd name="adj2" fmla="val 292307"/>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15189" y="2939344"/>
            <a:ext cx="3076075" cy="461665"/>
          </a:xfrm>
          <a:prstGeom prst="rect">
            <a:avLst/>
          </a:prstGeom>
          <a:noFill/>
        </p:spPr>
        <p:txBody>
          <a:bodyPr wrap="square" rtlCol="0">
            <a:spAutoFit/>
          </a:bodyPr>
          <a:lstStyle/>
          <a:p>
            <a:r>
              <a:rPr lang="ro-RO" sz="2400" b="1" dirty="0" err="1"/>
              <a:t>actualizareModel</a:t>
            </a:r>
            <a:r>
              <a:rPr lang="ro-RO" sz="2400" b="1" dirty="0"/>
              <a:t>()</a:t>
            </a:r>
          </a:p>
        </p:txBody>
      </p:sp>
      <p:sp>
        <p:nvSpPr>
          <p:cNvPr id="20" name="TextBox 19"/>
          <p:cNvSpPr txBox="1"/>
          <p:nvPr/>
        </p:nvSpPr>
        <p:spPr>
          <a:xfrm>
            <a:off x="4668253" y="4026341"/>
            <a:ext cx="3076075" cy="461665"/>
          </a:xfrm>
          <a:prstGeom prst="rect">
            <a:avLst/>
          </a:prstGeom>
          <a:noFill/>
        </p:spPr>
        <p:txBody>
          <a:bodyPr wrap="square" rtlCol="0">
            <a:spAutoFit/>
          </a:bodyPr>
          <a:lstStyle/>
          <a:p>
            <a:r>
              <a:rPr lang="ro-RO" sz="2400" b="1" dirty="0"/>
              <a:t>desenare()</a:t>
            </a:r>
          </a:p>
        </p:txBody>
      </p:sp>
      <p:sp>
        <p:nvSpPr>
          <p:cNvPr id="21" name="TextBox 20"/>
          <p:cNvSpPr txBox="1"/>
          <p:nvPr/>
        </p:nvSpPr>
        <p:spPr>
          <a:xfrm>
            <a:off x="4291264" y="5331993"/>
            <a:ext cx="3076075" cy="461665"/>
          </a:xfrm>
          <a:prstGeom prst="rect">
            <a:avLst/>
          </a:prstGeom>
          <a:noFill/>
        </p:spPr>
        <p:txBody>
          <a:bodyPr wrap="square" rtlCol="0">
            <a:spAutoFit/>
          </a:bodyPr>
          <a:lstStyle/>
          <a:p>
            <a:r>
              <a:rPr lang="ro-RO" sz="2400" b="1" dirty="0" err="1"/>
              <a:t>tratareEveniment</a:t>
            </a:r>
            <a:r>
              <a:rPr lang="ro-RO" sz="2400" b="1" dirty="0"/>
              <a:t>()</a:t>
            </a:r>
          </a:p>
        </p:txBody>
      </p:sp>
      <p:sp>
        <p:nvSpPr>
          <p:cNvPr id="22" name="TextBox 21"/>
          <p:cNvSpPr txBox="1"/>
          <p:nvPr/>
        </p:nvSpPr>
        <p:spPr>
          <a:xfrm>
            <a:off x="5660859" y="1736725"/>
            <a:ext cx="4082716" cy="1477328"/>
          </a:xfrm>
          <a:prstGeom prst="rect">
            <a:avLst/>
          </a:prstGeom>
          <a:noFill/>
        </p:spPr>
        <p:txBody>
          <a:bodyPr wrap="square" rtlCol="0">
            <a:spAutoFit/>
          </a:bodyPr>
          <a:lstStyle/>
          <a:p>
            <a:r>
              <a:rPr lang="ro-RO" dirty="0"/>
              <a:t>Apelate la un anumit </a:t>
            </a:r>
            <a:r>
              <a:rPr lang="en-US" dirty="0"/>
              <a:t>interval</a:t>
            </a:r>
            <a:r>
              <a:rPr lang="ro-RO" dirty="0"/>
              <a:t> de timp prin intermediul uneia dintre funcțiile:</a:t>
            </a:r>
          </a:p>
          <a:p>
            <a:r>
              <a:rPr lang="ro-RO" i="1" dirty="0" err="1"/>
              <a:t>setInterval</a:t>
            </a:r>
            <a:r>
              <a:rPr lang="ro-RO" i="1" dirty="0"/>
              <a:t>(funcție, </a:t>
            </a:r>
            <a:r>
              <a:rPr lang="ro-RO" i="1" dirty="0" err="1"/>
              <a:t>interval_ms</a:t>
            </a:r>
            <a:r>
              <a:rPr lang="ro-RO" i="1" dirty="0"/>
              <a:t>)</a:t>
            </a:r>
          </a:p>
          <a:p>
            <a:r>
              <a:rPr lang="ro-RO" i="1" dirty="0" err="1"/>
              <a:t>setTimeout</a:t>
            </a:r>
            <a:r>
              <a:rPr lang="ro-RO" i="1" dirty="0"/>
              <a:t>(funcție, </a:t>
            </a:r>
            <a:r>
              <a:rPr lang="ro-RO" i="1" dirty="0" err="1"/>
              <a:t>interval_ms</a:t>
            </a:r>
            <a:r>
              <a:rPr lang="ro-RO" i="1" dirty="0"/>
              <a:t>)</a:t>
            </a:r>
          </a:p>
          <a:p>
            <a:r>
              <a:rPr lang="ro-RO" b="1" i="1" dirty="0" err="1"/>
              <a:t>requestAnimationFrame</a:t>
            </a:r>
            <a:r>
              <a:rPr lang="ro-RO" b="1" i="1" dirty="0"/>
              <a:t>(funcție)</a:t>
            </a:r>
          </a:p>
        </p:txBody>
      </p:sp>
      <p:cxnSp>
        <p:nvCxnSpPr>
          <p:cNvPr id="24" name="Straight Arrow Connector 23"/>
          <p:cNvCxnSpPr/>
          <p:nvPr/>
        </p:nvCxnSpPr>
        <p:spPr>
          <a:xfrm flipH="1">
            <a:off x="3814010" y="2382253"/>
            <a:ext cx="1744579" cy="6256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277853" y="2475389"/>
            <a:ext cx="280736" cy="14635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E178D22-6A3C-2C84-8106-BAB1BB79CCC2}"/>
              </a:ext>
            </a:extLst>
          </p:cNvPr>
          <p:cNvSpPr>
            <a:spLocks noGrp="1"/>
          </p:cNvSpPr>
          <p:nvPr>
            <p:ph type="sldNum" sz="quarter" idx="12"/>
          </p:nvPr>
        </p:nvSpPr>
        <p:spPr/>
        <p:txBody>
          <a:bodyPr/>
          <a:lstStyle/>
          <a:p>
            <a:pPr>
              <a:defRPr/>
            </a:pPr>
            <a:fld id="{E66D6CB4-6B7B-40A6-AFFC-DA004DAF9624}" type="slidenum">
              <a:rPr lang="en-US" smtClean="0"/>
              <a:pPr>
                <a:defRPr/>
              </a:pPr>
              <a:t>139</a:t>
            </a:fld>
            <a:endParaRPr lang="en-US"/>
          </a:p>
        </p:txBody>
      </p:sp>
    </p:spTree>
    <p:extLst>
      <p:ext uri="{BB962C8B-B14F-4D97-AF65-F5344CB8AC3E}">
        <p14:creationId xmlns:p14="http://schemas.microsoft.com/office/powerpoint/2010/main" val="2999872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b="1" dirty="0">
                <a:solidFill>
                  <a:schemeClr val="tx1">
                    <a:lumMod val="75000"/>
                    <a:lumOff val="25000"/>
                  </a:schemeClr>
                </a:solidFill>
              </a:rPr>
              <a:t>2. Clase de aplicații multimedia</a:t>
            </a:r>
          </a:p>
        </p:txBody>
      </p:sp>
      <p:sp>
        <p:nvSpPr>
          <p:cNvPr id="18435" name="Content Placeholder 2"/>
          <p:cNvSpPr>
            <a:spLocks noGrp="1"/>
          </p:cNvSpPr>
          <p:nvPr>
            <p:ph idx="1"/>
          </p:nvPr>
        </p:nvSpPr>
        <p:spPr/>
        <p:txBody>
          <a:bodyPr/>
          <a:lstStyle/>
          <a:p>
            <a:r>
              <a:rPr lang="ro-RO" altLang="ro-RO" sz="3200"/>
              <a:t>Criterii multiple de clasificare</a:t>
            </a:r>
          </a:p>
          <a:p>
            <a:endParaRPr lang="ro-RO" altLang="ro-RO" sz="3200"/>
          </a:p>
          <a:p>
            <a:r>
              <a:rPr lang="ro-RO" altLang="ro-RO" sz="3200"/>
              <a:t>Cele mai importante criterii</a:t>
            </a:r>
          </a:p>
          <a:p>
            <a:pPr lvl="1">
              <a:buFont typeface="Arial" panose="020B0604020202020204" pitchFamily="34" charset="0"/>
              <a:buChar char="•"/>
            </a:pPr>
            <a:r>
              <a:rPr lang="ro-RO" altLang="ro-RO" sz="2800"/>
              <a:t>domeniu de utilizare</a:t>
            </a:r>
          </a:p>
          <a:p>
            <a:pPr lvl="1">
              <a:buFont typeface="Arial" panose="020B0604020202020204" pitchFamily="34" charset="0"/>
              <a:buChar char="•"/>
            </a:pPr>
            <a:r>
              <a:rPr lang="ro-RO" altLang="ro-RO" sz="2800"/>
              <a:t>grad de interacțiune</a:t>
            </a:r>
          </a:p>
          <a:p>
            <a:pPr lvl="1">
              <a:buFont typeface="Arial" panose="020B0604020202020204" pitchFamily="34" charset="0"/>
              <a:buChar char="•"/>
            </a:pPr>
            <a:r>
              <a:rPr lang="ro-RO" altLang="ro-RO" sz="2800"/>
              <a:t>localizarea componentelor</a:t>
            </a:r>
          </a:p>
          <a:p>
            <a:endParaRPr lang="ro-RO" altLang="ro-RO"/>
          </a:p>
        </p:txBody>
      </p:sp>
      <p:sp>
        <p:nvSpPr>
          <p:cNvPr id="4" name="Slide Number Placeholder 3">
            <a:extLst>
              <a:ext uri="{FF2B5EF4-FFF2-40B4-BE49-F238E27FC236}">
                <a16:creationId xmlns:a16="http://schemas.microsoft.com/office/drawing/2014/main" id="{01ABBCAF-CD76-22AD-F2AD-E873BB665710}"/>
              </a:ext>
            </a:extLst>
          </p:cNvPr>
          <p:cNvSpPr>
            <a:spLocks noGrp="1"/>
          </p:cNvSpPr>
          <p:nvPr>
            <p:ph type="sldNum" sz="quarter" idx="12"/>
          </p:nvPr>
        </p:nvSpPr>
        <p:spPr/>
        <p:txBody>
          <a:bodyPr/>
          <a:lstStyle/>
          <a:p>
            <a:pPr>
              <a:defRPr/>
            </a:pPr>
            <a:fld id="{E66D6CB4-6B7B-40A6-AFFC-DA004DAF9624}" type="slidenum">
              <a:rPr lang="en-US" smtClean="0"/>
              <a:pPr>
                <a:defRPr/>
              </a:pPr>
              <a:t>14</a:t>
            </a:fld>
            <a:endParaRPr lang="en-US"/>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III. </a:t>
            </a:r>
            <a:r>
              <a:rPr lang="en-US" dirty="0" err="1"/>
              <a:t>Sunet</a:t>
            </a:r>
            <a:endParaRPr lang="en-US" dirty="0"/>
          </a:p>
        </p:txBody>
      </p:sp>
      <p:sp>
        <p:nvSpPr>
          <p:cNvPr id="3" name="Content Placeholder 2"/>
          <p:cNvSpPr>
            <a:spLocks noGrp="1"/>
          </p:cNvSpPr>
          <p:nvPr>
            <p:ph idx="1"/>
          </p:nvPr>
        </p:nvSpPr>
        <p:spPr/>
        <p:txBody>
          <a:bodyPr/>
          <a:lstStyle/>
          <a:p>
            <a:r>
              <a:rPr lang="ro-RO" sz="3200" dirty="0"/>
              <a:t>1. Noțiuni generale</a:t>
            </a:r>
          </a:p>
          <a:p>
            <a:endParaRPr lang="ro-RO" sz="3200" dirty="0"/>
          </a:p>
          <a:p>
            <a:r>
              <a:rPr lang="ro-RO" sz="3200" dirty="0"/>
              <a:t>2. </a:t>
            </a:r>
            <a:r>
              <a:rPr lang="ro-RO" sz="3200" dirty="0" err="1"/>
              <a:t>Numerizarea</a:t>
            </a:r>
            <a:r>
              <a:rPr lang="ro-RO" sz="3200" dirty="0"/>
              <a:t> sunetului</a:t>
            </a:r>
          </a:p>
          <a:p>
            <a:endParaRPr lang="ro-RO" sz="3200" dirty="0"/>
          </a:p>
          <a:p>
            <a:r>
              <a:rPr lang="ro-RO" sz="3200" dirty="0"/>
              <a:t>3. Formate audio</a:t>
            </a:r>
          </a:p>
          <a:p>
            <a:endParaRPr lang="ro-RO" sz="3200" dirty="0"/>
          </a:p>
          <a:p>
            <a:r>
              <a:rPr lang="ro-RO" sz="3200" dirty="0"/>
              <a:t>4. Compresia sunetului</a:t>
            </a:r>
          </a:p>
          <a:p>
            <a:endParaRPr lang="ro-RO" sz="3200" dirty="0"/>
          </a:p>
          <a:p>
            <a:r>
              <a:rPr lang="ro-RO" sz="3200" dirty="0"/>
              <a:t>5. Sunetul în context Web</a:t>
            </a:r>
          </a:p>
        </p:txBody>
      </p:sp>
      <p:sp>
        <p:nvSpPr>
          <p:cNvPr id="4" name="Text Placeholder 3"/>
          <p:cNvSpPr>
            <a:spLocks noGrp="1"/>
          </p:cNvSpPr>
          <p:nvPr>
            <p:ph type="body" sz="half" idx="2"/>
          </p:nvPr>
        </p:nvSpPr>
        <p:spPr/>
        <p:txBody>
          <a:bodyPr/>
          <a:lstStyle/>
          <a:p>
            <a:endParaRPr lang="en-US" dirty="0"/>
          </a:p>
        </p:txBody>
      </p:sp>
      <p:sp>
        <p:nvSpPr>
          <p:cNvPr id="6" name="Slide Number Placeholder 5">
            <a:extLst>
              <a:ext uri="{FF2B5EF4-FFF2-40B4-BE49-F238E27FC236}">
                <a16:creationId xmlns:a16="http://schemas.microsoft.com/office/drawing/2014/main" id="{98BF42E7-BBB7-B677-6EA7-8951C0D1CCA7}"/>
              </a:ext>
            </a:extLst>
          </p:cNvPr>
          <p:cNvSpPr>
            <a:spLocks noGrp="1"/>
          </p:cNvSpPr>
          <p:nvPr>
            <p:ph type="sldNum" sz="quarter" idx="12"/>
          </p:nvPr>
        </p:nvSpPr>
        <p:spPr/>
        <p:txBody>
          <a:bodyPr/>
          <a:lstStyle/>
          <a:p>
            <a:pPr>
              <a:defRPr/>
            </a:pPr>
            <a:fld id="{E779F2A8-5F4E-4F3A-BBC1-941A55361736}" type="slidenum">
              <a:rPr lang="en-US" smtClean="0"/>
              <a:pPr>
                <a:defRPr/>
              </a:pPr>
              <a:t>140</a:t>
            </a:fld>
            <a:endParaRPr 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1. Noțiuni generale</a:t>
            </a:r>
            <a:endParaRPr lang="en-US" dirty="0"/>
          </a:p>
        </p:txBody>
      </p:sp>
      <p:sp>
        <p:nvSpPr>
          <p:cNvPr id="3" name="Content Placeholder 2"/>
          <p:cNvSpPr>
            <a:spLocks noGrp="1"/>
          </p:cNvSpPr>
          <p:nvPr>
            <p:ph idx="1"/>
          </p:nvPr>
        </p:nvSpPr>
        <p:spPr/>
        <p:txBody>
          <a:bodyPr/>
          <a:lstStyle/>
          <a:p>
            <a:r>
              <a:rPr lang="vi-VN" sz="2400" b="1" dirty="0"/>
              <a:t>Sunetul</a:t>
            </a:r>
            <a:r>
              <a:rPr lang="vi-VN" sz="2400" dirty="0"/>
              <a:t> este o vibrație propagată printr-un mediu material sub forma unei unde mecanice.</a:t>
            </a:r>
            <a:endParaRPr lang="ro-RO" sz="2400" dirty="0"/>
          </a:p>
          <a:p>
            <a:pPr lvl="1"/>
            <a:r>
              <a:rPr lang="ro-RO" sz="2000" dirty="0"/>
              <a:t>D</a:t>
            </a:r>
            <a:r>
              <a:rPr lang="vi-VN" sz="2000" dirty="0"/>
              <a:t>in punct de vedere fiziologic</a:t>
            </a:r>
            <a:r>
              <a:rPr lang="ro-RO" sz="2000" dirty="0"/>
              <a:t>:</a:t>
            </a:r>
            <a:r>
              <a:rPr lang="vi-VN" sz="2000" dirty="0"/>
              <a:t> senzația produsă asupra organului auditiv de către vibrațiile materiale ale corpurilor și transmise pe calea undelor acustice</a:t>
            </a:r>
            <a:r>
              <a:rPr lang="ro-RO" sz="2000" dirty="0"/>
              <a:t>;</a:t>
            </a:r>
          </a:p>
          <a:p>
            <a:pPr lvl="1"/>
            <a:r>
              <a:rPr lang="ro-RO" sz="2000" dirty="0"/>
              <a:t>Urechea umană percepe vibrații în intervalul 20-20000Hz</a:t>
            </a:r>
          </a:p>
          <a:p>
            <a:pPr lvl="1"/>
            <a:r>
              <a:rPr lang="ro-RO" sz="2000" dirty="0"/>
              <a:t>Zgomot: caz particular de sunet caracterizat prin lipsa încărcăturii informaționale</a:t>
            </a:r>
          </a:p>
          <a:p>
            <a:r>
              <a:rPr lang="ro-RO" sz="2400" dirty="0"/>
              <a:t>Redare / receptare sunet</a:t>
            </a:r>
          </a:p>
          <a:p>
            <a:pPr lvl="1"/>
            <a:r>
              <a:rPr lang="ro-RO" sz="2000" dirty="0"/>
              <a:t>Prin intermediul difuzorului și microfonului</a:t>
            </a:r>
          </a:p>
          <a:p>
            <a:pPr lvl="1"/>
            <a:r>
              <a:rPr lang="ro-RO" sz="2000" dirty="0"/>
              <a:t>Ambele fac conversie semnal electric – vibrație mecanică</a:t>
            </a:r>
          </a:p>
          <a:p>
            <a:pPr lvl="1"/>
            <a:r>
              <a:rPr lang="ro-RO" sz="2000" dirty="0"/>
              <a:t>Folosesc principiile inducției electromagnetice</a:t>
            </a:r>
          </a:p>
          <a:p>
            <a:pPr lvl="1"/>
            <a:endParaRPr lang="ro-RO" dirty="0"/>
          </a:p>
          <a:p>
            <a:pPr marL="90488" lvl="1" indent="-90488">
              <a:spcBef>
                <a:spcPts val="1200"/>
              </a:spcBef>
              <a:spcAft>
                <a:spcPts val="200"/>
              </a:spcAft>
              <a:buSzPct val="100000"/>
              <a:buNone/>
            </a:pPr>
            <a:endParaRPr lang="ro-RO" dirty="0"/>
          </a:p>
          <a:p>
            <a:endParaRPr lang="ro-RO" dirty="0"/>
          </a:p>
          <a:p>
            <a:pPr lvl="1">
              <a:buNone/>
            </a:pPr>
            <a:endParaRPr lang="ro-RO" dirty="0"/>
          </a:p>
          <a:p>
            <a:pPr lvl="1">
              <a:buNone/>
            </a:pPr>
            <a:endParaRPr lang="en-US" dirty="0"/>
          </a:p>
        </p:txBody>
      </p:sp>
      <p:sp>
        <p:nvSpPr>
          <p:cNvPr id="5" name="Slide Number Placeholder 4">
            <a:extLst>
              <a:ext uri="{FF2B5EF4-FFF2-40B4-BE49-F238E27FC236}">
                <a16:creationId xmlns:a16="http://schemas.microsoft.com/office/drawing/2014/main" id="{85652AD0-E596-967F-8DC8-7906B0574CBC}"/>
              </a:ext>
            </a:extLst>
          </p:cNvPr>
          <p:cNvSpPr>
            <a:spLocks noGrp="1"/>
          </p:cNvSpPr>
          <p:nvPr>
            <p:ph type="sldNum" sz="quarter" idx="12"/>
          </p:nvPr>
        </p:nvSpPr>
        <p:spPr/>
        <p:txBody>
          <a:bodyPr/>
          <a:lstStyle/>
          <a:p>
            <a:pPr>
              <a:defRPr/>
            </a:pPr>
            <a:fld id="{E66D6CB4-6B7B-40A6-AFFC-DA004DAF9624}" type="slidenum">
              <a:rPr lang="en-US" smtClean="0"/>
              <a:pPr>
                <a:defRPr/>
              </a:pPr>
              <a:t>141</a:t>
            </a:fld>
            <a:endParaRPr 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Reprezentare și caracteristici</a:t>
            </a:r>
            <a:endParaRPr lang="en-US" dirty="0"/>
          </a:p>
        </p:txBody>
      </p:sp>
      <p:sp>
        <p:nvSpPr>
          <p:cNvPr id="3" name="Content Placeholder 2"/>
          <p:cNvSpPr>
            <a:spLocks noGrp="1"/>
          </p:cNvSpPr>
          <p:nvPr>
            <p:ph sz="half" idx="1"/>
          </p:nvPr>
        </p:nvSpPr>
        <p:spPr/>
        <p:txBody>
          <a:bodyPr/>
          <a:lstStyle/>
          <a:p>
            <a:r>
              <a:rPr lang="ro-RO" b="1" dirty="0"/>
              <a:t>Reprezentare</a:t>
            </a:r>
            <a:r>
              <a:rPr lang="ro-RO" dirty="0"/>
              <a:t>:</a:t>
            </a:r>
          </a:p>
          <a:p>
            <a:pPr lvl="1"/>
            <a:r>
              <a:rPr lang="ro-RO" dirty="0"/>
              <a:t>Axa X: timp</a:t>
            </a:r>
          </a:p>
          <a:p>
            <a:pPr lvl="1"/>
            <a:r>
              <a:rPr lang="ro-RO" dirty="0"/>
              <a:t>Axa Y: presiune (0 – presiunea aerului în repaus)</a:t>
            </a:r>
          </a:p>
          <a:p>
            <a:pPr>
              <a:buNone/>
            </a:pPr>
            <a:endParaRPr lang="ro-RO" dirty="0"/>
          </a:p>
          <a:p>
            <a:r>
              <a:rPr lang="ro-RO" b="1" dirty="0"/>
              <a:t>Amplitudine</a:t>
            </a:r>
            <a:r>
              <a:rPr lang="ro-RO" dirty="0"/>
              <a:t>: măsoară dimensiunea vibrației / volumul sunetului</a:t>
            </a:r>
          </a:p>
          <a:p>
            <a:endParaRPr lang="ro-RO" dirty="0"/>
          </a:p>
          <a:p>
            <a:r>
              <a:rPr lang="ro-RO" b="1" dirty="0"/>
              <a:t>Frecvență</a:t>
            </a:r>
            <a:r>
              <a:rPr lang="ro-RO" dirty="0"/>
              <a:t>: măsoară viteza vibrației / tonul sunetului</a:t>
            </a:r>
            <a:endParaRPr lang="en-US" dirty="0"/>
          </a:p>
        </p:txBody>
      </p:sp>
      <p:pic>
        <p:nvPicPr>
          <p:cNvPr id="63490" name="Picture 2"/>
          <p:cNvPicPr>
            <a:picLocks noGrp="1" noChangeAspect="1" noChangeArrowheads="1"/>
          </p:cNvPicPr>
          <p:nvPr>
            <p:ph sz="half" idx="2"/>
          </p:nvPr>
        </p:nvPicPr>
        <p:blipFill>
          <a:blip r:embed="rId2"/>
          <a:srcRect/>
          <a:stretch>
            <a:fillRect/>
          </a:stretch>
        </p:blipFill>
        <p:spPr bwMode="auto">
          <a:xfrm>
            <a:off x="6400800" y="2195513"/>
            <a:ext cx="4572000" cy="3324225"/>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5AA88533-9D90-491F-8250-4788AB7178F4}"/>
              </a:ext>
            </a:extLst>
          </p:cNvPr>
          <p:cNvSpPr>
            <a:spLocks noGrp="1"/>
          </p:cNvSpPr>
          <p:nvPr>
            <p:ph type="sldNum" sz="quarter" idx="12"/>
          </p:nvPr>
        </p:nvSpPr>
        <p:spPr/>
        <p:txBody>
          <a:bodyPr/>
          <a:lstStyle/>
          <a:p>
            <a:pPr>
              <a:defRPr/>
            </a:pPr>
            <a:fld id="{142F9030-1504-48FE-A63E-F05D143C3827}" type="slidenum">
              <a:rPr lang="en-US" smtClean="0"/>
              <a:pPr>
                <a:defRPr/>
              </a:pPr>
              <a:t>142</a:t>
            </a:fld>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38F69-3E08-44AC-872C-29DCB486A2C0}"/>
              </a:ext>
            </a:extLst>
          </p:cNvPr>
          <p:cNvSpPr>
            <a:spLocks noGrp="1"/>
          </p:cNvSpPr>
          <p:nvPr>
            <p:ph type="title"/>
          </p:nvPr>
        </p:nvSpPr>
        <p:spPr/>
        <p:txBody>
          <a:bodyPr/>
          <a:lstStyle/>
          <a:p>
            <a:r>
              <a:rPr lang="en-US" dirty="0" err="1"/>
              <a:t>Compunerea</a:t>
            </a:r>
            <a:r>
              <a:rPr lang="en-US" dirty="0"/>
              <a:t> </a:t>
            </a:r>
            <a:r>
              <a:rPr lang="en-US" dirty="0" err="1"/>
              <a:t>undelor</a:t>
            </a:r>
            <a:endParaRPr lang="en-US" dirty="0"/>
          </a:p>
        </p:txBody>
      </p:sp>
      <p:sp>
        <p:nvSpPr>
          <p:cNvPr id="3" name="Content Placeholder 2">
            <a:extLst>
              <a:ext uri="{FF2B5EF4-FFF2-40B4-BE49-F238E27FC236}">
                <a16:creationId xmlns:a16="http://schemas.microsoft.com/office/drawing/2014/main" id="{3FC17DCF-51C3-48C1-AC90-D361A7AA164B}"/>
              </a:ext>
            </a:extLst>
          </p:cNvPr>
          <p:cNvSpPr>
            <a:spLocks noGrp="1"/>
          </p:cNvSpPr>
          <p:nvPr>
            <p:ph sz="half" idx="1"/>
          </p:nvPr>
        </p:nvSpPr>
        <p:spPr>
          <a:xfrm>
            <a:off x="1097280" y="4696554"/>
            <a:ext cx="9788057" cy="934789"/>
          </a:xfrm>
        </p:spPr>
        <p:txBody>
          <a:bodyPr/>
          <a:lstStyle/>
          <a:p>
            <a:r>
              <a:rPr lang="en-US" dirty="0" err="1"/>
              <a:t>Fiecare</a:t>
            </a:r>
            <a:r>
              <a:rPr lang="en-US" dirty="0"/>
              <a:t> moment de </a:t>
            </a:r>
            <a:r>
              <a:rPr lang="en-US" dirty="0" err="1"/>
              <a:t>timp</a:t>
            </a:r>
            <a:r>
              <a:rPr lang="en-US" dirty="0"/>
              <a:t> are </a:t>
            </a:r>
            <a:r>
              <a:rPr lang="en-US" dirty="0" err="1"/>
              <a:t>asociat</a:t>
            </a:r>
            <a:r>
              <a:rPr lang="ro-RO" dirty="0"/>
              <a:t>ă o valoare numerică</a:t>
            </a:r>
          </a:p>
          <a:p>
            <a:pPr lvl="1"/>
            <a:r>
              <a:rPr lang="ro-RO" dirty="0"/>
              <a:t>Exemplu: momentul de tip A are valoarea B în prima sinusoidă și valoarea C în a doua</a:t>
            </a:r>
          </a:p>
          <a:p>
            <a:r>
              <a:rPr lang="ro-RO" dirty="0"/>
              <a:t>Valoarea asociată oricărui moment de timp din unda finală va fi suma valorilor undelor componente</a:t>
            </a:r>
          </a:p>
          <a:p>
            <a:pPr lvl="1"/>
            <a:r>
              <a:rPr lang="ro-RO" dirty="0"/>
              <a:t>Exemplu: pentru momentul E avem valoarea asociată H = F + G</a:t>
            </a:r>
            <a:endParaRPr lang="en-US" dirty="0"/>
          </a:p>
        </p:txBody>
      </p:sp>
      <p:pic>
        <p:nvPicPr>
          <p:cNvPr id="2052" name="Picture 4">
            <a:extLst>
              <a:ext uri="{FF2B5EF4-FFF2-40B4-BE49-F238E27FC236}">
                <a16:creationId xmlns:a16="http://schemas.microsoft.com/office/drawing/2014/main" id="{56E21447-2DEF-44B3-8610-C96C5B43385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981"/>
          <a:stretch/>
        </p:blipFill>
        <p:spPr bwMode="auto">
          <a:xfrm>
            <a:off x="4965190" y="2304255"/>
            <a:ext cx="6190490" cy="22494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2E1BA3EA-C2F0-4074-AC34-4D8FE1856945}"/>
              </a:ext>
            </a:extLst>
          </p:cNvPr>
          <p:cNvPicPr>
            <a:picLocks noChangeAspect="1"/>
          </p:cNvPicPr>
          <p:nvPr/>
        </p:nvPicPr>
        <p:blipFill>
          <a:blip r:embed="rId3"/>
          <a:stretch>
            <a:fillRect/>
          </a:stretch>
        </p:blipFill>
        <p:spPr>
          <a:xfrm>
            <a:off x="1139894" y="1863379"/>
            <a:ext cx="3590925" cy="2733675"/>
          </a:xfrm>
          <a:prstGeom prst="rect">
            <a:avLst/>
          </a:prstGeom>
        </p:spPr>
      </p:pic>
      <p:sp>
        <p:nvSpPr>
          <p:cNvPr id="4" name="Slide Number Placeholder 3">
            <a:extLst>
              <a:ext uri="{FF2B5EF4-FFF2-40B4-BE49-F238E27FC236}">
                <a16:creationId xmlns:a16="http://schemas.microsoft.com/office/drawing/2014/main" id="{78DB8932-FB9C-52C8-FF56-5B05F288C23A}"/>
              </a:ext>
            </a:extLst>
          </p:cNvPr>
          <p:cNvSpPr>
            <a:spLocks noGrp="1"/>
          </p:cNvSpPr>
          <p:nvPr>
            <p:ph type="sldNum" sz="quarter" idx="12"/>
          </p:nvPr>
        </p:nvSpPr>
        <p:spPr/>
        <p:txBody>
          <a:bodyPr/>
          <a:lstStyle/>
          <a:p>
            <a:pPr>
              <a:defRPr/>
            </a:pPr>
            <a:fld id="{142F9030-1504-48FE-A63E-F05D143C3827}" type="slidenum">
              <a:rPr lang="en-US" smtClean="0"/>
              <a:pPr>
                <a:defRPr/>
              </a:pPr>
              <a:t>143</a:t>
            </a:fld>
            <a:endParaRPr lang="en-US"/>
          </a:p>
        </p:txBody>
      </p:sp>
    </p:spTree>
    <p:extLst>
      <p:ext uri="{BB962C8B-B14F-4D97-AF65-F5344CB8AC3E}">
        <p14:creationId xmlns:p14="http://schemas.microsoft.com/office/powerpoint/2010/main" val="45518855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Descompunerea undelor</a:t>
            </a:r>
            <a:endParaRPr lang="en-US" dirty="0"/>
          </a:p>
        </p:txBody>
      </p:sp>
      <p:pic>
        <p:nvPicPr>
          <p:cNvPr id="64516" name="Picture 4"/>
          <p:cNvPicPr>
            <a:picLocks noGrp="1" noChangeAspect="1" noChangeArrowheads="1"/>
          </p:cNvPicPr>
          <p:nvPr>
            <p:ph sz="half" idx="2"/>
          </p:nvPr>
        </p:nvPicPr>
        <p:blipFill>
          <a:blip r:embed="rId2"/>
          <a:srcRect/>
          <a:stretch>
            <a:fillRect/>
          </a:stretch>
        </p:blipFill>
        <p:spPr bwMode="auto">
          <a:xfrm>
            <a:off x="6218238" y="2014271"/>
            <a:ext cx="4937125" cy="3686709"/>
          </a:xfrm>
          <a:prstGeom prst="rect">
            <a:avLst/>
          </a:prstGeom>
          <a:noFill/>
          <a:ln w="9525">
            <a:noFill/>
            <a:miter lim="800000"/>
            <a:headEnd/>
            <a:tailEnd/>
          </a:ln>
        </p:spPr>
      </p:pic>
      <p:pic>
        <p:nvPicPr>
          <p:cNvPr id="3074" name="Picture 2" descr="FFT Time Frequency View">
            <a:extLst>
              <a:ext uri="{FF2B5EF4-FFF2-40B4-BE49-F238E27FC236}">
                <a16:creationId xmlns:a16="http://schemas.microsoft.com/office/drawing/2014/main" id="{FDE9B1DA-8D4C-4AC2-BA13-ECA838A18782}"/>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096963" y="2129076"/>
            <a:ext cx="4938712" cy="345709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7CFE8C92-A8D3-4E90-8B22-882EA946ECC6}"/>
              </a:ext>
            </a:extLst>
          </p:cNvPr>
          <p:cNvSpPr>
            <a:spLocks noGrp="1"/>
          </p:cNvSpPr>
          <p:nvPr>
            <p:ph type="sldNum" sz="quarter" idx="12"/>
          </p:nvPr>
        </p:nvSpPr>
        <p:spPr/>
        <p:txBody>
          <a:bodyPr/>
          <a:lstStyle/>
          <a:p>
            <a:pPr>
              <a:defRPr/>
            </a:pPr>
            <a:fld id="{142F9030-1504-48FE-A63E-F05D143C3827}" type="slidenum">
              <a:rPr lang="en-US" smtClean="0"/>
              <a:pPr>
                <a:defRPr/>
              </a:pPr>
              <a:t>144</a:t>
            </a:fld>
            <a:endParaRPr 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2. </a:t>
            </a:r>
            <a:r>
              <a:rPr lang="ro-RO" b="1" dirty="0" err="1"/>
              <a:t>Numerizarea</a:t>
            </a:r>
            <a:r>
              <a:rPr lang="ro-RO" b="1" dirty="0"/>
              <a:t> sunetului</a:t>
            </a:r>
            <a:endParaRPr lang="en-US" dirty="0"/>
          </a:p>
        </p:txBody>
      </p:sp>
      <p:sp>
        <p:nvSpPr>
          <p:cNvPr id="3" name="Content Placeholder 2"/>
          <p:cNvSpPr>
            <a:spLocks noGrp="1"/>
          </p:cNvSpPr>
          <p:nvPr>
            <p:ph idx="1"/>
          </p:nvPr>
        </p:nvSpPr>
        <p:spPr/>
        <p:txBody>
          <a:bodyPr/>
          <a:lstStyle/>
          <a:p>
            <a:r>
              <a:rPr lang="ro-RO" dirty="0"/>
              <a:t>Presupune stocarea și prelucrarea sunetului în format digital</a:t>
            </a:r>
          </a:p>
          <a:p>
            <a:r>
              <a:rPr lang="ro-RO" dirty="0"/>
              <a:t>Etape:</a:t>
            </a:r>
          </a:p>
          <a:p>
            <a:pPr lvl="1"/>
            <a:r>
              <a:rPr lang="ro-RO" dirty="0"/>
              <a:t>Convertirea sunetului în semnal electric</a:t>
            </a:r>
          </a:p>
          <a:p>
            <a:pPr lvl="1"/>
            <a:r>
              <a:rPr lang="ro-RO" dirty="0"/>
              <a:t>Eșantionarea și cuantificarea semnalului</a:t>
            </a:r>
          </a:p>
          <a:p>
            <a:pPr lvl="1"/>
            <a:r>
              <a:rPr lang="ro-RO" dirty="0"/>
              <a:t>Stocarea informației numerice pe un suport de memorie externă conform unui format</a:t>
            </a:r>
          </a:p>
          <a:p>
            <a:endParaRPr lang="ro-RO" dirty="0"/>
          </a:p>
          <a:p>
            <a:r>
              <a:rPr lang="ro-RO" dirty="0"/>
              <a:t>Avantaje</a:t>
            </a:r>
          </a:p>
          <a:p>
            <a:pPr lvl="1"/>
            <a:r>
              <a:rPr lang="ro-RO" dirty="0"/>
              <a:t>Stocare mai ușoară</a:t>
            </a:r>
          </a:p>
          <a:p>
            <a:pPr lvl="1"/>
            <a:r>
              <a:rPr lang="ro-RO" dirty="0"/>
              <a:t>Permite analiza și procesarea numerică a sunetului</a:t>
            </a:r>
          </a:p>
          <a:p>
            <a:pPr lvl="1"/>
            <a:r>
              <a:rPr lang="ro-RO" dirty="0"/>
              <a:t>Nu se degradează în timp sau la copieri repetate</a:t>
            </a:r>
          </a:p>
          <a:p>
            <a:pPr lvl="1"/>
            <a:endParaRPr lang="en-US" dirty="0"/>
          </a:p>
        </p:txBody>
      </p:sp>
      <p:sp>
        <p:nvSpPr>
          <p:cNvPr id="5" name="Slide Number Placeholder 4">
            <a:extLst>
              <a:ext uri="{FF2B5EF4-FFF2-40B4-BE49-F238E27FC236}">
                <a16:creationId xmlns:a16="http://schemas.microsoft.com/office/drawing/2014/main" id="{BB454904-C8BF-C154-0CA3-C155EAF5E771}"/>
              </a:ext>
            </a:extLst>
          </p:cNvPr>
          <p:cNvSpPr>
            <a:spLocks noGrp="1"/>
          </p:cNvSpPr>
          <p:nvPr>
            <p:ph type="sldNum" sz="quarter" idx="12"/>
          </p:nvPr>
        </p:nvSpPr>
        <p:spPr/>
        <p:txBody>
          <a:bodyPr/>
          <a:lstStyle/>
          <a:p>
            <a:pPr>
              <a:defRPr/>
            </a:pPr>
            <a:fld id="{E66D6CB4-6B7B-40A6-AFFC-DA004DAF9624}" type="slidenum">
              <a:rPr lang="en-US" smtClean="0"/>
              <a:pPr>
                <a:defRPr/>
              </a:pPr>
              <a:t>145</a:t>
            </a:fld>
            <a:endParaRPr 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Eșantionare</a:t>
            </a:r>
            <a:endParaRPr lang="en-US" dirty="0"/>
          </a:p>
        </p:txBody>
      </p:sp>
      <p:sp>
        <p:nvSpPr>
          <p:cNvPr id="3" name="Content Placeholder 2"/>
          <p:cNvSpPr>
            <a:spLocks noGrp="1"/>
          </p:cNvSpPr>
          <p:nvPr>
            <p:ph sz="half" idx="1"/>
          </p:nvPr>
        </p:nvSpPr>
        <p:spPr>
          <a:xfrm>
            <a:off x="1049152" y="1853755"/>
            <a:ext cx="5945206" cy="4023360"/>
          </a:xfrm>
        </p:spPr>
        <p:txBody>
          <a:bodyPr/>
          <a:lstStyle/>
          <a:p>
            <a:r>
              <a:rPr lang="vi-VN" dirty="0"/>
              <a:t>Prin eşantionare se înţelege procesul de segmentare, cu o periodicitate fixă, a semnalului audio analog</a:t>
            </a:r>
            <a:r>
              <a:rPr lang="ro-RO" dirty="0"/>
              <a:t>.</a:t>
            </a:r>
          </a:p>
          <a:p>
            <a:r>
              <a:rPr lang="ro-RO" sz="2400" dirty="0"/>
              <a:t>Frecvența de eșantionare – rezoluția orizontală</a:t>
            </a:r>
          </a:p>
          <a:p>
            <a:pPr lvl="1"/>
            <a:r>
              <a:rPr lang="ro-RO" sz="2000" dirty="0"/>
              <a:t>Se determină pe baza teoremei lui </a:t>
            </a:r>
            <a:r>
              <a:rPr lang="ro-RO" sz="2000" dirty="0" err="1"/>
              <a:t>Nyquist</a:t>
            </a:r>
            <a:r>
              <a:rPr lang="ro-RO" sz="2000" dirty="0"/>
              <a:t> (minim dublul frecvenței maxime a sunetului)</a:t>
            </a:r>
          </a:p>
          <a:p>
            <a:pPr lvl="1"/>
            <a:r>
              <a:rPr lang="ro-RO" sz="2000" dirty="0"/>
              <a:t>Rate de eșantionare uzuale:</a:t>
            </a:r>
          </a:p>
          <a:p>
            <a:pPr lvl="2"/>
            <a:r>
              <a:rPr lang="ro-RO" sz="1600" dirty="0"/>
              <a:t> 8 kHz – semnal telefonic</a:t>
            </a:r>
          </a:p>
          <a:p>
            <a:pPr lvl="2"/>
            <a:r>
              <a:rPr lang="ro-RO" sz="1600" dirty="0"/>
              <a:t>11 kHz – radio AM</a:t>
            </a:r>
          </a:p>
          <a:p>
            <a:pPr lvl="2"/>
            <a:r>
              <a:rPr lang="ro-RO" sz="1600" dirty="0"/>
              <a:t>22 kHz – radio FM</a:t>
            </a:r>
          </a:p>
          <a:p>
            <a:pPr lvl="2"/>
            <a:r>
              <a:rPr lang="ro-RO" sz="1600" dirty="0"/>
              <a:t>44 kHz – audio CD</a:t>
            </a:r>
          </a:p>
          <a:p>
            <a:pPr lvl="2"/>
            <a:endParaRPr lang="ro-RO" dirty="0"/>
          </a:p>
          <a:p>
            <a:pPr lvl="2"/>
            <a:endParaRPr lang="en-US" dirty="0"/>
          </a:p>
        </p:txBody>
      </p:sp>
      <p:pic>
        <p:nvPicPr>
          <p:cNvPr id="65538" name="Picture 2"/>
          <p:cNvPicPr>
            <a:picLocks noGrp="1" noChangeAspect="1" noChangeArrowheads="1"/>
          </p:cNvPicPr>
          <p:nvPr>
            <p:ph sz="half" idx="2"/>
          </p:nvPr>
        </p:nvPicPr>
        <p:blipFill>
          <a:blip r:embed="rId2"/>
          <a:srcRect/>
          <a:stretch>
            <a:fillRect/>
          </a:stretch>
        </p:blipFill>
        <p:spPr bwMode="auto">
          <a:xfrm>
            <a:off x="7191375" y="2428875"/>
            <a:ext cx="2990850" cy="2857500"/>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09CADBC1-0D46-AC29-2A1E-4264602C4CB0}"/>
              </a:ext>
            </a:extLst>
          </p:cNvPr>
          <p:cNvSpPr>
            <a:spLocks noGrp="1"/>
          </p:cNvSpPr>
          <p:nvPr>
            <p:ph type="sldNum" sz="quarter" idx="12"/>
          </p:nvPr>
        </p:nvSpPr>
        <p:spPr/>
        <p:txBody>
          <a:bodyPr/>
          <a:lstStyle/>
          <a:p>
            <a:pPr>
              <a:defRPr/>
            </a:pPr>
            <a:fld id="{142F9030-1504-48FE-A63E-F05D143C3827}" type="slidenum">
              <a:rPr lang="en-US" smtClean="0"/>
              <a:pPr>
                <a:defRPr/>
              </a:pPr>
              <a:t>146</a:t>
            </a:fld>
            <a:endParaRPr 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Cuantificare</a:t>
            </a:r>
            <a:endParaRPr lang="en-US" dirty="0"/>
          </a:p>
        </p:txBody>
      </p:sp>
      <p:sp>
        <p:nvSpPr>
          <p:cNvPr id="3" name="Content Placeholder 2"/>
          <p:cNvSpPr>
            <a:spLocks noGrp="1"/>
          </p:cNvSpPr>
          <p:nvPr>
            <p:ph sz="half" idx="1"/>
          </p:nvPr>
        </p:nvSpPr>
        <p:spPr/>
        <p:txBody>
          <a:bodyPr/>
          <a:lstStyle/>
          <a:p>
            <a:r>
              <a:rPr lang="ro-RO" b="1" dirty="0"/>
              <a:t>Cuantificarea</a:t>
            </a:r>
            <a:r>
              <a:rPr lang="ro-RO" dirty="0"/>
              <a:t> presupune asocierea unei valori numerice corespunzătoare amplitudinii semnalului pentru fiecare interval de timp.</a:t>
            </a:r>
          </a:p>
          <a:p>
            <a:r>
              <a:rPr lang="ro-RO" dirty="0"/>
              <a:t>Calitatea este influențată de numărul de biți alocați pentru fiecare eșantion (uzual 8 sau 16 biți pentru stocare și 16 – 32 pentru procesare)</a:t>
            </a:r>
          </a:p>
          <a:p>
            <a:endParaRPr lang="ro-RO" dirty="0"/>
          </a:p>
          <a:p>
            <a:r>
              <a:rPr lang="ro-RO" b="1" dirty="0"/>
              <a:t>Redarea </a:t>
            </a:r>
            <a:r>
              <a:rPr lang="ro-RO" dirty="0"/>
              <a:t>sunetului digital:</a:t>
            </a:r>
          </a:p>
          <a:p>
            <a:pPr lvl="1"/>
            <a:r>
              <a:rPr lang="ro-RO" dirty="0"/>
              <a:t>Se reconstruiește sinusoida originală prin interpolarea valorilor numerice stocate</a:t>
            </a:r>
          </a:p>
          <a:p>
            <a:pPr lvl="1"/>
            <a:r>
              <a:rPr lang="ro-RO" dirty="0"/>
              <a:t>Prin intermediul unui convertor digital - analog</a:t>
            </a:r>
          </a:p>
          <a:p>
            <a:endParaRPr lang="en-US" dirty="0"/>
          </a:p>
        </p:txBody>
      </p:sp>
      <p:pic>
        <p:nvPicPr>
          <p:cNvPr id="66562" name="Picture 2"/>
          <p:cNvPicPr>
            <a:picLocks noGrp="1" noChangeAspect="1" noChangeArrowheads="1"/>
          </p:cNvPicPr>
          <p:nvPr>
            <p:ph sz="half" idx="2"/>
          </p:nvPr>
        </p:nvPicPr>
        <p:blipFill>
          <a:blip r:embed="rId2"/>
          <a:srcRect/>
          <a:stretch>
            <a:fillRect/>
          </a:stretch>
        </p:blipFill>
        <p:spPr bwMode="auto">
          <a:xfrm>
            <a:off x="6981825" y="2185988"/>
            <a:ext cx="3409950" cy="3343275"/>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7DA0664A-5EE9-83E5-B114-1F1BE70BB5AB}"/>
              </a:ext>
            </a:extLst>
          </p:cNvPr>
          <p:cNvSpPr>
            <a:spLocks noGrp="1"/>
          </p:cNvSpPr>
          <p:nvPr>
            <p:ph type="sldNum" sz="quarter" idx="12"/>
          </p:nvPr>
        </p:nvSpPr>
        <p:spPr/>
        <p:txBody>
          <a:bodyPr/>
          <a:lstStyle/>
          <a:p>
            <a:pPr>
              <a:defRPr/>
            </a:pPr>
            <a:fld id="{142F9030-1504-48FE-A63E-F05D143C3827}" type="slidenum">
              <a:rPr lang="en-US" smtClean="0"/>
              <a:pPr>
                <a:defRPr/>
              </a:pPr>
              <a:t>147</a:t>
            </a:fld>
            <a:endParaRPr 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3. Formate audio</a:t>
            </a:r>
            <a:endParaRPr lang="en-US" dirty="0"/>
          </a:p>
        </p:txBody>
      </p:sp>
      <p:sp>
        <p:nvSpPr>
          <p:cNvPr id="3" name="Content Placeholder 2"/>
          <p:cNvSpPr>
            <a:spLocks noGrp="1"/>
          </p:cNvSpPr>
          <p:nvPr>
            <p:ph idx="1"/>
          </p:nvPr>
        </p:nvSpPr>
        <p:spPr/>
        <p:txBody>
          <a:bodyPr/>
          <a:lstStyle/>
          <a:p>
            <a:r>
              <a:rPr lang="vi-VN" b="1" dirty="0"/>
              <a:t>WAVE</a:t>
            </a:r>
            <a:r>
              <a:rPr lang="vi-VN" dirty="0"/>
              <a:t> – formatul standard de fişier audio pentru Microsoft şi IBM; conţine sunet în reprezentare PCM necomprimat;</a:t>
            </a:r>
          </a:p>
          <a:p>
            <a:r>
              <a:rPr lang="vi-VN" b="1" dirty="0"/>
              <a:t>AIFF</a:t>
            </a:r>
            <a:r>
              <a:rPr lang="vi-VN" dirty="0"/>
              <a:t> (Audio Interchange File Format) – formatul standard pentru audio digital utilizat pe platformele Apple (variante: necomprimat / comprimat);</a:t>
            </a:r>
          </a:p>
          <a:p>
            <a:endParaRPr lang="en-US" b="1" dirty="0"/>
          </a:p>
          <a:p>
            <a:endParaRPr lang="en-US" b="1" dirty="0"/>
          </a:p>
          <a:p>
            <a:r>
              <a:rPr lang="vi-VN" b="1" dirty="0"/>
              <a:t>MPEG</a:t>
            </a:r>
            <a:r>
              <a:rPr lang="vi-VN" dirty="0"/>
              <a:t> (Moving Picture Experts Group) Audio - format standard pentru sunetul digital comprimat; parte a standardului MPEG de codificare a semnalului audio-video; cea mai cunoscută variantă a lui este MP3</a:t>
            </a:r>
            <a:endParaRPr lang="en-US" dirty="0"/>
          </a:p>
          <a:p>
            <a:pPr marL="91440" indent="-91440"/>
            <a:r>
              <a:rPr lang="ro-RO" b="1" dirty="0"/>
              <a:t>OGG/VORBIS</a:t>
            </a:r>
            <a:r>
              <a:rPr lang="ro-RO" dirty="0"/>
              <a:t> – algoritm de compresie perceptuală, similar MP3, dar cu implementare open </a:t>
            </a:r>
            <a:r>
              <a:rPr lang="ro-RO" dirty="0" err="1"/>
              <a:t>source</a:t>
            </a:r>
            <a:r>
              <a:rPr lang="ro-RO" dirty="0"/>
              <a:t>; folosește formatul de fișier OGG</a:t>
            </a:r>
          </a:p>
          <a:p>
            <a:pPr marL="91440" indent="-91440"/>
            <a:endParaRPr lang="ro-RO" dirty="0"/>
          </a:p>
        </p:txBody>
      </p:sp>
      <p:sp>
        <p:nvSpPr>
          <p:cNvPr id="5" name="Slide Number Placeholder 4">
            <a:extLst>
              <a:ext uri="{FF2B5EF4-FFF2-40B4-BE49-F238E27FC236}">
                <a16:creationId xmlns:a16="http://schemas.microsoft.com/office/drawing/2014/main" id="{11221DDC-5B6F-DABC-8506-FC548896F150}"/>
              </a:ext>
            </a:extLst>
          </p:cNvPr>
          <p:cNvSpPr>
            <a:spLocks noGrp="1"/>
          </p:cNvSpPr>
          <p:nvPr>
            <p:ph type="sldNum" sz="quarter" idx="12"/>
          </p:nvPr>
        </p:nvSpPr>
        <p:spPr/>
        <p:txBody>
          <a:bodyPr/>
          <a:lstStyle/>
          <a:p>
            <a:pPr>
              <a:defRPr/>
            </a:pPr>
            <a:fld id="{E66D6CB4-6B7B-40A6-AFFC-DA004DAF9624}" type="slidenum">
              <a:rPr lang="en-US" smtClean="0"/>
              <a:pPr>
                <a:defRPr/>
              </a:pPr>
              <a:t>148</a:t>
            </a:fld>
            <a:endParaRPr 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a:t>
            </a:r>
            <a:r>
              <a:rPr lang="ro-RO" b="1" dirty="0"/>
              <a:t>. Compresia sunetului</a:t>
            </a:r>
            <a:endParaRPr lang="en-US" dirty="0"/>
          </a:p>
        </p:txBody>
      </p:sp>
      <p:sp>
        <p:nvSpPr>
          <p:cNvPr id="3" name="Content Placeholder 2"/>
          <p:cNvSpPr>
            <a:spLocks noGrp="1"/>
          </p:cNvSpPr>
          <p:nvPr>
            <p:ph idx="1"/>
          </p:nvPr>
        </p:nvSpPr>
        <p:spPr/>
        <p:txBody>
          <a:bodyPr/>
          <a:lstStyle/>
          <a:p>
            <a:r>
              <a:rPr lang="ro-RO" sz="2800" dirty="0"/>
              <a:t>Cel mai utilizat algoritm de compresie: </a:t>
            </a:r>
            <a:r>
              <a:rPr lang="en-US" sz="2800" b="1" dirty="0"/>
              <a:t>MPEG-1</a:t>
            </a:r>
            <a:r>
              <a:rPr lang="ro-RO" sz="2800" b="1" dirty="0"/>
              <a:t> sau </a:t>
            </a:r>
            <a:r>
              <a:rPr lang="en-US" sz="2800" b="1" dirty="0"/>
              <a:t>2 Audio Layer III</a:t>
            </a:r>
            <a:r>
              <a:rPr lang="ro-RO" sz="2800" b="1" dirty="0"/>
              <a:t> (MP3)</a:t>
            </a:r>
            <a:endParaRPr lang="ro-RO" sz="2800" dirty="0"/>
          </a:p>
          <a:p>
            <a:r>
              <a:rPr lang="ro-RO" sz="2800" dirty="0"/>
              <a:t>Folosește codificare perceptuală</a:t>
            </a:r>
          </a:p>
          <a:p>
            <a:pPr lvl="1"/>
            <a:r>
              <a:rPr lang="ro-RO" sz="2400" dirty="0"/>
              <a:t>Elimină din rezultat sunetele care nu pot fi percepute de către urechea umană</a:t>
            </a:r>
          </a:p>
          <a:p>
            <a:r>
              <a:rPr lang="ro-RO" sz="2800" dirty="0"/>
              <a:t>Sunetele imperceptibile sunt eliminate pe baza unui model </a:t>
            </a:r>
            <a:r>
              <a:rPr lang="ro-RO" sz="2800" dirty="0" err="1"/>
              <a:t>psihoacustic</a:t>
            </a:r>
            <a:r>
              <a:rPr lang="ro-RO" sz="2800" dirty="0"/>
              <a:t> care exploatează fenomenele de:</a:t>
            </a:r>
          </a:p>
          <a:p>
            <a:pPr lvl="1"/>
            <a:r>
              <a:rPr lang="ro-RO" sz="2400" dirty="0"/>
              <a:t>Mascare a frecvențelor</a:t>
            </a:r>
          </a:p>
          <a:p>
            <a:pPr lvl="1"/>
            <a:r>
              <a:rPr lang="ro-RO" sz="2400" dirty="0"/>
              <a:t>Mascare temporală</a:t>
            </a:r>
          </a:p>
          <a:p>
            <a:pPr lvl="1">
              <a:buNone/>
            </a:pPr>
            <a:endParaRPr lang="ro-RO" sz="2400" dirty="0"/>
          </a:p>
          <a:p>
            <a:pPr lvl="1">
              <a:buNone/>
            </a:pPr>
            <a:endParaRPr lang="ro-RO" sz="2400" dirty="0"/>
          </a:p>
          <a:p>
            <a:pPr>
              <a:buNone/>
            </a:pPr>
            <a:endParaRPr lang="en-US" sz="2800" dirty="0"/>
          </a:p>
        </p:txBody>
      </p:sp>
      <p:sp>
        <p:nvSpPr>
          <p:cNvPr id="5" name="Slide Number Placeholder 4">
            <a:extLst>
              <a:ext uri="{FF2B5EF4-FFF2-40B4-BE49-F238E27FC236}">
                <a16:creationId xmlns:a16="http://schemas.microsoft.com/office/drawing/2014/main" id="{65FC7C73-691C-6D5A-5DE6-132EF95B093A}"/>
              </a:ext>
            </a:extLst>
          </p:cNvPr>
          <p:cNvSpPr>
            <a:spLocks noGrp="1"/>
          </p:cNvSpPr>
          <p:nvPr>
            <p:ph type="sldNum" sz="quarter" idx="12"/>
          </p:nvPr>
        </p:nvSpPr>
        <p:spPr/>
        <p:txBody>
          <a:bodyPr/>
          <a:lstStyle/>
          <a:p>
            <a:pPr>
              <a:defRPr/>
            </a:pPr>
            <a:fld id="{E66D6CB4-6B7B-40A6-AFFC-DA004DAF9624}" type="slidenum">
              <a:rPr lang="en-US" smtClean="0"/>
              <a:pPr>
                <a:defRPr/>
              </a:pPr>
              <a:t>149</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Clasificare în funcție de domeniu</a:t>
            </a:r>
          </a:p>
        </p:txBody>
      </p:sp>
      <p:sp>
        <p:nvSpPr>
          <p:cNvPr id="19459" name="Content Placeholder 2"/>
          <p:cNvSpPr>
            <a:spLocks noGrp="1"/>
          </p:cNvSpPr>
          <p:nvPr>
            <p:ph idx="1"/>
          </p:nvPr>
        </p:nvSpPr>
        <p:spPr/>
        <p:txBody>
          <a:bodyPr/>
          <a:lstStyle/>
          <a:p>
            <a:pPr>
              <a:buFont typeface="Arial" panose="020B0604020202020204" pitchFamily="34" charset="0"/>
              <a:buChar char="•"/>
            </a:pPr>
            <a:r>
              <a:rPr lang="ro-RO" altLang="ro-RO" b="1"/>
              <a:t>Economie</a:t>
            </a:r>
            <a:r>
              <a:rPr lang="ro-RO" altLang="ro-RO"/>
              <a:t> – vizualizarea datelor</a:t>
            </a:r>
          </a:p>
          <a:p>
            <a:pPr>
              <a:buFont typeface="Arial" panose="020B0604020202020204" pitchFamily="34" charset="0"/>
              <a:buChar char="•"/>
            </a:pPr>
            <a:r>
              <a:rPr lang="ro-RO" altLang="ro-RO" b="1"/>
              <a:t>Educație</a:t>
            </a:r>
            <a:r>
              <a:rPr lang="ro-RO" altLang="ro-RO"/>
              <a:t> – aplicații de e-learning, enciclopedii</a:t>
            </a:r>
          </a:p>
          <a:p>
            <a:pPr>
              <a:buFont typeface="Arial" panose="020B0604020202020204" pitchFamily="34" charset="0"/>
              <a:buChar char="•"/>
            </a:pPr>
            <a:r>
              <a:rPr lang="ro-RO" altLang="ro-RO" b="1"/>
              <a:t>Publicitate</a:t>
            </a:r>
            <a:r>
              <a:rPr lang="ro-RO" altLang="ro-RO"/>
              <a:t> – aplicații de prezentare</a:t>
            </a:r>
          </a:p>
          <a:p>
            <a:pPr>
              <a:buFont typeface="Arial" panose="020B0604020202020204" pitchFamily="34" charset="0"/>
              <a:buChar char="•"/>
            </a:pPr>
            <a:r>
              <a:rPr lang="ro-RO" altLang="ro-RO" b="1"/>
              <a:t>Medicină</a:t>
            </a:r>
            <a:r>
              <a:rPr lang="ro-RO" altLang="ro-RO"/>
              <a:t> – procesarea și vizualizarea interactivă a datelor medicale</a:t>
            </a:r>
          </a:p>
          <a:p>
            <a:pPr>
              <a:buFont typeface="Arial" panose="020B0604020202020204" pitchFamily="34" charset="0"/>
              <a:buChar char="•"/>
            </a:pPr>
            <a:r>
              <a:rPr lang="ro-RO" altLang="ro-RO" b="1"/>
              <a:t>Industrial</a:t>
            </a:r>
            <a:r>
              <a:rPr lang="ro-RO" altLang="ro-RO"/>
              <a:t> –instrumente de proiectare asistată</a:t>
            </a:r>
          </a:p>
          <a:p>
            <a:pPr>
              <a:buFont typeface="Arial" panose="020B0604020202020204" pitchFamily="34" charset="0"/>
              <a:buChar char="•"/>
            </a:pPr>
            <a:r>
              <a:rPr lang="ro-RO" altLang="ro-RO" b="1"/>
              <a:t>Entertainment</a:t>
            </a:r>
            <a:r>
              <a:rPr lang="ro-RO" altLang="ro-RO"/>
              <a:t> – jocuri, realitate virtuala</a:t>
            </a:r>
          </a:p>
          <a:p>
            <a:pPr>
              <a:buFont typeface="Arial" panose="020B0604020202020204" pitchFamily="34" charset="0"/>
              <a:buChar char="•"/>
            </a:pPr>
            <a:r>
              <a:rPr lang="ro-RO" altLang="ro-RO" b="1"/>
              <a:t>Sisteme informatice geografice GIS</a:t>
            </a:r>
            <a:r>
              <a:rPr lang="ro-RO" altLang="ro-RO"/>
              <a:t> – sisteme pentru vizualizarea datelor geo-spațiale</a:t>
            </a:r>
          </a:p>
          <a:p>
            <a:pPr>
              <a:buFont typeface="Arial" panose="020B0604020202020204" pitchFamily="34" charset="0"/>
              <a:buChar char="•"/>
            </a:pPr>
            <a:r>
              <a:rPr lang="ro-RO" altLang="ro-RO" b="1"/>
              <a:t>Comunicații</a:t>
            </a:r>
            <a:r>
              <a:rPr lang="ro-RO" altLang="ro-RO"/>
              <a:t> – aplicații de tip videoconferință</a:t>
            </a:r>
          </a:p>
        </p:txBody>
      </p:sp>
      <p:sp>
        <p:nvSpPr>
          <p:cNvPr id="4" name="Slide Number Placeholder 3">
            <a:extLst>
              <a:ext uri="{FF2B5EF4-FFF2-40B4-BE49-F238E27FC236}">
                <a16:creationId xmlns:a16="http://schemas.microsoft.com/office/drawing/2014/main" id="{639F9C5E-C85B-04C5-18AE-D5F5BBA1931D}"/>
              </a:ext>
            </a:extLst>
          </p:cNvPr>
          <p:cNvSpPr>
            <a:spLocks noGrp="1"/>
          </p:cNvSpPr>
          <p:nvPr>
            <p:ph type="sldNum" sz="quarter" idx="12"/>
          </p:nvPr>
        </p:nvSpPr>
        <p:spPr/>
        <p:txBody>
          <a:bodyPr/>
          <a:lstStyle/>
          <a:p>
            <a:pPr>
              <a:defRPr/>
            </a:pPr>
            <a:fld id="{E66D6CB4-6B7B-40A6-AFFC-DA004DAF9624}" type="slidenum">
              <a:rPr lang="en-US" smtClean="0"/>
              <a:pPr>
                <a:defRPr/>
              </a:pPr>
              <a:t>15</a:t>
            </a:fld>
            <a:endParaRPr lang="en-US"/>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sunetului - mascarea</a:t>
            </a:r>
            <a:endParaRPr lang="en-US" dirty="0"/>
          </a:p>
        </p:txBody>
      </p:sp>
      <p:sp>
        <p:nvSpPr>
          <p:cNvPr id="3" name="Content Placeholder 2"/>
          <p:cNvSpPr>
            <a:spLocks noGrp="1"/>
          </p:cNvSpPr>
          <p:nvPr>
            <p:ph idx="1"/>
          </p:nvPr>
        </p:nvSpPr>
        <p:spPr/>
        <p:txBody>
          <a:bodyPr/>
          <a:lstStyle/>
          <a:p>
            <a:r>
              <a:rPr lang="ro-RO" sz="2400" dirty="0"/>
              <a:t>Mascarea frecvențelor</a:t>
            </a:r>
          </a:p>
          <a:p>
            <a:pPr lvl="1"/>
            <a:r>
              <a:rPr lang="ro-RO" sz="2000" dirty="0"/>
              <a:t>Sunt eliminate sunetele cu frecvența mai mare de </a:t>
            </a:r>
            <a:r>
              <a:rPr lang="en-US" sz="2000" dirty="0"/>
              <a:t>16-18 KHz</a:t>
            </a:r>
            <a:endParaRPr lang="ro-RO" sz="2000" dirty="0"/>
          </a:p>
          <a:p>
            <a:pPr lvl="1"/>
            <a:r>
              <a:rPr lang="ro-RO" sz="2000" dirty="0"/>
              <a:t>Sunt eliminate sunetele de intensitate scăzută, care apar concomitent cu sunete de intensitate înaltă, dacă sunt în benzi de frecvență alăturate (cele cu intensitate scăzută sunt mascate de cele cu intensitate înaltă)</a:t>
            </a:r>
          </a:p>
          <a:p>
            <a:pPr lvl="1"/>
            <a:endParaRPr lang="ro-RO" sz="2000" dirty="0"/>
          </a:p>
          <a:p>
            <a:r>
              <a:rPr lang="ro-RO" sz="2400" dirty="0"/>
              <a:t>Mascarea temporală</a:t>
            </a:r>
          </a:p>
          <a:p>
            <a:pPr lvl="1"/>
            <a:r>
              <a:rPr lang="ro-RO" sz="2000" dirty="0"/>
              <a:t>Se elimină sunetele de intensitate mică care urmează după sunete de intensitate puternică în cadrul unui interval de timp</a:t>
            </a:r>
          </a:p>
          <a:p>
            <a:pPr lvl="1"/>
            <a:r>
              <a:rPr lang="ro-RO" sz="2000" dirty="0"/>
              <a:t>Sunetele de intensitate mică nu pot fi percepute după sunete de </a:t>
            </a:r>
            <a:r>
              <a:rPr lang="ro-RO" sz="2000"/>
              <a:t>intensitate puternică </a:t>
            </a:r>
            <a:r>
              <a:rPr lang="ro-RO" sz="2000" dirty="0"/>
              <a:t>datorită inerției timpanului</a:t>
            </a:r>
          </a:p>
          <a:p>
            <a:pPr lvl="1"/>
            <a:endParaRPr lang="ro-RO" dirty="0"/>
          </a:p>
          <a:p>
            <a:pPr lvl="1">
              <a:buNone/>
            </a:pPr>
            <a:endParaRPr lang="ro-RO" dirty="0"/>
          </a:p>
          <a:p>
            <a:pPr lvl="1">
              <a:buNone/>
            </a:pPr>
            <a:endParaRPr lang="ro-RO" dirty="0"/>
          </a:p>
          <a:p>
            <a:pPr lvl="1"/>
            <a:endParaRPr lang="en-US" dirty="0"/>
          </a:p>
        </p:txBody>
      </p:sp>
      <p:sp>
        <p:nvSpPr>
          <p:cNvPr id="5" name="Slide Number Placeholder 4">
            <a:extLst>
              <a:ext uri="{FF2B5EF4-FFF2-40B4-BE49-F238E27FC236}">
                <a16:creationId xmlns:a16="http://schemas.microsoft.com/office/drawing/2014/main" id="{C1DB45C9-7837-91C4-1836-EB13AD71B096}"/>
              </a:ext>
            </a:extLst>
          </p:cNvPr>
          <p:cNvSpPr>
            <a:spLocks noGrp="1"/>
          </p:cNvSpPr>
          <p:nvPr>
            <p:ph type="sldNum" sz="quarter" idx="12"/>
          </p:nvPr>
        </p:nvSpPr>
        <p:spPr/>
        <p:txBody>
          <a:bodyPr/>
          <a:lstStyle/>
          <a:p>
            <a:pPr>
              <a:defRPr/>
            </a:pPr>
            <a:fld id="{E66D6CB4-6B7B-40A6-AFFC-DA004DAF9624}" type="slidenum">
              <a:rPr lang="en-US" smtClean="0"/>
              <a:pPr>
                <a:defRPr/>
              </a:pPr>
              <a:t>150</a:t>
            </a:fld>
            <a:endParaRPr 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MP3 - Etape</a:t>
            </a:r>
            <a:endParaRPr lang="en-US" dirty="0"/>
          </a:p>
        </p:txBody>
      </p:sp>
      <p:sp>
        <p:nvSpPr>
          <p:cNvPr id="3" name="Content Placeholder 2"/>
          <p:cNvSpPr>
            <a:spLocks noGrp="1"/>
          </p:cNvSpPr>
          <p:nvPr>
            <p:ph idx="1"/>
          </p:nvPr>
        </p:nvSpPr>
        <p:spPr/>
        <p:txBody>
          <a:bodyPr/>
          <a:lstStyle/>
          <a:p>
            <a:r>
              <a:rPr lang="ro-RO" sz="2800" dirty="0"/>
              <a:t>1. Utilizarea de filtre pentru separarea sunetului în 32 sub-benzi de frecvență</a:t>
            </a:r>
          </a:p>
          <a:p>
            <a:r>
              <a:rPr lang="ro-RO" sz="2800" dirty="0"/>
              <a:t>2. Transformări </a:t>
            </a:r>
          </a:p>
          <a:p>
            <a:pPr lvl="1"/>
            <a:r>
              <a:rPr lang="ro-RO" sz="2600" dirty="0"/>
              <a:t>FFT: se aplică modelul </a:t>
            </a:r>
            <a:r>
              <a:rPr lang="ro-RO" sz="2600" dirty="0" err="1"/>
              <a:t>psihoacustic</a:t>
            </a:r>
            <a:r>
              <a:rPr lang="ro-RO" sz="2600" dirty="0"/>
              <a:t> pentru determinarea factorului de scalare</a:t>
            </a:r>
          </a:p>
          <a:p>
            <a:pPr lvl="1"/>
            <a:r>
              <a:rPr lang="ro-RO" sz="2600" dirty="0"/>
              <a:t>DCT: proces de cuantizare cu factorul de scalare determinat anterior</a:t>
            </a:r>
          </a:p>
          <a:p>
            <a:r>
              <a:rPr lang="ro-RO" sz="2800" dirty="0"/>
              <a:t>3. Codificare </a:t>
            </a:r>
            <a:r>
              <a:rPr lang="ro-RO" sz="2800" dirty="0" err="1"/>
              <a:t>Huffman</a:t>
            </a:r>
            <a:r>
              <a:rPr lang="ro-RO" sz="2800" dirty="0"/>
              <a:t> pentru valorile cuantizate</a:t>
            </a:r>
          </a:p>
          <a:p>
            <a:r>
              <a:rPr lang="ro-RO" sz="2800" dirty="0"/>
              <a:t>4. Compunerea fluxului final de biți</a:t>
            </a:r>
          </a:p>
        </p:txBody>
      </p:sp>
      <p:sp>
        <p:nvSpPr>
          <p:cNvPr id="5" name="Slide Number Placeholder 4">
            <a:extLst>
              <a:ext uri="{FF2B5EF4-FFF2-40B4-BE49-F238E27FC236}">
                <a16:creationId xmlns:a16="http://schemas.microsoft.com/office/drawing/2014/main" id="{AF8E0DC4-5536-E85D-CDB9-4D950706B352}"/>
              </a:ext>
            </a:extLst>
          </p:cNvPr>
          <p:cNvSpPr>
            <a:spLocks noGrp="1"/>
          </p:cNvSpPr>
          <p:nvPr>
            <p:ph type="sldNum" sz="quarter" idx="12"/>
          </p:nvPr>
        </p:nvSpPr>
        <p:spPr/>
        <p:txBody>
          <a:bodyPr/>
          <a:lstStyle/>
          <a:p>
            <a:pPr>
              <a:defRPr/>
            </a:pPr>
            <a:fld id="{E66D6CB4-6B7B-40A6-AFFC-DA004DAF9624}" type="slidenum">
              <a:rPr lang="en-US" smtClean="0"/>
              <a:pPr>
                <a:defRPr/>
              </a:pPr>
              <a:t>151</a:t>
            </a:fld>
            <a:endParaRPr 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5. Sunetul în context Web</a:t>
            </a:r>
            <a:endParaRPr lang="en-US" dirty="0"/>
          </a:p>
        </p:txBody>
      </p:sp>
      <p:sp>
        <p:nvSpPr>
          <p:cNvPr id="3" name="Content Placeholder 2"/>
          <p:cNvSpPr>
            <a:spLocks noGrp="1"/>
          </p:cNvSpPr>
          <p:nvPr>
            <p:ph idx="1"/>
          </p:nvPr>
        </p:nvSpPr>
        <p:spPr/>
        <p:txBody>
          <a:bodyPr/>
          <a:lstStyle/>
          <a:p>
            <a:r>
              <a:rPr lang="ro-RO" dirty="0"/>
              <a:t>La nivel de HTML – </a:t>
            </a:r>
            <a:r>
              <a:rPr lang="ro-RO" dirty="0" err="1"/>
              <a:t>tag</a:t>
            </a:r>
            <a:r>
              <a:rPr lang="ro-RO" dirty="0"/>
              <a:t> </a:t>
            </a:r>
            <a:r>
              <a:rPr lang="en-US" dirty="0"/>
              <a:t>&lt;audio&gt;</a:t>
            </a:r>
          </a:p>
          <a:p>
            <a:r>
              <a:rPr lang="en-US" dirty="0" err="1"/>
              <a:t>Exemplu</a:t>
            </a:r>
            <a:r>
              <a:rPr lang="en-US" dirty="0"/>
              <a:t>:</a:t>
            </a:r>
          </a:p>
          <a:p>
            <a:pPr lvl="1">
              <a:buNone/>
            </a:pPr>
            <a:r>
              <a:rPr lang="en-US" i="1" dirty="0"/>
              <a:t>&lt;audio controls="controls"&gt;</a:t>
            </a:r>
          </a:p>
          <a:p>
            <a:pPr lvl="1">
              <a:buNone/>
            </a:pPr>
            <a:r>
              <a:rPr lang="en-US" i="1" dirty="0"/>
              <a:t>        &lt;source </a:t>
            </a:r>
            <a:r>
              <a:rPr lang="en-US" i="1" dirty="0" err="1"/>
              <a:t>src</a:t>
            </a:r>
            <a:r>
              <a:rPr lang="en-US" i="1" dirty="0"/>
              <a:t>=“test.wav" type="audio/wav"&gt;</a:t>
            </a:r>
          </a:p>
          <a:p>
            <a:pPr lvl="1">
              <a:buNone/>
            </a:pPr>
            <a:r>
              <a:rPr lang="en-US" i="1" dirty="0"/>
              <a:t>        &lt;source </a:t>
            </a:r>
            <a:r>
              <a:rPr lang="en-US" i="1" dirty="0" err="1"/>
              <a:t>src</a:t>
            </a:r>
            <a:r>
              <a:rPr lang="en-US" i="1" dirty="0"/>
              <a:t>=“test.mp3" type="audio/mpeg"&gt;</a:t>
            </a:r>
          </a:p>
          <a:p>
            <a:pPr lvl="1">
              <a:buNone/>
            </a:pPr>
            <a:r>
              <a:rPr lang="en-US" i="1" dirty="0"/>
              <a:t>&lt;/audio&gt;</a:t>
            </a:r>
          </a:p>
          <a:p>
            <a:r>
              <a:rPr lang="en-US" dirty="0" err="1"/>
              <a:t>Formate</a:t>
            </a:r>
            <a:r>
              <a:rPr lang="en-US" dirty="0"/>
              <a:t> </a:t>
            </a:r>
            <a:r>
              <a:rPr lang="en-US" dirty="0" err="1"/>
              <a:t>suportate</a:t>
            </a:r>
            <a:r>
              <a:rPr lang="en-US" dirty="0"/>
              <a:t>:</a:t>
            </a:r>
          </a:p>
          <a:p>
            <a:pPr lvl="1"/>
            <a:r>
              <a:rPr lang="en-US" dirty="0"/>
              <a:t>mp3 – type = audio/mpeg</a:t>
            </a:r>
          </a:p>
          <a:p>
            <a:pPr lvl="1"/>
            <a:r>
              <a:rPr lang="en-US" dirty="0"/>
              <a:t>wav – type = audio/wav</a:t>
            </a:r>
          </a:p>
          <a:p>
            <a:pPr lvl="1"/>
            <a:r>
              <a:rPr lang="en-US" dirty="0" err="1"/>
              <a:t>ogg</a:t>
            </a:r>
            <a:r>
              <a:rPr lang="en-US" dirty="0"/>
              <a:t> – type = audio/</a:t>
            </a:r>
            <a:r>
              <a:rPr lang="en-US" dirty="0" err="1"/>
              <a:t>ogg</a:t>
            </a:r>
            <a:endParaRPr lang="en-US" dirty="0"/>
          </a:p>
        </p:txBody>
      </p:sp>
      <p:sp>
        <p:nvSpPr>
          <p:cNvPr id="5" name="Slide Number Placeholder 4">
            <a:extLst>
              <a:ext uri="{FF2B5EF4-FFF2-40B4-BE49-F238E27FC236}">
                <a16:creationId xmlns:a16="http://schemas.microsoft.com/office/drawing/2014/main" id="{23327C15-C9DC-A227-CA96-F96C0C59CB0F}"/>
              </a:ext>
            </a:extLst>
          </p:cNvPr>
          <p:cNvSpPr>
            <a:spLocks noGrp="1"/>
          </p:cNvSpPr>
          <p:nvPr>
            <p:ph type="sldNum" sz="quarter" idx="12"/>
          </p:nvPr>
        </p:nvSpPr>
        <p:spPr/>
        <p:txBody>
          <a:bodyPr/>
          <a:lstStyle/>
          <a:p>
            <a:pPr>
              <a:defRPr/>
            </a:pPr>
            <a:fld id="{E66D6CB4-6B7B-40A6-AFFC-DA004DAF9624}" type="slidenum">
              <a:rPr lang="en-US" smtClean="0"/>
              <a:pPr>
                <a:defRPr/>
              </a:pPr>
              <a:t>152</a:t>
            </a:fld>
            <a:endParaRPr 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Audio - </a:t>
            </a:r>
            <a:r>
              <a:rPr lang="en-US" dirty="0" err="1"/>
              <a:t>atribute</a:t>
            </a:r>
            <a:endParaRPr lang="en-US" dirty="0"/>
          </a:p>
        </p:txBody>
      </p:sp>
      <p:sp>
        <p:nvSpPr>
          <p:cNvPr id="3" name="Content Placeholder 2"/>
          <p:cNvSpPr>
            <a:spLocks noGrp="1"/>
          </p:cNvSpPr>
          <p:nvPr>
            <p:ph idx="1"/>
          </p:nvPr>
        </p:nvSpPr>
        <p:spPr/>
        <p:txBody>
          <a:bodyPr/>
          <a:lstStyle/>
          <a:p>
            <a:r>
              <a:rPr lang="ro-RO" b="1" dirty="0"/>
              <a:t>Elementul </a:t>
            </a:r>
            <a:r>
              <a:rPr lang="en-US" b="1" dirty="0"/>
              <a:t>&lt;audio&gt;:</a:t>
            </a:r>
            <a:endParaRPr lang="ro-RO" b="1" dirty="0"/>
          </a:p>
          <a:p>
            <a:r>
              <a:rPr lang="en-US" i="1" dirty="0" err="1"/>
              <a:t>autoplay</a:t>
            </a:r>
            <a:r>
              <a:rPr lang="en-US" dirty="0"/>
              <a:t> (</a:t>
            </a:r>
            <a:r>
              <a:rPr lang="en-US" dirty="0" err="1"/>
              <a:t>bool</a:t>
            </a:r>
            <a:r>
              <a:rPr lang="en-US" dirty="0"/>
              <a:t>) – </a:t>
            </a:r>
            <a:r>
              <a:rPr lang="en-US" dirty="0" err="1"/>
              <a:t>redarea</a:t>
            </a:r>
            <a:r>
              <a:rPr lang="en-US" dirty="0"/>
              <a:t> automat</a:t>
            </a:r>
            <a:r>
              <a:rPr lang="ro-RO" dirty="0"/>
              <a:t>ă a sunetului</a:t>
            </a:r>
          </a:p>
          <a:p>
            <a:r>
              <a:rPr lang="ro-RO" i="1" dirty="0"/>
              <a:t>c</a:t>
            </a:r>
            <a:r>
              <a:rPr lang="en-US" i="1" dirty="0" err="1"/>
              <a:t>ontrols</a:t>
            </a:r>
            <a:r>
              <a:rPr lang="ro-RO" dirty="0"/>
              <a:t> (</a:t>
            </a:r>
            <a:r>
              <a:rPr lang="ro-RO" dirty="0" err="1"/>
              <a:t>string</a:t>
            </a:r>
            <a:r>
              <a:rPr lang="ro-RO" dirty="0"/>
              <a:t>) – controalele de redare sunt afișate dacă atributul este prezent</a:t>
            </a:r>
          </a:p>
          <a:p>
            <a:r>
              <a:rPr lang="ro-RO" i="1" dirty="0"/>
              <a:t>l</a:t>
            </a:r>
            <a:r>
              <a:rPr lang="en-US" i="1" dirty="0" err="1"/>
              <a:t>oop</a:t>
            </a:r>
            <a:r>
              <a:rPr lang="ro-RO" dirty="0"/>
              <a:t> (</a:t>
            </a:r>
            <a:r>
              <a:rPr lang="ro-RO" dirty="0" err="1"/>
              <a:t>bool</a:t>
            </a:r>
            <a:r>
              <a:rPr lang="ro-RO" dirty="0"/>
              <a:t>) – permite redarea continuă a sunetului</a:t>
            </a:r>
          </a:p>
          <a:p>
            <a:r>
              <a:rPr lang="ro-RO" i="1" dirty="0"/>
              <a:t>s</a:t>
            </a:r>
            <a:r>
              <a:rPr lang="en-US" i="1" dirty="0" err="1"/>
              <a:t>rc</a:t>
            </a:r>
            <a:r>
              <a:rPr lang="ro-RO" dirty="0"/>
              <a:t> (</a:t>
            </a:r>
            <a:r>
              <a:rPr lang="ro-RO" dirty="0" err="1"/>
              <a:t>string</a:t>
            </a:r>
            <a:r>
              <a:rPr lang="ro-RO" dirty="0"/>
              <a:t>)– permite specificarea sursei fără utilizarea de tag-uri de tip </a:t>
            </a:r>
            <a:r>
              <a:rPr lang="ro-RO" i="1" dirty="0" err="1"/>
              <a:t>source</a:t>
            </a:r>
            <a:endParaRPr lang="ro-RO" i="1" dirty="0"/>
          </a:p>
          <a:p>
            <a:endParaRPr lang="en-US" b="1" dirty="0"/>
          </a:p>
          <a:p>
            <a:r>
              <a:rPr lang="en-US" b="1" dirty="0" err="1"/>
              <a:t>Elementul</a:t>
            </a:r>
            <a:r>
              <a:rPr lang="en-US" b="1" dirty="0"/>
              <a:t> &lt;source&gt;</a:t>
            </a:r>
          </a:p>
          <a:p>
            <a:r>
              <a:rPr lang="ro-RO" i="1" dirty="0"/>
              <a:t>s</a:t>
            </a:r>
            <a:r>
              <a:rPr lang="en-US" i="1" dirty="0" err="1"/>
              <a:t>rc</a:t>
            </a:r>
            <a:r>
              <a:rPr lang="ro-RO" dirty="0"/>
              <a:t> (</a:t>
            </a:r>
            <a:r>
              <a:rPr lang="ro-RO" dirty="0" err="1"/>
              <a:t>string</a:t>
            </a:r>
            <a:r>
              <a:rPr lang="ro-RO" dirty="0"/>
              <a:t>)</a:t>
            </a:r>
            <a:r>
              <a:rPr lang="en-US" dirty="0"/>
              <a:t> </a:t>
            </a:r>
            <a:r>
              <a:rPr lang="ro-RO" dirty="0"/>
              <a:t>– </a:t>
            </a:r>
            <a:r>
              <a:rPr lang="en-US" dirty="0" err="1"/>
              <a:t>adresa</a:t>
            </a:r>
            <a:r>
              <a:rPr lang="en-US" dirty="0"/>
              <a:t> </a:t>
            </a:r>
            <a:r>
              <a:rPr lang="ro-RO" dirty="0"/>
              <a:t>(URL) </a:t>
            </a:r>
            <a:r>
              <a:rPr lang="en-US" dirty="0" err="1"/>
              <a:t>fi</a:t>
            </a:r>
            <a:r>
              <a:rPr lang="ro-RO" dirty="0" err="1"/>
              <a:t>șierului</a:t>
            </a:r>
            <a:r>
              <a:rPr lang="ro-RO" dirty="0"/>
              <a:t> audio</a:t>
            </a:r>
          </a:p>
          <a:p>
            <a:r>
              <a:rPr lang="ro-RO" i="1" dirty="0" err="1"/>
              <a:t>type</a:t>
            </a:r>
            <a:r>
              <a:rPr lang="ro-RO" i="1" dirty="0"/>
              <a:t> </a:t>
            </a:r>
            <a:r>
              <a:rPr lang="ro-RO" dirty="0"/>
              <a:t>(</a:t>
            </a:r>
            <a:r>
              <a:rPr lang="ro-RO" dirty="0" err="1"/>
              <a:t>string</a:t>
            </a:r>
            <a:r>
              <a:rPr lang="ro-RO" dirty="0"/>
              <a:t>) – tipul MIME pentru fișierul audio</a:t>
            </a:r>
          </a:p>
        </p:txBody>
      </p:sp>
      <p:sp>
        <p:nvSpPr>
          <p:cNvPr id="5" name="Slide Number Placeholder 4">
            <a:extLst>
              <a:ext uri="{FF2B5EF4-FFF2-40B4-BE49-F238E27FC236}">
                <a16:creationId xmlns:a16="http://schemas.microsoft.com/office/drawing/2014/main" id="{A31A773E-CD59-0225-BCC1-F27CD4660773}"/>
              </a:ext>
            </a:extLst>
          </p:cNvPr>
          <p:cNvSpPr>
            <a:spLocks noGrp="1"/>
          </p:cNvSpPr>
          <p:nvPr>
            <p:ph type="sldNum" sz="quarter" idx="12"/>
          </p:nvPr>
        </p:nvSpPr>
        <p:spPr/>
        <p:txBody>
          <a:bodyPr/>
          <a:lstStyle/>
          <a:p>
            <a:pPr>
              <a:defRPr/>
            </a:pPr>
            <a:fld id="{E66D6CB4-6B7B-40A6-AFFC-DA004DAF9624}" type="slidenum">
              <a:rPr lang="en-US" smtClean="0"/>
              <a:pPr>
                <a:defRPr/>
              </a:pPr>
              <a:t>153</a:t>
            </a:fld>
            <a:endParaRPr 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Audio – obiectul </a:t>
            </a:r>
            <a:r>
              <a:rPr lang="ro-RO" i="1" dirty="0" err="1"/>
              <a:t>HTMLMediaElement</a:t>
            </a:r>
            <a:endParaRPr lang="en-US" i="1" dirty="0"/>
          </a:p>
        </p:txBody>
      </p:sp>
      <p:sp>
        <p:nvSpPr>
          <p:cNvPr id="3" name="Content Placeholder 2"/>
          <p:cNvSpPr>
            <a:spLocks noGrp="1"/>
          </p:cNvSpPr>
          <p:nvPr>
            <p:ph idx="1"/>
          </p:nvPr>
        </p:nvSpPr>
        <p:spPr/>
        <p:txBody>
          <a:bodyPr/>
          <a:lstStyle/>
          <a:p>
            <a:r>
              <a:rPr lang="ro-RO" b="1" dirty="0"/>
              <a:t>Proprietăți:</a:t>
            </a:r>
          </a:p>
          <a:p>
            <a:r>
              <a:rPr lang="en-US" i="1" dirty="0" err="1"/>
              <a:t>currentSrc</a:t>
            </a:r>
            <a:r>
              <a:rPr lang="ro-RO" dirty="0"/>
              <a:t> – </a:t>
            </a:r>
            <a:r>
              <a:rPr lang="ro-RO" dirty="0" err="1"/>
              <a:t>URL-ul</a:t>
            </a:r>
            <a:r>
              <a:rPr lang="ro-RO" dirty="0"/>
              <a:t> absolut al fișierului redat</a:t>
            </a:r>
          </a:p>
          <a:p>
            <a:r>
              <a:rPr lang="ro-RO" i="1" dirty="0" err="1"/>
              <a:t>currentTime</a:t>
            </a:r>
            <a:r>
              <a:rPr lang="ro-RO" dirty="0"/>
              <a:t> – poziția (în secunde) în cadrul fișierului (poate fi modificată)</a:t>
            </a:r>
          </a:p>
          <a:p>
            <a:r>
              <a:rPr lang="ro-RO" i="1" dirty="0" err="1"/>
              <a:t>duration</a:t>
            </a:r>
            <a:r>
              <a:rPr lang="ro-RO" dirty="0"/>
              <a:t> – durata totală a fișierului audio (în secunde)</a:t>
            </a:r>
          </a:p>
          <a:p>
            <a:r>
              <a:rPr lang="ro-RO" i="1" dirty="0" err="1"/>
              <a:t>ended</a:t>
            </a:r>
            <a:r>
              <a:rPr lang="ro-RO" dirty="0"/>
              <a:t> – boolean setat pe </a:t>
            </a:r>
            <a:r>
              <a:rPr lang="ro-RO" i="1" dirty="0" err="1"/>
              <a:t>true</a:t>
            </a:r>
            <a:r>
              <a:rPr lang="ro-RO" dirty="0"/>
              <a:t> la terminarea redării</a:t>
            </a:r>
          </a:p>
          <a:p>
            <a:r>
              <a:rPr lang="ro-RO" i="1" dirty="0" err="1"/>
              <a:t>error</a:t>
            </a:r>
            <a:r>
              <a:rPr lang="ro-RO" dirty="0"/>
              <a:t> – ultima eroare (obiect </a:t>
            </a:r>
            <a:r>
              <a:rPr lang="ro-RO" i="1" dirty="0" err="1"/>
              <a:t>MediaError</a:t>
            </a:r>
            <a:r>
              <a:rPr lang="ro-RO" dirty="0"/>
              <a:t>) sau </a:t>
            </a:r>
            <a:r>
              <a:rPr lang="ro-RO" i="1" dirty="0" err="1"/>
              <a:t>null</a:t>
            </a:r>
            <a:r>
              <a:rPr lang="ro-RO" dirty="0"/>
              <a:t> dacă nu a apărut nici o eroare</a:t>
            </a:r>
          </a:p>
          <a:p>
            <a:r>
              <a:rPr lang="ro-RO" i="1" dirty="0" err="1"/>
              <a:t>paused</a:t>
            </a:r>
            <a:r>
              <a:rPr lang="ro-RO" dirty="0"/>
              <a:t> – boolean setat pe </a:t>
            </a:r>
            <a:r>
              <a:rPr lang="ro-RO" i="1" dirty="0"/>
              <a:t>false</a:t>
            </a:r>
            <a:r>
              <a:rPr lang="ro-RO" dirty="0"/>
              <a:t> la oprirea redării</a:t>
            </a:r>
          </a:p>
          <a:p>
            <a:r>
              <a:rPr lang="ro-RO" i="1" dirty="0" err="1"/>
              <a:t>readyState</a:t>
            </a:r>
            <a:r>
              <a:rPr lang="ro-RO" dirty="0"/>
              <a:t> – indică starea curentă a elementului</a:t>
            </a:r>
          </a:p>
          <a:p>
            <a:r>
              <a:rPr lang="ro-RO" i="1" dirty="0"/>
              <a:t>volume</a:t>
            </a:r>
            <a:r>
              <a:rPr lang="ro-RO" dirty="0"/>
              <a:t> – permite citirea / modificarea volumului</a:t>
            </a:r>
          </a:p>
          <a:p>
            <a:endParaRPr lang="en-US" dirty="0"/>
          </a:p>
        </p:txBody>
      </p:sp>
      <p:sp>
        <p:nvSpPr>
          <p:cNvPr id="5" name="Slide Number Placeholder 4">
            <a:extLst>
              <a:ext uri="{FF2B5EF4-FFF2-40B4-BE49-F238E27FC236}">
                <a16:creationId xmlns:a16="http://schemas.microsoft.com/office/drawing/2014/main" id="{6E2A1341-D23F-15B0-3E1C-2BFC920357BA}"/>
              </a:ext>
            </a:extLst>
          </p:cNvPr>
          <p:cNvSpPr>
            <a:spLocks noGrp="1"/>
          </p:cNvSpPr>
          <p:nvPr>
            <p:ph type="sldNum" sz="quarter" idx="12"/>
          </p:nvPr>
        </p:nvSpPr>
        <p:spPr/>
        <p:txBody>
          <a:bodyPr/>
          <a:lstStyle/>
          <a:p>
            <a:pPr>
              <a:defRPr/>
            </a:pPr>
            <a:fld id="{E66D6CB4-6B7B-40A6-AFFC-DA004DAF9624}" type="slidenum">
              <a:rPr lang="en-US" smtClean="0"/>
              <a:pPr>
                <a:defRPr/>
              </a:pPr>
              <a:t>154</a:t>
            </a:fld>
            <a:endParaRPr 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Audio – obiectul </a:t>
            </a:r>
            <a:r>
              <a:rPr lang="ro-RO" i="1" dirty="0" err="1"/>
              <a:t>HTMLMediaElement</a:t>
            </a:r>
            <a:endParaRPr lang="en-US" dirty="0"/>
          </a:p>
        </p:txBody>
      </p:sp>
      <p:sp>
        <p:nvSpPr>
          <p:cNvPr id="3" name="Content Placeholder 2"/>
          <p:cNvSpPr>
            <a:spLocks noGrp="1"/>
          </p:cNvSpPr>
          <p:nvPr>
            <p:ph idx="1"/>
          </p:nvPr>
        </p:nvSpPr>
        <p:spPr/>
        <p:txBody>
          <a:bodyPr/>
          <a:lstStyle/>
          <a:p>
            <a:r>
              <a:rPr lang="ro-RO" b="1" dirty="0"/>
              <a:t>Metode:</a:t>
            </a:r>
          </a:p>
          <a:p>
            <a:r>
              <a:rPr lang="en-US" i="1" dirty="0" err="1"/>
              <a:t>canPlayType</a:t>
            </a:r>
            <a:r>
              <a:rPr lang="ro-RO" i="1" dirty="0"/>
              <a:t>(</a:t>
            </a:r>
            <a:r>
              <a:rPr lang="ro-RO" i="1" dirty="0" err="1"/>
              <a:t>type</a:t>
            </a:r>
            <a:r>
              <a:rPr lang="ro-RO" i="1" dirty="0"/>
              <a:t>) </a:t>
            </a:r>
            <a:r>
              <a:rPr lang="ro-RO" dirty="0"/>
              <a:t>– permite aplicației să determine dacă </a:t>
            </a:r>
            <a:r>
              <a:rPr lang="ro-RO" dirty="0" err="1"/>
              <a:t>browser-ul</a:t>
            </a:r>
            <a:r>
              <a:rPr lang="ro-RO" dirty="0"/>
              <a:t> curent suportă un anumit tip de fișier audio</a:t>
            </a:r>
          </a:p>
          <a:p>
            <a:endParaRPr lang="ro-RO" dirty="0"/>
          </a:p>
          <a:p>
            <a:r>
              <a:rPr lang="ro-RO" i="1" dirty="0"/>
              <a:t>l</a:t>
            </a:r>
            <a:r>
              <a:rPr lang="en-US" i="1" dirty="0" err="1"/>
              <a:t>oad</a:t>
            </a:r>
            <a:r>
              <a:rPr lang="ro-RO" i="1" dirty="0"/>
              <a:t>()</a:t>
            </a:r>
            <a:r>
              <a:rPr lang="ro-RO" dirty="0"/>
              <a:t> – pornește procesul de descărcare a fișierului audio de pe server; este obligatoriu să fie apelat înainte de începerea redării folosind metoda </a:t>
            </a:r>
            <a:r>
              <a:rPr lang="ro-RO" i="1" dirty="0"/>
              <a:t>play()</a:t>
            </a:r>
          </a:p>
          <a:p>
            <a:endParaRPr lang="ro-RO" i="1" dirty="0"/>
          </a:p>
          <a:p>
            <a:r>
              <a:rPr lang="ro-RO" i="1" dirty="0" err="1"/>
              <a:t>pause</a:t>
            </a:r>
            <a:r>
              <a:rPr lang="ro-RO" i="1" dirty="0"/>
              <a:t>()</a:t>
            </a:r>
            <a:r>
              <a:rPr lang="ro-RO" dirty="0"/>
              <a:t> – oprește redarea (cu păstrarea poziției curente)</a:t>
            </a:r>
          </a:p>
          <a:p>
            <a:endParaRPr lang="ro-RO" dirty="0"/>
          </a:p>
          <a:p>
            <a:r>
              <a:rPr lang="ro-RO" i="1" dirty="0"/>
              <a:t>play()</a:t>
            </a:r>
            <a:r>
              <a:rPr lang="ro-RO" dirty="0"/>
              <a:t> – pornește redarea de la poziția curentă</a:t>
            </a:r>
            <a:endParaRPr lang="en-US" dirty="0"/>
          </a:p>
        </p:txBody>
      </p:sp>
      <p:sp>
        <p:nvSpPr>
          <p:cNvPr id="5" name="Slide Number Placeholder 4">
            <a:extLst>
              <a:ext uri="{FF2B5EF4-FFF2-40B4-BE49-F238E27FC236}">
                <a16:creationId xmlns:a16="http://schemas.microsoft.com/office/drawing/2014/main" id="{FD7B5DA6-8D2C-7AD7-629F-17C13B719962}"/>
              </a:ext>
            </a:extLst>
          </p:cNvPr>
          <p:cNvSpPr>
            <a:spLocks noGrp="1"/>
          </p:cNvSpPr>
          <p:nvPr>
            <p:ph type="sldNum" sz="quarter" idx="12"/>
          </p:nvPr>
        </p:nvSpPr>
        <p:spPr/>
        <p:txBody>
          <a:bodyPr/>
          <a:lstStyle/>
          <a:p>
            <a:pPr>
              <a:defRPr/>
            </a:pPr>
            <a:fld id="{E66D6CB4-6B7B-40A6-AFFC-DA004DAF9624}" type="slidenum">
              <a:rPr lang="en-US" smtClean="0"/>
              <a:pPr>
                <a:defRPr/>
              </a:pPr>
              <a:t>155</a:t>
            </a:fld>
            <a:endParaRPr 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Audio – obiectul </a:t>
            </a:r>
            <a:r>
              <a:rPr lang="ro-RO" i="1" dirty="0" err="1"/>
              <a:t>HTMLMediaElement</a:t>
            </a:r>
            <a:endParaRPr lang="en-US" dirty="0"/>
          </a:p>
        </p:txBody>
      </p:sp>
      <p:sp>
        <p:nvSpPr>
          <p:cNvPr id="3" name="Content Placeholder 2"/>
          <p:cNvSpPr>
            <a:spLocks noGrp="1"/>
          </p:cNvSpPr>
          <p:nvPr>
            <p:ph idx="1"/>
          </p:nvPr>
        </p:nvSpPr>
        <p:spPr/>
        <p:txBody>
          <a:bodyPr/>
          <a:lstStyle/>
          <a:p>
            <a:r>
              <a:rPr lang="ro-RO" b="1" dirty="0"/>
              <a:t>Evenimente:</a:t>
            </a:r>
          </a:p>
          <a:p>
            <a:r>
              <a:rPr lang="ro-RO" i="1" dirty="0" err="1"/>
              <a:t>canplay</a:t>
            </a:r>
            <a:r>
              <a:rPr lang="ro-RO" dirty="0"/>
              <a:t> – a fost încărcată o parte din fișier și poate fi pornită redarea</a:t>
            </a:r>
          </a:p>
          <a:p>
            <a:r>
              <a:rPr lang="ro-RO" b="1" dirty="0"/>
              <a:t>e</a:t>
            </a:r>
            <a:r>
              <a:rPr lang="en-US" b="1" dirty="0" err="1"/>
              <a:t>nded</a:t>
            </a:r>
            <a:r>
              <a:rPr lang="ro-RO" b="1" dirty="0"/>
              <a:t> – redarea s-a terminat</a:t>
            </a:r>
          </a:p>
          <a:p>
            <a:r>
              <a:rPr lang="ro-RO" i="1" dirty="0"/>
              <a:t>p</a:t>
            </a:r>
            <a:r>
              <a:rPr lang="en-US" i="1" dirty="0" err="1"/>
              <a:t>ause</a:t>
            </a:r>
            <a:r>
              <a:rPr lang="ro-RO" dirty="0"/>
              <a:t> – redarea a fost oprită</a:t>
            </a:r>
          </a:p>
          <a:p>
            <a:r>
              <a:rPr lang="ro-RO" i="1" dirty="0"/>
              <a:t>p</a:t>
            </a:r>
            <a:r>
              <a:rPr lang="en-US" i="1" dirty="0"/>
              <a:t>lay</a:t>
            </a:r>
            <a:r>
              <a:rPr lang="ro-RO" dirty="0"/>
              <a:t> – redarea a început</a:t>
            </a:r>
          </a:p>
          <a:p>
            <a:r>
              <a:rPr lang="ro-RO" i="1" dirty="0"/>
              <a:t>v</a:t>
            </a:r>
            <a:r>
              <a:rPr lang="en-US" i="1" dirty="0" err="1"/>
              <a:t>olumechange</a:t>
            </a:r>
            <a:r>
              <a:rPr lang="ro-RO" dirty="0"/>
              <a:t> – modificare de volum</a:t>
            </a:r>
          </a:p>
          <a:p>
            <a:r>
              <a:rPr lang="en-US" i="1" dirty="0"/>
              <a:t>waiting</a:t>
            </a:r>
            <a:r>
              <a:rPr lang="ro-RO" dirty="0"/>
              <a:t> – operația curentă este suspendată pentru a încărca date de pe server</a:t>
            </a:r>
            <a:endParaRPr lang="en-US" dirty="0"/>
          </a:p>
        </p:txBody>
      </p:sp>
      <p:sp>
        <p:nvSpPr>
          <p:cNvPr id="5" name="Slide Number Placeholder 4">
            <a:extLst>
              <a:ext uri="{FF2B5EF4-FFF2-40B4-BE49-F238E27FC236}">
                <a16:creationId xmlns:a16="http://schemas.microsoft.com/office/drawing/2014/main" id="{2276DA23-C4AF-BB88-F80F-CD5E85B77EA8}"/>
              </a:ext>
            </a:extLst>
          </p:cNvPr>
          <p:cNvSpPr>
            <a:spLocks noGrp="1"/>
          </p:cNvSpPr>
          <p:nvPr>
            <p:ph type="sldNum" sz="quarter" idx="12"/>
          </p:nvPr>
        </p:nvSpPr>
        <p:spPr/>
        <p:txBody>
          <a:bodyPr/>
          <a:lstStyle/>
          <a:p>
            <a:pPr>
              <a:defRPr/>
            </a:pPr>
            <a:fld id="{E66D6CB4-6B7B-40A6-AFFC-DA004DAF9624}" type="slidenum">
              <a:rPr lang="en-US" smtClean="0"/>
              <a:pPr>
                <a:defRPr/>
              </a:pPr>
              <a:t>156</a:t>
            </a:fld>
            <a:endParaRPr 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Audio API</a:t>
            </a:r>
          </a:p>
        </p:txBody>
      </p:sp>
      <p:sp>
        <p:nvSpPr>
          <p:cNvPr id="3" name="Content Placeholder 2"/>
          <p:cNvSpPr>
            <a:spLocks noGrp="1"/>
          </p:cNvSpPr>
          <p:nvPr>
            <p:ph sz="half" idx="1"/>
          </p:nvPr>
        </p:nvSpPr>
        <p:spPr/>
        <p:txBody>
          <a:bodyPr/>
          <a:lstStyle/>
          <a:p>
            <a:r>
              <a:rPr lang="en-US" dirty="0" err="1"/>
              <a:t>Permite</a:t>
            </a:r>
            <a:r>
              <a:rPr lang="en-US" dirty="0"/>
              <a:t> </a:t>
            </a:r>
            <a:r>
              <a:rPr lang="en-US" dirty="0" err="1"/>
              <a:t>generarea</a:t>
            </a:r>
            <a:r>
              <a:rPr lang="en-US" dirty="0"/>
              <a:t> </a:t>
            </a:r>
            <a:r>
              <a:rPr lang="ro-RO" dirty="0"/>
              <a:t>și procesarea de sunet în cadrul unui browser web.</a:t>
            </a:r>
          </a:p>
          <a:p>
            <a:r>
              <a:rPr lang="ro-RO" dirty="0"/>
              <a:t>Operațiile:</a:t>
            </a:r>
          </a:p>
          <a:p>
            <a:pPr lvl="1"/>
            <a:r>
              <a:rPr lang="ro-RO" dirty="0"/>
              <a:t>se desfășoară în interiorul unui </a:t>
            </a:r>
            <a:r>
              <a:rPr lang="ro-RO" b="1" dirty="0"/>
              <a:t>context audio</a:t>
            </a:r>
            <a:r>
              <a:rPr lang="ro-RO" dirty="0"/>
              <a:t> </a:t>
            </a:r>
          </a:p>
          <a:p>
            <a:pPr lvl="1"/>
            <a:r>
              <a:rPr lang="ro-RO" dirty="0"/>
              <a:t>sunt specificate prin intermediul unui </a:t>
            </a:r>
            <a:r>
              <a:rPr lang="ro-RO" b="1" dirty="0"/>
              <a:t>graf de rutare</a:t>
            </a:r>
          </a:p>
          <a:p>
            <a:r>
              <a:rPr lang="ro-RO" dirty="0"/>
              <a:t>Tipuri de noduri:</a:t>
            </a:r>
          </a:p>
          <a:p>
            <a:pPr lvl="1"/>
            <a:r>
              <a:rPr lang="ro-RO" dirty="0"/>
              <a:t>Sursă: preiau datele audio dintr-un </a:t>
            </a:r>
            <a:r>
              <a:rPr lang="ro-RO" dirty="0" err="1"/>
              <a:t>tag</a:t>
            </a:r>
            <a:r>
              <a:rPr lang="ro-RO" dirty="0"/>
              <a:t> audio sau generează sunete</a:t>
            </a:r>
          </a:p>
          <a:p>
            <a:pPr lvl="1"/>
            <a:r>
              <a:rPr lang="ro-RO" dirty="0"/>
              <a:t>Procesare: prelucrează datele primite la intrare</a:t>
            </a:r>
          </a:p>
          <a:p>
            <a:pPr lvl="1"/>
            <a:r>
              <a:rPr lang="ro-RO" dirty="0"/>
              <a:t>Destinație: nodul final al graficului</a:t>
            </a:r>
          </a:p>
        </p:txBody>
      </p:sp>
      <p:pic>
        <p:nvPicPr>
          <p:cNvPr id="2050" name="Picture 2" descr="Imagini pentru web audio api"/>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753225" y="2590800"/>
            <a:ext cx="3867150" cy="253365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657FA0D1-04B9-8E55-C11D-06DC19A7CB24}"/>
              </a:ext>
            </a:extLst>
          </p:cNvPr>
          <p:cNvSpPr>
            <a:spLocks noGrp="1"/>
          </p:cNvSpPr>
          <p:nvPr>
            <p:ph type="sldNum" sz="quarter" idx="12"/>
          </p:nvPr>
        </p:nvSpPr>
        <p:spPr/>
        <p:txBody>
          <a:bodyPr/>
          <a:lstStyle/>
          <a:p>
            <a:pPr>
              <a:defRPr/>
            </a:pPr>
            <a:fld id="{142F9030-1504-48FE-A63E-F05D143C3827}" type="slidenum">
              <a:rPr lang="en-US" smtClean="0"/>
              <a:pPr>
                <a:defRPr/>
              </a:pPr>
              <a:t>157</a:t>
            </a:fld>
            <a:endParaRPr lang="en-US"/>
          </a:p>
        </p:txBody>
      </p:sp>
    </p:spTree>
    <p:extLst>
      <p:ext uri="{BB962C8B-B14F-4D97-AF65-F5344CB8AC3E}">
        <p14:creationId xmlns:p14="http://schemas.microsoft.com/office/powerpoint/2010/main" val="377161095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Audio API</a:t>
            </a:r>
          </a:p>
        </p:txBody>
      </p:sp>
      <p:sp>
        <p:nvSpPr>
          <p:cNvPr id="3" name="Content Placeholder 2"/>
          <p:cNvSpPr>
            <a:spLocks noGrp="1"/>
          </p:cNvSpPr>
          <p:nvPr>
            <p:ph idx="1"/>
          </p:nvPr>
        </p:nvSpPr>
        <p:spPr/>
        <p:txBody>
          <a:bodyPr/>
          <a:lstStyle/>
          <a:p>
            <a:r>
              <a:rPr lang="ro-RO" b="1" dirty="0" err="1"/>
              <a:t>AudioContext</a:t>
            </a:r>
            <a:r>
              <a:rPr lang="ro-RO" b="1" dirty="0"/>
              <a:t> </a:t>
            </a:r>
            <a:r>
              <a:rPr lang="ro-RO" dirty="0"/>
              <a:t>– reprezintă un graf de procesare audio</a:t>
            </a:r>
          </a:p>
          <a:p>
            <a:pPr lvl="1"/>
            <a:r>
              <a:rPr lang="ro-RO" dirty="0"/>
              <a:t>Proprietăți: .</a:t>
            </a:r>
            <a:r>
              <a:rPr lang="ro-RO" dirty="0" err="1"/>
              <a:t>currentTime</a:t>
            </a:r>
            <a:r>
              <a:rPr lang="ro-RO" dirty="0"/>
              <a:t> (poziția curentă în secunde), .</a:t>
            </a:r>
            <a:r>
              <a:rPr lang="ro-RO" dirty="0" err="1"/>
              <a:t>destination</a:t>
            </a:r>
            <a:r>
              <a:rPr lang="ro-RO" dirty="0"/>
              <a:t> (referința la nodul destinație)</a:t>
            </a:r>
          </a:p>
          <a:p>
            <a:pPr lvl="1"/>
            <a:r>
              <a:rPr lang="ro-RO" dirty="0"/>
              <a:t>Metode: </a:t>
            </a:r>
          </a:p>
          <a:p>
            <a:pPr lvl="2"/>
            <a:r>
              <a:rPr lang="ro-RO" b="1" dirty="0" err="1"/>
              <a:t>createMediaElementSource</a:t>
            </a:r>
            <a:r>
              <a:rPr lang="ro-RO" b="1" dirty="0"/>
              <a:t>(</a:t>
            </a:r>
            <a:r>
              <a:rPr lang="ro-RO" b="1" dirty="0" err="1"/>
              <a:t>audioElement</a:t>
            </a:r>
            <a:r>
              <a:rPr lang="ro-RO" b="1" dirty="0"/>
              <a:t>)</a:t>
            </a:r>
            <a:r>
              <a:rPr lang="ro-RO" dirty="0"/>
              <a:t>: construiește un nod sursă pe baza unui element &lt;audio&gt;</a:t>
            </a:r>
          </a:p>
          <a:p>
            <a:pPr lvl="2"/>
            <a:r>
              <a:rPr lang="ro-RO" b="1" dirty="0" err="1"/>
              <a:t>createOscillator</a:t>
            </a:r>
            <a:r>
              <a:rPr lang="ro-RO" b="1" dirty="0"/>
              <a:t>()</a:t>
            </a:r>
            <a:r>
              <a:rPr lang="ro-RO" dirty="0"/>
              <a:t>: construiește un nod sursă pentru generarea de sunete</a:t>
            </a:r>
          </a:p>
          <a:p>
            <a:pPr lvl="2"/>
            <a:r>
              <a:rPr lang="ro-RO" b="1" dirty="0" err="1"/>
              <a:t>createGain</a:t>
            </a:r>
            <a:r>
              <a:rPr lang="ro-RO" b="1" dirty="0"/>
              <a:t>()</a:t>
            </a:r>
            <a:r>
              <a:rPr lang="ro-RO" dirty="0"/>
              <a:t>: construiește un nod de procesare pentru ajustarea volumului</a:t>
            </a:r>
          </a:p>
          <a:p>
            <a:pPr lvl="2"/>
            <a:r>
              <a:rPr lang="ro-RO" b="1" dirty="0" err="1"/>
              <a:t>createAnalyser</a:t>
            </a:r>
            <a:r>
              <a:rPr lang="ro-RO" b="1" dirty="0"/>
              <a:t>()</a:t>
            </a:r>
            <a:r>
              <a:rPr lang="en-US" dirty="0"/>
              <a:t>: </a:t>
            </a:r>
            <a:r>
              <a:rPr lang="en-US" dirty="0" err="1"/>
              <a:t>permite</a:t>
            </a:r>
            <a:r>
              <a:rPr lang="en-US" dirty="0"/>
              <a:t> </a:t>
            </a:r>
            <a:r>
              <a:rPr lang="en-US" dirty="0" err="1"/>
              <a:t>analiza</a:t>
            </a:r>
            <a:r>
              <a:rPr lang="en-US" dirty="0"/>
              <a:t> </a:t>
            </a:r>
            <a:r>
              <a:rPr lang="en-US" dirty="0" err="1"/>
              <a:t>sunetului</a:t>
            </a:r>
            <a:r>
              <a:rPr lang="en-US" dirty="0"/>
              <a:t> (</a:t>
            </a:r>
            <a:r>
              <a:rPr lang="en-US" dirty="0" err="1"/>
              <a:t>descompunre</a:t>
            </a:r>
            <a:r>
              <a:rPr lang="en-US" dirty="0"/>
              <a:t> Fourier)</a:t>
            </a:r>
            <a:endParaRPr lang="ro-RO" dirty="0"/>
          </a:p>
          <a:p>
            <a:pPr lvl="2"/>
            <a:r>
              <a:rPr lang="ro-RO" b="1" dirty="0" err="1"/>
              <a:t>createScriptProcessor</a:t>
            </a:r>
            <a:r>
              <a:rPr lang="ro-RO" b="1" dirty="0"/>
              <a:t>(</a:t>
            </a:r>
            <a:r>
              <a:rPr lang="ro-RO" b="1" dirty="0" err="1"/>
              <a:t>bufferSize</a:t>
            </a:r>
            <a:r>
              <a:rPr lang="ro-RO" b="1" dirty="0"/>
              <a:t>)</a:t>
            </a:r>
            <a:r>
              <a:rPr lang="ro-RO" dirty="0"/>
              <a:t>: construiește un nod pentru procesare </a:t>
            </a:r>
            <a:r>
              <a:rPr lang="ro-RO" dirty="0" err="1"/>
              <a:t>JavaScript</a:t>
            </a:r>
            <a:endParaRPr lang="ro-RO" dirty="0"/>
          </a:p>
          <a:p>
            <a:pPr lvl="2"/>
            <a:r>
              <a:rPr lang="ro-RO" b="1" dirty="0"/>
              <a:t>.</a:t>
            </a:r>
            <a:r>
              <a:rPr lang="ro-RO" b="1" dirty="0" err="1"/>
              <a:t>close</a:t>
            </a:r>
            <a:r>
              <a:rPr lang="ro-RO" b="1" dirty="0"/>
              <a:t>()</a:t>
            </a:r>
            <a:r>
              <a:rPr lang="ro-RO" dirty="0"/>
              <a:t>: </a:t>
            </a:r>
          </a:p>
          <a:p>
            <a:r>
              <a:rPr lang="ro-RO" b="1" dirty="0" err="1"/>
              <a:t>AudioNode</a:t>
            </a:r>
            <a:r>
              <a:rPr lang="ro-RO" b="1" dirty="0"/>
              <a:t> </a:t>
            </a:r>
            <a:r>
              <a:rPr lang="ro-RO" dirty="0"/>
              <a:t>– reprezintă un nod din cadrul grafului (din care sunt moștenite celelalte noduri)</a:t>
            </a:r>
          </a:p>
          <a:p>
            <a:pPr lvl="1"/>
            <a:r>
              <a:rPr lang="ro-RO" dirty="0"/>
              <a:t>.</a:t>
            </a:r>
            <a:r>
              <a:rPr lang="ro-RO" dirty="0" err="1"/>
              <a:t>connect</a:t>
            </a:r>
            <a:r>
              <a:rPr lang="ro-RO" dirty="0"/>
              <a:t>(</a:t>
            </a:r>
            <a:r>
              <a:rPr lang="ro-RO" dirty="0" err="1"/>
              <a:t>node</a:t>
            </a:r>
            <a:r>
              <a:rPr lang="ro-RO" dirty="0"/>
              <a:t>): conectează ieșirea nodului curent la intrarea nodului primit ca parametru</a:t>
            </a:r>
          </a:p>
          <a:p>
            <a:pPr lvl="1"/>
            <a:r>
              <a:rPr lang="ro-RO" dirty="0"/>
              <a:t>Diverse metode și proprietăți în funcție de tipul nodului</a:t>
            </a:r>
          </a:p>
        </p:txBody>
      </p:sp>
      <p:sp>
        <p:nvSpPr>
          <p:cNvPr id="5" name="Slide Number Placeholder 4">
            <a:extLst>
              <a:ext uri="{FF2B5EF4-FFF2-40B4-BE49-F238E27FC236}">
                <a16:creationId xmlns:a16="http://schemas.microsoft.com/office/drawing/2014/main" id="{DBCBEF3C-0C22-621A-5298-EC2950B981D7}"/>
              </a:ext>
            </a:extLst>
          </p:cNvPr>
          <p:cNvSpPr>
            <a:spLocks noGrp="1"/>
          </p:cNvSpPr>
          <p:nvPr>
            <p:ph type="sldNum" sz="quarter" idx="12"/>
          </p:nvPr>
        </p:nvSpPr>
        <p:spPr/>
        <p:txBody>
          <a:bodyPr/>
          <a:lstStyle/>
          <a:p>
            <a:pPr>
              <a:defRPr/>
            </a:pPr>
            <a:fld id="{E66D6CB4-6B7B-40A6-AFFC-DA004DAF9624}" type="slidenum">
              <a:rPr lang="en-US" smtClean="0"/>
              <a:pPr>
                <a:defRPr/>
              </a:pPr>
              <a:t>158</a:t>
            </a:fld>
            <a:endParaRPr lang="en-US"/>
          </a:p>
        </p:txBody>
      </p:sp>
    </p:spTree>
    <p:extLst>
      <p:ext uri="{BB962C8B-B14F-4D97-AF65-F5344CB8AC3E}">
        <p14:creationId xmlns:p14="http://schemas.microsoft.com/office/powerpoint/2010/main" val="144246147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IV. Video</a:t>
            </a:r>
            <a:endParaRPr lang="ro-RO" dirty="0"/>
          </a:p>
        </p:txBody>
      </p:sp>
      <p:sp>
        <p:nvSpPr>
          <p:cNvPr id="3" name="Content Placeholder 2"/>
          <p:cNvSpPr>
            <a:spLocks noGrp="1"/>
          </p:cNvSpPr>
          <p:nvPr>
            <p:ph idx="1"/>
          </p:nvPr>
        </p:nvSpPr>
        <p:spPr/>
        <p:txBody>
          <a:bodyPr/>
          <a:lstStyle/>
          <a:p>
            <a:r>
              <a:rPr lang="en-US" dirty="0"/>
              <a:t>1. No</a:t>
            </a:r>
            <a:r>
              <a:rPr lang="ro-RO" dirty="0" err="1"/>
              <a:t>țiuni</a:t>
            </a:r>
            <a:r>
              <a:rPr lang="ro-RO" dirty="0"/>
              <a:t> generale</a:t>
            </a:r>
          </a:p>
          <a:p>
            <a:r>
              <a:rPr lang="ro-RO" dirty="0"/>
              <a:t>2. Compresia video</a:t>
            </a:r>
          </a:p>
          <a:p>
            <a:r>
              <a:rPr lang="ro-RO" dirty="0"/>
              <a:t>3. Video în context web</a:t>
            </a:r>
          </a:p>
        </p:txBody>
      </p:sp>
      <p:sp>
        <p:nvSpPr>
          <p:cNvPr id="4" name="Text Placeholder 3"/>
          <p:cNvSpPr>
            <a:spLocks noGrp="1"/>
          </p:cNvSpPr>
          <p:nvPr>
            <p:ph type="body" sz="half" idx="2"/>
          </p:nvPr>
        </p:nvSpPr>
        <p:spPr/>
        <p:txBody>
          <a:bodyPr/>
          <a:lstStyle/>
          <a:p>
            <a:endParaRPr lang="ro-RO"/>
          </a:p>
        </p:txBody>
      </p:sp>
      <p:sp>
        <p:nvSpPr>
          <p:cNvPr id="6" name="Slide Number Placeholder 5">
            <a:extLst>
              <a:ext uri="{FF2B5EF4-FFF2-40B4-BE49-F238E27FC236}">
                <a16:creationId xmlns:a16="http://schemas.microsoft.com/office/drawing/2014/main" id="{78B85208-CA68-33B4-A7EF-CA3F8B354BB9}"/>
              </a:ext>
            </a:extLst>
          </p:cNvPr>
          <p:cNvSpPr>
            <a:spLocks noGrp="1"/>
          </p:cNvSpPr>
          <p:nvPr>
            <p:ph type="sldNum" sz="quarter" idx="12"/>
          </p:nvPr>
        </p:nvSpPr>
        <p:spPr/>
        <p:txBody>
          <a:bodyPr/>
          <a:lstStyle/>
          <a:p>
            <a:pPr>
              <a:defRPr/>
            </a:pPr>
            <a:fld id="{E779F2A8-5F4E-4F3A-BBC1-941A55361736}" type="slidenum">
              <a:rPr lang="en-US" smtClean="0"/>
              <a:pPr>
                <a:defRPr/>
              </a:pPr>
              <a:t>159</a:t>
            </a:fld>
            <a:endParaRPr lang="en-US"/>
          </a:p>
        </p:txBody>
      </p:sp>
    </p:spTree>
    <p:extLst>
      <p:ext uri="{BB962C8B-B14F-4D97-AF65-F5344CB8AC3E}">
        <p14:creationId xmlns:p14="http://schemas.microsoft.com/office/powerpoint/2010/main" val="288946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Alte criterii</a:t>
            </a:r>
          </a:p>
        </p:txBody>
      </p:sp>
      <p:sp>
        <p:nvSpPr>
          <p:cNvPr id="20483" name="Content Placeholder 2"/>
          <p:cNvSpPr>
            <a:spLocks noGrp="1"/>
          </p:cNvSpPr>
          <p:nvPr>
            <p:ph idx="1"/>
          </p:nvPr>
        </p:nvSpPr>
        <p:spPr/>
        <p:txBody>
          <a:bodyPr/>
          <a:lstStyle/>
          <a:p>
            <a:r>
              <a:rPr lang="es-ES" altLang="ro-RO" sz="3200" dirty="0" err="1"/>
              <a:t>Grad</a:t>
            </a:r>
            <a:r>
              <a:rPr lang="es-ES" altLang="ro-RO" sz="3200" dirty="0"/>
              <a:t> de </a:t>
            </a:r>
            <a:r>
              <a:rPr lang="es-ES" altLang="ro-RO" sz="3200" dirty="0" err="1"/>
              <a:t>interacțiune</a:t>
            </a:r>
            <a:endParaRPr lang="es-ES" altLang="ro-RO" sz="3200" dirty="0"/>
          </a:p>
          <a:p>
            <a:pPr lvl="1">
              <a:buFont typeface="Arial" panose="020B0604020202020204" pitchFamily="34" charset="0"/>
              <a:buChar char="•"/>
            </a:pPr>
            <a:r>
              <a:rPr lang="es-ES" altLang="ro-RO" sz="2800" dirty="0" err="1"/>
              <a:t>aplicaț</a:t>
            </a:r>
            <a:r>
              <a:rPr lang="ro-RO" altLang="ro-RO" sz="2800" dirty="0"/>
              <a:t>ii interactive</a:t>
            </a:r>
          </a:p>
          <a:p>
            <a:pPr lvl="1">
              <a:buFont typeface="Arial" panose="020B0604020202020204" pitchFamily="34" charset="0"/>
              <a:buChar char="•"/>
            </a:pPr>
            <a:r>
              <a:rPr lang="ro-RO" altLang="ro-RO" sz="2800" dirty="0"/>
              <a:t>prezentări statice sau liniare</a:t>
            </a:r>
            <a:endParaRPr lang="es-ES" altLang="ro-RO" sz="2800" dirty="0"/>
          </a:p>
          <a:p>
            <a:endParaRPr lang="es-ES" altLang="ro-RO" sz="3200" dirty="0"/>
          </a:p>
          <a:p>
            <a:r>
              <a:rPr lang="ro-RO" altLang="ro-RO" sz="3200" dirty="0"/>
              <a:t>L</a:t>
            </a:r>
            <a:r>
              <a:rPr lang="es-ES" altLang="ro-RO" sz="3200" dirty="0" err="1"/>
              <a:t>ocalizarea</a:t>
            </a:r>
            <a:r>
              <a:rPr lang="es-ES" altLang="ro-RO" sz="3200" dirty="0"/>
              <a:t> </a:t>
            </a:r>
            <a:r>
              <a:rPr lang="es-ES" altLang="ro-RO" sz="3200" dirty="0" err="1"/>
              <a:t>componentelor</a:t>
            </a:r>
            <a:endParaRPr lang="es-ES" altLang="ro-RO" sz="3200" dirty="0"/>
          </a:p>
          <a:p>
            <a:pPr lvl="1">
              <a:buFont typeface="Arial" panose="020B0604020202020204" pitchFamily="34" charset="0"/>
              <a:buChar char="•"/>
            </a:pPr>
            <a:r>
              <a:rPr lang="es-ES" altLang="ro-RO" sz="2800" dirty="0" err="1"/>
              <a:t>locale</a:t>
            </a:r>
            <a:endParaRPr lang="es-ES" altLang="ro-RO" sz="2800" dirty="0"/>
          </a:p>
          <a:p>
            <a:pPr lvl="1">
              <a:buFont typeface="Arial" panose="020B0604020202020204" pitchFamily="34" charset="0"/>
              <a:buChar char="•"/>
            </a:pPr>
            <a:r>
              <a:rPr lang="es-ES" altLang="ro-RO" sz="2800" dirty="0"/>
              <a:t>la </a:t>
            </a:r>
            <a:r>
              <a:rPr lang="es-ES" altLang="ro-RO" sz="2800" dirty="0" err="1"/>
              <a:t>distanță</a:t>
            </a:r>
            <a:endParaRPr lang="es-ES" altLang="ro-RO" sz="2800" dirty="0"/>
          </a:p>
          <a:p>
            <a:endParaRPr lang="ro-RO" altLang="ro-RO" dirty="0"/>
          </a:p>
        </p:txBody>
      </p:sp>
      <p:sp>
        <p:nvSpPr>
          <p:cNvPr id="4" name="Slide Number Placeholder 3">
            <a:extLst>
              <a:ext uri="{FF2B5EF4-FFF2-40B4-BE49-F238E27FC236}">
                <a16:creationId xmlns:a16="http://schemas.microsoft.com/office/drawing/2014/main" id="{44C2666D-E1F3-CED8-6501-A4D0FFF58E32}"/>
              </a:ext>
            </a:extLst>
          </p:cNvPr>
          <p:cNvSpPr>
            <a:spLocks noGrp="1"/>
          </p:cNvSpPr>
          <p:nvPr>
            <p:ph type="sldNum" sz="quarter" idx="12"/>
          </p:nvPr>
        </p:nvSpPr>
        <p:spPr/>
        <p:txBody>
          <a:bodyPr/>
          <a:lstStyle/>
          <a:p>
            <a:pPr>
              <a:defRPr/>
            </a:pPr>
            <a:fld id="{E66D6CB4-6B7B-40A6-AFFC-DA004DAF9624}" type="slidenum">
              <a:rPr lang="en-US" smtClean="0"/>
              <a:pPr>
                <a:defRPr/>
              </a:pPr>
              <a:t>16</a:t>
            </a:fld>
            <a:endParaRPr 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No</a:t>
            </a:r>
            <a:r>
              <a:rPr lang="ro-RO" dirty="0" err="1"/>
              <a:t>țiuni</a:t>
            </a:r>
            <a:r>
              <a:rPr lang="ro-RO" dirty="0"/>
              <a:t> generale</a:t>
            </a:r>
          </a:p>
        </p:txBody>
      </p:sp>
      <p:sp>
        <p:nvSpPr>
          <p:cNvPr id="3" name="Content Placeholder 2"/>
          <p:cNvSpPr>
            <a:spLocks noGrp="1"/>
          </p:cNvSpPr>
          <p:nvPr>
            <p:ph idx="1"/>
          </p:nvPr>
        </p:nvSpPr>
        <p:spPr/>
        <p:txBody>
          <a:bodyPr/>
          <a:lstStyle/>
          <a:p>
            <a:r>
              <a:rPr lang="ro-RO" sz="2800" b="1" dirty="0"/>
              <a:t>Video digital</a:t>
            </a:r>
            <a:r>
              <a:rPr lang="ro-RO" sz="2800" dirty="0"/>
              <a:t> – cuprinde totalitatea tehnicilor de captură, procesare și stocare a imaginilor în mișcare (precum și a sunetului asociat) prin intermediul unui dispozitiv de calcul.</a:t>
            </a:r>
          </a:p>
          <a:p>
            <a:endParaRPr lang="ro-RO" sz="2800" b="1" dirty="0"/>
          </a:p>
          <a:p>
            <a:r>
              <a:rPr lang="ro-RO" sz="2800" b="1" dirty="0"/>
              <a:t>Avantaje</a:t>
            </a:r>
            <a:r>
              <a:rPr lang="ro-RO" sz="2800" dirty="0"/>
              <a:t> video digital:</a:t>
            </a:r>
          </a:p>
          <a:p>
            <a:pPr lvl="1"/>
            <a:r>
              <a:rPr lang="ro-RO" sz="2400" dirty="0"/>
              <a:t>Poate fi procesat prin intermediul calculatorului</a:t>
            </a:r>
          </a:p>
          <a:p>
            <a:pPr lvl="1"/>
            <a:r>
              <a:rPr lang="ro-RO" sz="2400" dirty="0"/>
              <a:t>Păstrare în timp și rezistență la copieri repetate</a:t>
            </a:r>
          </a:p>
          <a:p>
            <a:pPr lvl="1"/>
            <a:r>
              <a:rPr lang="ro-RO" sz="2400" dirty="0"/>
              <a:t>Poate fi transmis la distanță</a:t>
            </a:r>
          </a:p>
        </p:txBody>
      </p:sp>
      <p:sp>
        <p:nvSpPr>
          <p:cNvPr id="5" name="Slide Number Placeholder 4">
            <a:extLst>
              <a:ext uri="{FF2B5EF4-FFF2-40B4-BE49-F238E27FC236}">
                <a16:creationId xmlns:a16="http://schemas.microsoft.com/office/drawing/2014/main" id="{D4B9F062-5333-AE10-A3AB-4C8FBE71DF94}"/>
              </a:ext>
            </a:extLst>
          </p:cNvPr>
          <p:cNvSpPr>
            <a:spLocks noGrp="1"/>
          </p:cNvSpPr>
          <p:nvPr>
            <p:ph type="sldNum" sz="quarter" idx="12"/>
          </p:nvPr>
        </p:nvSpPr>
        <p:spPr/>
        <p:txBody>
          <a:bodyPr/>
          <a:lstStyle/>
          <a:p>
            <a:pPr>
              <a:defRPr/>
            </a:pPr>
            <a:fld id="{E66D6CB4-6B7B-40A6-AFFC-DA004DAF9624}" type="slidenum">
              <a:rPr lang="en-US" smtClean="0"/>
              <a:pPr>
                <a:defRPr/>
              </a:pPr>
              <a:t>160</a:t>
            </a:fld>
            <a:endParaRPr lang="en-US"/>
          </a:p>
        </p:txBody>
      </p:sp>
    </p:spTree>
    <p:extLst>
      <p:ext uri="{BB962C8B-B14F-4D97-AF65-F5344CB8AC3E}">
        <p14:creationId xmlns:p14="http://schemas.microsoft.com/office/powerpoint/2010/main" val="423261935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Caracteristici video</a:t>
            </a:r>
          </a:p>
        </p:txBody>
      </p:sp>
      <p:sp>
        <p:nvSpPr>
          <p:cNvPr id="3" name="Content Placeholder 2"/>
          <p:cNvSpPr>
            <a:spLocks noGrp="1"/>
          </p:cNvSpPr>
          <p:nvPr>
            <p:ph idx="1"/>
          </p:nvPr>
        </p:nvSpPr>
        <p:spPr/>
        <p:txBody>
          <a:bodyPr/>
          <a:lstStyle/>
          <a:p>
            <a:r>
              <a:rPr lang="ro-RO" sz="2800" dirty="0"/>
              <a:t>Rezoluția</a:t>
            </a:r>
          </a:p>
          <a:p>
            <a:r>
              <a:rPr lang="ro-RO" sz="2800" dirty="0"/>
              <a:t>Spațiul de culoare și numărul de biți per pixel</a:t>
            </a:r>
          </a:p>
          <a:p>
            <a:r>
              <a:rPr lang="ro-RO" sz="2800" dirty="0"/>
              <a:t>Numărul de cadre pe secundă</a:t>
            </a:r>
          </a:p>
          <a:p>
            <a:r>
              <a:rPr lang="ro-RO" sz="2800" dirty="0"/>
              <a:t>Modul de afișare (</a:t>
            </a:r>
            <a:r>
              <a:rPr lang="ro-RO" sz="2800" dirty="0" err="1"/>
              <a:t>într</a:t>
            </a:r>
            <a:r>
              <a:rPr lang="en-US" sz="2800" dirty="0"/>
              <a:t>e</a:t>
            </a:r>
            <a:r>
              <a:rPr lang="ro-RO" sz="2800" dirty="0"/>
              <a:t>țesut sau progresiv)</a:t>
            </a:r>
          </a:p>
          <a:p>
            <a:r>
              <a:rPr lang="ro-RO" sz="2800" dirty="0"/>
              <a:t>Calitatea compresiei</a:t>
            </a:r>
          </a:p>
        </p:txBody>
      </p:sp>
      <p:sp>
        <p:nvSpPr>
          <p:cNvPr id="5" name="Slide Number Placeholder 4">
            <a:extLst>
              <a:ext uri="{FF2B5EF4-FFF2-40B4-BE49-F238E27FC236}">
                <a16:creationId xmlns:a16="http://schemas.microsoft.com/office/drawing/2014/main" id="{7E23FC36-D9BC-06AF-49F2-9DF653B9E08B}"/>
              </a:ext>
            </a:extLst>
          </p:cNvPr>
          <p:cNvSpPr>
            <a:spLocks noGrp="1"/>
          </p:cNvSpPr>
          <p:nvPr>
            <p:ph type="sldNum" sz="quarter" idx="12"/>
          </p:nvPr>
        </p:nvSpPr>
        <p:spPr/>
        <p:txBody>
          <a:bodyPr/>
          <a:lstStyle/>
          <a:p>
            <a:pPr>
              <a:defRPr/>
            </a:pPr>
            <a:fld id="{E66D6CB4-6B7B-40A6-AFFC-DA004DAF9624}" type="slidenum">
              <a:rPr lang="en-US" smtClean="0"/>
              <a:pPr>
                <a:defRPr/>
              </a:pPr>
              <a:t>161</a:t>
            </a:fld>
            <a:endParaRPr lang="en-US"/>
          </a:p>
        </p:txBody>
      </p:sp>
    </p:spTree>
    <p:extLst>
      <p:ext uri="{BB962C8B-B14F-4D97-AF65-F5344CB8AC3E}">
        <p14:creationId xmlns:p14="http://schemas.microsoft.com/office/powerpoint/2010/main" val="357402559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Formate video</a:t>
            </a:r>
          </a:p>
        </p:txBody>
      </p:sp>
      <p:sp>
        <p:nvSpPr>
          <p:cNvPr id="3" name="Content Placeholder 2"/>
          <p:cNvSpPr>
            <a:spLocks noGrp="1"/>
          </p:cNvSpPr>
          <p:nvPr>
            <p:ph idx="1"/>
          </p:nvPr>
        </p:nvSpPr>
        <p:spPr/>
        <p:txBody>
          <a:bodyPr/>
          <a:lstStyle/>
          <a:p>
            <a:r>
              <a:rPr lang="ro-RO" sz="2400" b="1" dirty="0"/>
              <a:t>Container</a:t>
            </a:r>
            <a:r>
              <a:rPr lang="ro-RO" sz="2400" dirty="0"/>
              <a:t> – specifică structura de stocare a componentelor video (imagine + audio) și a datelor asociate (</a:t>
            </a:r>
            <a:r>
              <a:rPr lang="ro-RO" sz="2400" dirty="0" err="1"/>
              <a:t>metadate</a:t>
            </a:r>
            <a:r>
              <a:rPr lang="ro-RO" sz="2400" dirty="0"/>
              <a:t>, subtitrări, …)</a:t>
            </a:r>
          </a:p>
          <a:p>
            <a:pPr lvl="1"/>
            <a:r>
              <a:rPr lang="ro-RO" sz="2000" dirty="0" err="1"/>
              <a:t>Advanced</a:t>
            </a:r>
            <a:r>
              <a:rPr lang="ro-RO" sz="2000" dirty="0"/>
              <a:t> </a:t>
            </a:r>
            <a:r>
              <a:rPr lang="ro-RO" sz="2000" dirty="0" err="1"/>
              <a:t>Systems</a:t>
            </a:r>
            <a:r>
              <a:rPr lang="ro-RO" sz="2000" dirty="0"/>
              <a:t> Format – </a:t>
            </a:r>
            <a:r>
              <a:rPr lang="ro-RO" sz="2000" b="1" dirty="0"/>
              <a:t>ASF</a:t>
            </a:r>
            <a:r>
              <a:rPr lang="ro-RO" sz="2000" dirty="0"/>
              <a:t>: container dezvoltat de Microsoft care poate conține fluxuri codate cu orice codec (Extensii: .</a:t>
            </a:r>
            <a:r>
              <a:rPr lang="ro-RO" sz="2000" dirty="0" err="1"/>
              <a:t>asf</a:t>
            </a:r>
            <a:r>
              <a:rPr lang="ro-RO" sz="2000" dirty="0"/>
              <a:t>, .</a:t>
            </a:r>
            <a:r>
              <a:rPr lang="ro-RO" sz="2000" dirty="0" err="1"/>
              <a:t>wma</a:t>
            </a:r>
            <a:r>
              <a:rPr lang="ro-RO" sz="2000" dirty="0"/>
              <a:t>, .</a:t>
            </a:r>
            <a:r>
              <a:rPr lang="ro-RO" sz="2000" dirty="0" err="1"/>
              <a:t>wmv</a:t>
            </a:r>
            <a:r>
              <a:rPr lang="ro-RO" sz="2000" dirty="0"/>
              <a:t>)</a:t>
            </a:r>
          </a:p>
          <a:p>
            <a:pPr lvl="1"/>
            <a:r>
              <a:rPr lang="ro-RO" sz="2000" dirty="0"/>
              <a:t>Audio Video </a:t>
            </a:r>
            <a:r>
              <a:rPr lang="ro-RO" sz="2000" dirty="0" err="1"/>
              <a:t>Interleave</a:t>
            </a:r>
            <a:r>
              <a:rPr lang="ro-RO" sz="2000" dirty="0"/>
              <a:t> – </a:t>
            </a:r>
            <a:r>
              <a:rPr lang="ro-RO" sz="2000" b="1" dirty="0"/>
              <a:t>AVI</a:t>
            </a:r>
            <a:r>
              <a:rPr lang="ro-RO" sz="2000" dirty="0"/>
              <a:t>: container mai vechi dezvoltat de Microsoft pe baza </a:t>
            </a:r>
            <a:r>
              <a:rPr lang="fr-FR" sz="2000" dirty="0"/>
              <a:t>Resource </a:t>
            </a:r>
            <a:r>
              <a:rPr lang="fr-FR" sz="2000" dirty="0" err="1"/>
              <a:t>Interchange</a:t>
            </a:r>
            <a:r>
              <a:rPr lang="fr-FR" sz="2000" dirty="0"/>
              <a:t> File Format</a:t>
            </a:r>
            <a:r>
              <a:rPr lang="ro-RO" sz="2000" dirty="0"/>
              <a:t> – </a:t>
            </a:r>
            <a:r>
              <a:rPr lang="fr-FR" sz="2000" dirty="0"/>
              <a:t>RIFF</a:t>
            </a:r>
            <a:r>
              <a:rPr lang="ro-RO" sz="2000" dirty="0"/>
              <a:t> (stochează datele în secțiuni identificate prin markere </a:t>
            </a:r>
            <a:r>
              <a:rPr lang="ro-RO" sz="2000" dirty="0" err="1"/>
              <a:t>FourCC</a:t>
            </a:r>
            <a:r>
              <a:rPr lang="ro-RO" sz="2000" dirty="0"/>
              <a:t>)</a:t>
            </a:r>
          </a:p>
          <a:p>
            <a:pPr lvl="1"/>
            <a:r>
              <a:rPr lang="ro-RO" sz="2000" b="1" dirty="0"/>
              <a:t>MP4</a:t>
            </a:r>
            <a:r>
              <a:rPr lang="ro-RO" sz="2000" dirty="0"/>
              <a:t> – MPEG-4  Part 14: dezvoltat de către </a:t>
            </a:r>
            <a:r>
              <a:rPr lang="ro-RO" sz="2000" dirty="0" err="1"/>
              <a:t>Motion</a:t>
            </a:r>
            <a:r>
              <a:rPr lang="ro-RO" sz="2000" dirty="0"/>
              <a:t> </a:t>
            </a:r>
            <a:r>
              <a:rPr lang="ro-RO" sz="2000" dirty="0" err="1"/>
              <a:t>Pictures</a:t>
            </a:r>
            <a:r>
              <a:rPr lang="ro-RO" sz="2000" dirty="0"/>
              <a:t> Expert Group și utilizat inițial de către </a:t>
            </a:r>
            <a:r>
              <a:rPr lang="ro-RO" sz="2000" dirty="0" err="1"/>
              <a:t>QuickTime</a:t>
            </a:r>
            <a:r>
              <a:rPr lang="ro-RO" sz="2000" dirty="0"/>
              <a:t> (video H.264, audio AAC)</a:t>
            </a:r>
          </a:p>
          <a:p>
            <a:pPr lvl="1"/>
            <a:r>
              <a:rPr lang="ro-RO" sz="2000" b="1" dirty="0"/>
              <a:t>AVCHD</a:t>
            </a:r>
            <a:r>
              <a:rPr lang="ro-RO" sz="2000" dirty="0"/>
              <a:t> – format utilizat în special de către camerele video (video H.264 AVC și sunet AC3 sau PCM)</a:t>
            </a:r>
          </a:p>
          <a:p>
            <a:pPr lvl="1"/>
            <a:r>
              <a:rPr lang="ro-RO" sz="2000" b="1" dirty="0" err="1"/>
              <a:t>Matroska</a:t>
            </a:r>
            <a:r>
              <a:rPr lang="ro-RO" sz="2000" b="1" dirty="0"/>
              <a:t> / OGG</a:t>
            </a:r>
            <a:r>
              <a:rPr lang="ro-RO" sz="2000" dirty="0"/>
              <a:t>: formate deschise; pot conține mai multe fluxuri audio / video</a:t>
            </a:r>
          </a:p>
        </p:txBody>
      </p:sp>
      <p:sp>
        <p:nvSpPr>
          <p:cNvPr id="5" name="Slide Number Placeholder 4">
            <a:extLst>
              <a:ext uri="{FF2B5EF4-FFF2-40B4-BE49-F238E27FC236}">
                <a16:creationId xmlns:a16="http://schemas.microsoft.com/office/drawing/2014/main" id="{A3A4A2D7-06E5-F837-EEAD-B61975159CCB}"/>
              </a:ext>
            </a:extLst>
          </p:cNvPr>
          <p:cNvSpPr>
            <a:spLocks noGrp="1"/>
          </p:cNvSpPr>
          <p:nvPr>
            <p:ph type="sldNum" sz="quarter" idx="12"/>
          </p:nvPr>
        </p:nvSpPr>
        <p:spPr/>
        <p:txBody>
          <a:bodyPr/>
          <a:lstStyle/>
          <a:p>
            <a:pPr>
              <a:defRPr/>
            </a:pPr>
            <a:fld id="{E66D6CB4-6B7B-40A6-AFFC-DA004DAF9624}" type="slidenum">
              <a:rPr lang="en-US" smtClean="0"/>
              <a:pPr>
                <a:defRPr/>
              </a:pPr>
              <a:t>162</a:t>
            </a:fld>
            <a:endParaRPr lang="en-US"/>
          </a:p>
        </p:txBody>
      </p:sp>
    </p:spTree>
    <p:extLst>
      <p:ext uri="{BB962C8B-B14F-4D97-AF65-F5344CB8AC3E}">
        <p14:creationId xmlns:p14="http://schemas.microsoft.com/office/powerpoint/2010/main" val="325702028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Formate video</a:t>
            </a:r>
          </a:p>
        </p:txBody>
      </p:sp>
      <p:sp>
        <p:nvSpPr>
          <p:cNvPr id="3" name="Content Placeholder 2"/>
          <p:cNvSpPr>
            <a:spLocks noGrp="1"/>
          </p:cNvSpPr>
          <p:nvPr>
            <p:ph idx="1"/>
          </p:nvPr>
        </p:nvSpPr>
        <p:spPr/>
        <p:txBody>
          <a:bodyPr/>
          <a:lstStyle/>
          <a:p>
            <a:r>
              <a:rPr lang="ro-RO" sz="2400" b="1" dirty="0"/>
              <a:t>Codec</a:t>
            </a:r>
            <a:r>
              <a:rPr lang="ro-RO" sz="2400" dirty="0"/>
              <a:t> – specifică modalitatea de compresie / decompresie pentru un flux video / audio în cadrul unui container</a:t>
            </a:r>
          </a:p>
          <a:p>
            <a:endParaRPr lang="ro-RO" sz="2400" dirty="0"/>
          </a:p>
          <a:p>
            <a:pPr lvl="1"/>
            <a:r>
              <a:rPr lang="ro-RO" sz="2000" b="1" dirty="0"/>
              <a:t>H.264 / MPEG-4 AVC</a:t>
            </a:r>
            <a:r>
              <a:rPr lang="ro-RO" sz="2000" dirty="0"/>
              <a:t> – cel mai popular (utilizat pentru Web, </a:t>
            </a:r>
            <a:r>
              <a:rPr lang="ro-RO" sz="2000" dirty="0" err="1"/>
              <a:t>BluRay</a:t>
            </a:r>
            <a:r>
              <a:rPr lang="ro-RO" sz="2000" dirty="0"/>
              <a:t>, camere video)</a:t>
            </a:r>
          </a:p>
          <a:p>
            <a:pPr lvl="1"/>
            <a:endParaRPr lang="ro-RO" sz="2000" dirty="0"/>
          </a:p>
          <a:p>
            <a:pPr lvl="1"/>
            <a:r>
              <a:rPr lang="ro-RO" sz="2000" b="1" dirty="0"/>
              <a:t>H.262 / MPEG-2</a:t>
            </a:r>
            <a:r>
              <a:rPr lang="ro-RO" sz="2000" dirty="0"/>
              <a:t> – formatul standard pentru DVD</a:t>
            </a:r>
          </a:p>
          <a:p>
            <a:pPr lvl="1"/>
            <a:endParaRPr lang="ro-RO" sz="2000" dirty="0"/>
          </a:p>
          <a:p>
            <a:pPr lvl="1"/>
            <a:r>
              <a:rPr lang="ro-RO" sz="2000" b="1" dirty="0"/>
              <a:t>Windows Media Video</a:t>
            </a:r>
            <a:r>
              <a:rPr lang="ro-RO" sz="2000" dirty="0"/>
              <a:t> – format dezvoltat de către Microsoft</a:t>
            </a:r>
          </a:p>
          <a:p>
            <a:pPr lvl="1"/>
            <a:endParaRPr lang="ro-RO" sz="2000" dirty="0"/>
          </a:p>
          <a:p>
            <a:pPr lvl="1"/>
            <a:r>
              <a:rPr lang="ro-RO" sz="2000" b="1" dirty="0"/>
              <a:t>MJPEG (</a:t>
            </a:r>
            <a:r>
              <a:rPr lang="ro-RO" sz="2000" b="1" dirty="0" err="1"/>
              <a:t>Motion</a:t>
            </a:r>
            <a:r>
              <a:rPr lang="ro-RO" sz="2000" b="1" dirty="0"/>
              <a:t> JPEG)</a:t>
            </a:r>
            <a:r>
              <a:rPr lang="ro-RO" sz="2000" dirty="0"/>
              <a:t> – format mai vechi bazat pe compresia JPEG</a:t>
            </a:r>
          </a:p>
          <a:p>
            <a:endParaRPr lang="ro-RO" dirty="0"/>
          </a:p>
        </p:txBody>
      </p:sp>
      <p:sp>
        <p:nvSpPr>
          <p:cNvPr id="5" name="Slide Number Placeholder 4">
            <a:extLst>
              <a:ext uri="{FF2B5EF4-FFF2-40B4-BE49-F238E27FC236}">
                <a16:creationId xmlns:a16="http://schemas.microsoft.com/office/drawing/2014/main" id="{66B22EF6-E3F0-CD76-A240-D714E67B8F09}"/>
              </a:ext>
            </a:extLst>
          </p:cNvPr>
          <p:cNvSpPr>
            <a:spLocks noGrp="1"/>
          </p:cNvSpPr>
          <p:nvPr>
            <p:ph type="sldNum" sz="quarter" idx="12"/>
          </p:nvPr>
        </p:nvSpPr>
        <p:spPr/>
        <p:txBody>
          <a:bodyPr/>
          <a:lstStyle/>
          <a:p>
            <a:pPr>
              <a:defRPr/>
            </a:pPr>
            <a:fld id="{E66D6CB4-6B7B-40A6-AFFC-DA004DAF9624}" type="slidenum">
              <a:rPr lang="en-US" smtClean="0"/>
              <a:pPr>
                <a:defRPr/>
              </a:pPr>
              <a:t>163</a:t>
            </a:fld>
            <a:endParaRPr lang="en-US"/>
          </a:p>
        </p:txBody>
      </p:sp>
    </p:spTree>
    <p:extLst>
      <p:ext uri="{BB962C8B-B14F-4D97-AF65-F5344CB8AC3E}">
        <p14:creationId xmlns:p14="http://schemas.microsoft.com/office/powerpoint/2010/main" val="14703277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2. Compresia video</a:t>
            </a:r>
          </a:p>
        </p:txBody>
      </p:sp>
      <p:sp>
        <p:nvSpPr>
          <p:cNvPr id="3" name="Content Placeholder 2"/>
          <p:cNvSpPr>
            <a:spLocks noGrp="1"/>
          </p:cNvSpPr>
          <p:nvPr>
            <p:ph idx="1"/>
          </p:nvPr>
        </p:nvSpPr>
        <p:spPr/>
        <p:txBody>
          <a:bodyPr/>
          <a:lstStyle/>
          <a:p>
            <a:r>
              <a:rPr lang="ro-RO" dirty="0"/>
              <a:t>Se bazează pe reducerea redundanței din cadrul fluxului video</a:t>
            </a:r>
          </a:p>
          <a:p>
            <a:r>
              <a:rPr lang="ro-RO" dirty="0"/>
              <a:t>Redundanța spațială (intra-cadru)</a:t>
            </a:r>
          </a:p>
          <a:p>
            <a:pPr lvl="1"/>
            <a:r>
              <a:rPr lang="ro-RO" dirty="0"/>
              <a:t>tipul de redundanță identificat și eliminat de algoritmii de compresie a imaginilor</a:t>
            </a:r>
          </a:p>
          <a:p>
            <a:r>
              <a:rPr lang="ro-RO" dirty="0"/>
              <a:t>Redundanța temporală (inter-cadru)</a:t>
            </a:r>
          </a:p>
          <a:p>
            <a:pPr lvl="1"/>
            <a:r>
              <a:rPr lang="ro-RO" dirty="0"/>
              <a:t>redundanță identificată între două cadre consecutive (de exemplu, prin compararea a două cadre se observă că majoritatea pixelilor își păstrează valoarea)</a:t>
            </a:r>
          </a:p>
        </p:txBody>
      </p:sp>
      <p:sp>
        <p:nvSpPr>
          <p:cNvPr id="5" name="Slide Number Placeholder 4">
            <a:extLst>
              <a:ext uri="{FF2B5EF4-FFF2-40B4-BE49-F238E27FC236}">
                <a16:creationId xmlns:a16="http://schemas.microsoft.com/office/drawing/2014/main" id="{DCEC91E0-23C4-894B-F8ED-D19DC63C3EB0}"/>
              </a:ext>
            </a:extLst>
          </p:cNvPr>
          <p:cNvSpPr>
            <a:spLocks noGrp="1"/>
          </p:cNvSpPr>
          <p:nvPr>
            <p:ph type="sldNum" sz="quarter" idx="12"/>
          </p:nvPr>
        </p:nvSpPr>
        <p:spPr/>
        <p:txBody>
          <a:bodyPr/>
          <a:lstStyle/>
          <a:p>
            <a:pPr>
              <a:defRPr/>
            </a:pPr>
            <a:fld id="{E66D6CB4-6B7B-40A6-AFFC-DA004DAF9624}" type="slidenum">
              <a:rPr lang="en-US" smtClean="0"/>
              <a:pPr>
                <a:defRPr/>
              </a:pPr>
              <a:t>164</a:t>
            </a:fld>
            <a:endParaRPr lang="en-US"/>
          </a:p>
        </p:txBody>
      </p:sp>
    </p:spTree>
    <p:extLst>
      <p:ext uri="{BB962C8B-B14F-4D97-AF65-F5344CB8AC3E}">
        <p14:creationId xmlns:p14="http://schemas.microsoft.com/office/powerpoint/2010/main" val="214285354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Compresia MPEG</a:t>
            </a:r>
          </a:p>
        </p:txBody>
      </p:sp>
      <p:sp>
        <p:nvSpPr>
          <p:cNvPr id="3" name="Content Placeholder 2"/>
          <p:cNvSpPr>
            <a:spLocks noGrp="1"/>
          </p:cNvSpPr>
          <p:nvPr>
            <p:ph idx="1"/>
          </p:nvPr>
        </p:nvSpPr>
        <p:spPr/>
        <p:txBody>
          <a:bodyPr/>
          <a:lstStyle/>
          <a:p>
            <a:r>
              <a:rPr lang="ro-RO" sz="2800" dirty="0"/>
              <a:t>Algoritm de compresie video </a:t>
            </a:r>
          </a:p>
          <a:p>
            <a:pPr lvl="1"/>
            <a:r>
              <a:rPr lang="ro-RO" sz="2400" dirty="0"/>
              <a:t>Hibrid</a:t>
            </a:r>
          </a:p>
          <a:p>
            <a:pPr lvl="2"/>
            <a:r>
              <a:rPr lang="ro-RO" sz="1800" dirty="0"/>
              <a:t>Transformata Cosinus Discretă – similar JPEG pentru reducerea redundanței spațiale</a:t>
            </a:r>
          </a:p>
          <a:p>
            <a:pPr lvl="2"/>
            <a:r>
              <a:rPr lang="ro-RO" sz="1800" dirty="0"/>
              <a:t>Codaj </a:t>
            </a:r>
            <a:r>
              <a:rPr lang="ro-RO" sz="1800" dirty="0" err="1"/>
              <a:t>Huffman</a:t>
            </a:r>
            <a:r>
              <a:rPr lang="ro-RO" sz="1800" dirty="0"/>
              <a:t> – pentru comprimarea coeficienților TCD</a:t>
            </a:r>
          </a:p>
          <a:p>
            <a:pPr lvl="2"/>
            <a:r>
              <a:rPr lang="ro-RO" sz="1800" dirty="0"/>
              <a:t>Codificarea mișcării – pentru reducerea redundanței temporale</a:t>
            </a:r>
          </a:p>
          <a:p>
            <a:pPr lvl="2"/>
            <a:r>
              <a:rPr lang="ro-RO" sz="1800" dirty="0"/>
              <a:t>Codaj RLE</a:t>
            </a:r>
          </a:p>
          <a:p>
            <a:pPr lvl="1"/>
            <a:r>
              <a:rPr lang="ro-RO" sz="2400" dirty="0"/>
              <a:t>Asimetric</a:t>
            </a:r>
          </a:p>
          <a:p>
            <a:pPr lvl="2"/>
            <a:r>
              <a:rPr lang="ro-RO" sz="2000" dirty="0"/>
              <a:t>Timpul de codare este mult mai mare decât cel de decodare</a:t>
            </a:r>
          </a:p>
          <a:p>
            <a:pPr lvl="1"/>
            <a:endParaRPr lang="ro-RO" dirty="0"/>
          </a:p>
          <a:p>
            <a:pPr marL="200025" lvl="1" indent="0">
              <a:buNone/>
            </a:pPr>
            <a:endParaRPr lang="ro-RO" dirty="0"/>
          </a:p>
        </p:txBody>
      </p:sp>
      <p:sp>
        <p:nvSpPr>
          <p:cNvPr id="5" name="Slide Number Placeholder 4">
            <a:extLst>
              <a:ext uri="{FF2B5EF4-FFF2-40B4-BE49-F238E27FC236}">
                <a16:creationId xmlns:a16="http://schemas.microsoft.com/office/drawing/2014/main" id="{779D36AC-9FFE-CFC8-095F-BBDE5EB32069}"/>
              </a:ext>
            </a:extLst>
          </p:cNvPr>
          <p:cNvSpPr>
            <a:spLocks noGrp="1"/>
          </p:cNvSpPr>
          <p:nvPr>
            <p:ph type="sldNum" sz="quarter" idx="12"/>
          </p:nvPr>
        </p:nvSpPr>
        <p:spPr/>
        <p:txBody>
          <a:bodyPr/>
          <a:lstStyle/>
          <a:p>
            <a:pPr>
              <a:defRPr/>
            </a:pPr>
            <a:fld id="{E66D6CB4-6B7B-40A6-AFFC-DA004DAF9624}" type="slidenum">
              <a:rPr lang="en-US" smtClean="0"/>
              <a:pPr>
                <a:defRPr/>
              </a:pPr>
              <a:t>165</a:t>
            </a:fld>
            <a:endParaRPr lang="en-US"/>
          </a:p>
        </p:txBody>
      </p:sp>
    </p:spTree>
    <p:extLst>
      <p:ext uri="{BB962C8B-B14F-4D97-AF65-F5344CB8AC3E}">
        <p14:creationId xmlns:p14="http://schemas.microsoft.com/office/powerpoint/2010/main" val="8816755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Etapele de compresie</a:t>
            </a:r>
          </a:p>
        </p:txBody>
      </p:sp>
      <p:sp>
        <p:nvSpPr>
          <p:cNvPr id="3" name="Content Placeholder 2"/>
          <p:cNvSpPr>
            <a:spLocks noGrp="1"/>
          </p:cNvSpPr>
          <p:nvPr>
            <p:ph idx="1"/>
          </p:nvPr>
        </p:nvSpPr>
        <p:spPr/>
        <p:txBody>
          <a:bodyPr/>
          <a:lstStyle/>
          <a:p>
            <a:r>
              <a:rPr lang="ro-RO" sz="2400" dirty="0"/>
              <a:t>Împărțirea imaginii în blocuri </a:t>
            </a:r>
          </a:p>
          <a:p>
            <a:pPr lvl="1"/>
            <a:r>
              <a:rPr lang="ro-RO" sz="2000" dirty="0"/>
              <a:t>16x16 luminanță</a:t>
            </a:r>
          </a:p>
          <a:p>
            <a:pPr lvl="1"/>
            <a:r>
              <a:rPr lang="ro-RO" sz="2000" dirty="0"/>
              <a:t>8x8 crominanță (culoare)</a:t>
            </a:r>
          </a:p>
          <a:p>
            <a:r>
              <a:rPr lang="ro-RO" sz="2400" dirty="0"/>
              <a:t>Compresie pe baza DCT pentru reducere spațială</a:t>
            </a:r>
          </a:p>
          <a:p>
            <a:endParaRPr lang="ro-RO" sz="2400" dirty="0"/>
          </a:p>
          <a:p>
            <a:r>
              <a:rPr lang="ro-RO" sz="2400" dirty="0"/>
              <a:t>Aplicarea tehnicilor de compensare a mișcării pentru reducere temporală</a:t>
            </a:r>
          </a:p>
          <a:p>
            <a:endParaRPr lang="ro-RO" sz="2400" dirty="0"/>
          </a:p>
          <a:p>
            <a:r>
              <a:rPr lang="ro-RO" sz="2400" dirty="0"/>
              <a:t>Faza finală de codare pe două dimensiuni folosind </a:t>
            </a:r>
            <a:r>
              <a:rPr lang="ro-RO" sz="2400" dirty="0" err="1"/>
              <a:t>Run</a:t>
            </a:r>
            <a:r>
              <a:rPr lang="ro-RO" sz="2400" dirty="0"/>
              <a:t> </a:t>
            </a:r>
            <a:r>
              <a:rPr lang="ro-RO" sz="2400" dirty="0" err="1"/>
              <a:t>Length</a:t>
            </a:r>
            <a:r>
              <a:rPr lang="ro-RO" sz="2400" dirty="0"/>
              <a:t> </a:t>
            </a:r>
            <a:r>
              <a:rPr lang="ro-RO" sz="2400" dirty="0" err="1"/>
              <a:t>Encoding</a:t>
            </a:r>
            <a:endParaRPr lang="ro-RO" sz="2400" dirty="0"/>
          </a:p>
          <a:p>
            <a:endParaRPr lang="ro-RO" dirty="0"/>
          </a:p>
        </p:txBody>
      </p:sp>
      <p:sp>
        <p:nvSpPr>
          <p:cNvPr id="5" name="Slide Number Placeholder 4">
            <a:extLst>
              <a:ext uri="{FF2B5EF4-FFF2-40B4-BE49-F238E27FC236}">
                <a16:creationId xmlns:a16="http://schemas.microsoft.com/office/drawing/2014/main" id="{85A45D50-FD3D-5A96-EB50-65EA947A53D3}"/>
              </a:ext>
            </a:extLst>
          </p:cNvPr>
          <p:cNvSpPr>
            <a:spLocks noGrp="1"/>
          </p:cNvSpPr>
          <p:nvPr>
            <p:ph type="sldNum" sz="quarter" idx="12"/>
          </p:nvPr>
        </p:nvSpPr>
        <p:spPr/>
        <p:txBody>
          <a:bodyPr/>
          <a:lstStyle/>
          <a:p>
            <a:pPr>
              <a:defRPr/>
            </a:pPr>
            <a:fld id="{E66D6CB4-6B7B-40A6-AFFC-DA004DAF9624}" type="slidenum">
              <a:rPr lang="en-US" smtClean="0"/>
              <a:pPr>
                <a:defRPr/>
              </a:pPr>
              <a:t>166</a:t>
            </a:fld>
            <a:endParaRPr lang="en-US"/>
          </a:p>
        </p:txBody>
      </p:sp>
    </p:spTree>
    <p:extLst>
      <p:ext uri="{BB962C8B-B14F-4D97-AF65-F5344CB8AC3E}">
        <p14:creationId xmlns:p14="http://schemas.microsoft.com/office/powerpoint/2010/main" val="278174033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Tipuri de cadre</a:t>
            </a:r>
          </a:p>
        </p:txBody>
      </p:sp>
      <p:sp>
        <p:nvSpPr>
          <p:cNvPr id="3" name="Content Placeholder 2"/>
          <p:cNvSpPr>
            <a:spLocks noGrp="1"/>
          </p:cNvSpPr>
          <p:nvPr>
            <p:ph idx="1"/>
          </p:nvPr>
        </p:nvSpPr>
        <p:spPr/>
        <p:txBody>
          <a:bodyPr/>
          <a:lstStyle/>
          <a:p>
            <a:r>
              <a:rPr lang="ro-RO" b="1" i="1" dirty="0"/>
              <a:t>&lt;I&gt;</a:t>
            </a:r>
            <a:r>
              <a:rPr lang="ro-RO" i="1" dirty="0"/>
              <a:t> Intra-</a:t>
            </a:r>
            <a:r>
              <a:rPr lang="ro-RO" i="1" dirty="0" err="1"/>
              <a:t>picture</a:t>
            </a:r>
            <a:r>
              <a:rPr lang="ro-RO" i="1" dirty="0"/>
              <a:t>/</a:t>
            </a:r>
            <a:r>
              <a:rPr lang="ro-RO" i="1" dirty="0" err="1"/>
              <a:t>frame</a:t>
            </a:r>
            <a:r>
              <a:rPr lang="ro-RO" i="1" dirty="0"/>
              <a:t>/</a:t>
            </a:r>
            <a:r>
              <a:rPr lang="ro-RO" i="1" dirty="0" err="1"/>
              <a:t>image</a:t>
            </a:r>
            <a:endParaRPr lang="ro-RO" i="1" dirty="0"/>
          </a:p>
          <a:p>
            <a:pPr lvl="1"/>
            <a:r>
              <a:rPr lang="ro-RO" dirty="0"/>
              <a:t>Cadrele cheie</a:t>
            </a:r>
          </a:p>
          <a:p>
            <a:pPr lvl="1"/>
            <a:r>
              <a:rPr lang="ro-RO" dirty="0"/>
              <a:t>Necesare pentru căutare și poziționare</a:t>
            </a:r>
          </a:p>
          <a:p>
            <a:pPr lvl="1"/>
            <a:r>
              <a:rPr lang="ro-RO" dirty="0"/>
              <a:t>Compresie moderată</a:t>
            </a:r>
          </a:p>
          <a:p>
            <a:r>
              <a:rPr lang="ro-RO" b="1" i="1" dirty="0"/>
              <a:t>&lt;P&gt;</a:t>
            </a:r>
            <a:r>
              <a:rPr lang="ro-RO" i="1" dirty="0"/>
              <a:t> </a:t>
            </a:r>
            <a:r>
              <a:rPr lang="ro-RO" i="1" dirty="0" err="1"/>
              <a:t>Predicted</a:t>
            </a:r>
            <a:r>
              <a:rPr lang="ro-RO" i="1" dirty="0"/>
              <a:t> </a:t>
            </a:r>
            <a:r>
              <a:rPr lang="ro-RO" i="1" dirty="0" err="1"/>
              <a:t>pictures</a:t>
            </a:r>
            <a:endParaRPr lang="ro-RO" i="1" dirty="0"/>
          </a:p>
          <a:p>
            <a:pPr lvl="1"/>
            <a:r>
              <a:rPr lang="ro-RO" dirty="0"/>
              <a:t>Codate cu referință la un cadru anterior</a:t>
            </a:r>
          </a:p>
          <a:p>
            <a:pPr lvl="1"/>
            <a:r>
              <a:rPr lang="ro-RO" dirty="0"/>
              <a:t>Folosite ca referință pentru cadre ulterioare</a:t>
            </a:r>
          </a:p>
          <a:p>
            <a:r>
              <a:rPr lang="ro-RO" b="1" i="1" dirty="0"/>
              <a:t>&lt;B&gt;</a:t>
            </a:r>
            <a:r>
              <a:rPr lang="ro-RO" i="1" dirty="0"/>
              <a:t> Bi-</a:t>
            </a:r>
            <a:r>
              <a:rPr lang="ro-RO" i="1" dirty="0" err="1"/>
              <a:t>directional</a:t>
            </a:r>
            <a:r>
              <a:rPr lang="ro-RO" i="1" dirty="0"/>
              <a:t> </a:t>
            </a:r>
            <a:r>
              <a:rPr lang="ro-RO" i="1" dirty="0" err="1"/>
              <a:t>prediction</a:t>
            </a:r>
            <a:r>
              <a:rPr lang="ro-RO" i="1" dirty="0"/>
              <a:t> (</a:t>
            </a:r>
            <a:r>
              <a:rPr lang="ro-RO" i="1" dirty="0" err="1"/>
              <a:t>interpolated</a:t>
            </a:r>
            <a:r>
              <a:rPr lang="ro-RO" i="1" dirty="0"/>
              <a:t> </a:t>
            </a:r>
            <a:r>
              <a:rPr lang="ro-RO" i="1" dirty="0" err="1"/>
              <a:t>pictures</a:t>
            </a:r>
            <a:r>
              <a:rPr lang="ro-RO" i="1" dirty="0"/>
              <a:t>) </a:t>
            </a:r>
          </a:p>
          <a:p>
            <a:pPr lvl="1"/>
            <a:r>
              <a:rPr lang="ro-RO" dirty="0"/>
              <a:t>Necesită cadre anterioare și viitoare pentru refacere</a:t>
            </a:r>
          </a:p>
          <a:p>
            <a:pPr lvl="1"/>
            <a:r>
              <a:rPr lang="ro-RO" dirty="0"/>
              <a:t>Compresie mare</a:t>
            </a:r>
          </a:p>
          <a:p>
            <a:endParaRPr lang="ro-RO" dirty="0"/>
          </a:p>
        </p:txBody>
      </p:sp>
      <p:pic>
        <p:nvPicPr>
          <p:cNvPr id="5" name="Picture 2" descr="frametype.gif">
            <a:extLst>
              <a:ext uri="{FF2B5EF4-FFF2-40B4-BE49-F238E27FC236}">
                <a16:creationId xmlns:a16="http://schemas.microsoft.com/office/drawing/2014/main" id="{BEE82E67-2A2F-4D05-91A8-3ACCD49B99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7513" y="1736725"/>
            <a:ext cx="4022725"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4209C8E8-822B-0FB2-A313-D18926278080}"/>
              </a:ext>
            </a:extLst>
          </p:cNvPr>
          <p:cNvSpPr>
            <a:spLocks noGrp="1"/>
          </p:cNvSpPr>
          <p:nvPr>
            <p:ph type="sldNum" sz="quarter" idx="12"/>
          </p:nvPr>
        </p:nvSpPr>
        <p:spPr/>
        <p:txBody>
          <a:bodyPr/>
          <a:lstStyle/>
          <a:p>
            <a:pPr>
              <a:defRPr/>
            </a:pPr>
            <a:fld id="{E66D6CB4-6B7B-40A6-AFFC-DA004DAF9624}" type="slidenum">
              <a:rPr lang="en-US" smtClean="0"/>
              <a:pPr>
                <a:defRPr/>
              </a:pPr>
              <a:t>167</a:t>
            </a:fld>
            <a:endParaRPr lang="en-US"/>
          </a:p>
        </p:txBody>
      </p:sp>
    </p:spTree>
    <p:extLst>
      <p:ext uri="{BB962C8B-B14F-4D97-AF65-F5344CB8AC3E}">
        <p14:creationId xmlns:p14="http://schemas.microsoft.com/office/powerpoint/2010/main" val="361239834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4. Video în context Web</a:t>
            </a:r>
          </a:p>
        </p:txBody>
      </p:sp>
      <p:sp>
        <p:nvSpPr>
          <p:cNvPr id="3" name="Content Placeholder 2"/>
          <p:cNvSpPr>
            <a:spLocks noGrp="1"/>
          </p:cNvSpPr>
          <p:nvPr>
            <p:ph idx="1"/>
          </p:nvPr>
        </p:nvSpPr>
        <p:spPr/>
        <p:txBody>
          <a:bodyPr/>
          <a:lstStyle/>
          <a:p>
            <a:r>
              <a:rPr lang="ro-RO" dirty="0"/>
              <a:t>La nivel de HTML – </a:t>
            </a:r>
            <a:r>
              <a:rPr lang="ro-RO" dirty="0" err="1"/>
              <a:t>tag</a:t>
            </a:r>
            <a:r>
              <a:rPr lang="ro-RO" dirty="0"/>
              <a:t> </a:t>
            </a:r>
            <a:r>
              <a:rPr lang="en-US" dirty="0"/>
              <a:t>&lt;</a:t>
            </a:r>
            <a:r>
              <a:rPr lang="ro-RO" dirty="0"/>
              <a:t>video</a:t>
            </a:r>
            <a:r>
              <a:rPr lang="en-US" dirty="0"/>
              <a:t>&gt;</a:t>
            </a:r>
          </a:p>
          <a:p>
            <a:r>
              <a:rPr lang="en-US" dirty="0" err="1"/>
              <a:t>Exemplu</a:t>
            </a:r>
            <a:r>
              <a:rPr lang="en-US" dirty="0"/>
              <a:t>:</a:t>
            </a:r>
          </a:p>
          <a:p>
            <a:pPr lvl="1">
              <a:buNone/>
            </a:pPr>
            <a:r>
              <a:rPr lang="en-US" i="1" dirty="0"/>
              <a:t>&lt;</a:t>
            </a:r>
            <a:r>
              <a:rPr lang="ro-RO" i="1" dirty="0"/>
              <a:t>video </a:t>
            </a:r>
            <a:r>
              <a:rPr lang="en-US" i="1" dirty="0"/>
              <a:t>controls="controls"&gt;</a:t>
            </a:r>
          </a:p>
          <a:p>
            <a:pPr lvl="1">
              <a:buNone/>
            </a:pPr>
            <a:r>
              <a:rPr lang="en-US" i="1" dirty="0"/>
              <a:t>        &lt;source </a:t>
            </a:r>
            <a:r>
              <a:rPr lang="en-US" i="1" dirty="0" err="1"/>
              <a:t>src</a:t>
            </a:r>
            <a:r>
              <a:rPr lang="en-US" i="1" dirty="0"/>
              <a:t>=“test.</a:t>
            </a:r>
            <a:r>
              <a:rPr lang="ro-RO" i="1" dirty="0" err="1"/>
              <a:t>webm</a:t>
            </a:r>
            <a:r>
              <a:rPr lang="en-US" i="1" dirty="0"/>
              <a:t>" type="video/</a:t>
            </a:r>
            <a:r>
              <a:rPr lang="en-US" i="1" dirty="0" err="1"/>
              <a:t>webm</a:t>
            </a:r>
            <a:r>
              <a:rPr lang="en-US" i="1" dirty="0"/>
              <a:t>"&gt;</a:t>
            </a:r>
          </a:p>
          <a:p>
            <a:pPr lvl="1">
              <a:buNone/>
            </a:pPr>
            <a:r>
              <a:rPr lang="en-US" i="1" dirty="0"/>
              <a:t>        &lt;source src=“test.mp</a:t>
            </a:r>
            <a:r>
              <a:rPr lang="ro-RO" i="1" dirty="0"/>
              <a:t>4</a:t>
            </a:r>
            <a:r>
              <a:rPr lang="en-US" i="1" dirty="0"/>
              <a:t>" type="video/mp4"&gt;</a:t>
            </a:r>
          </a:p>
          <a:p>
            <a:pPr lvl="1">
              <a:buNone/>
            </a:pPr>
            <a:r>
              <a:rPr lang="en-US" i="1" dirty="0"/>
              <a:t>&lt;/video&gt;</a:t>
            </a:r>
          </a:p>
          <a:p>
            <a:r>
              <a:rPr lang="en-US" dirty="0" err="1"/>
              <a:t>Formate</a:t>
            </a:r>
            <a:r>
              <a:rPr lang="en-US" dirty="0"/>
              <a:t> </a:t>
            </a:r>
            <a:r>
              <a:rPr lang="en-US" dirty="0" err="1"/>
              <a:t>suportate</a:t>
            </a:r>
            <a:r>
              <a:rPr lang="en-US" dirty="0"/>
              <a:t>:</a:t>
            </a:r>
          </a:p>
          <a:p>
            <a:pPr lvl="1"/>
            <a:r>
              <a:rPr lang="ro-RO" dirty="0" err="1"/>
              <a:t>webm</a:t>
            </a:r>
            <a:r>
              <a:rPr lang="en-US" dirty="0"/>
              <a:t> – type = video/</a:t>
            </a:r>
            <a:r>
              <a:rPr lang="en-US" dirty="0" err="1"/>
              <a:t>webm</a:t>
            </a:r>
            <a:endParaRPr lang="ro-RO" dirty="0"/>
          </a:p>
          <a:p>
            <a:pPr lvl="1"/>
            <a:r>
              <a:rPr lang="ro-RO" dirty="0"/>
              <a:t>mp4</a:t>
            </a:r>
            <a:r>
              <a:rPr lang="en-US" dirty="0"/>
              <a:t> – type = video/mp4</a:t>
            </a:r>
            <a:endParaRPr lang="ro-RO" dirty="0"/>
          </a:p>
          <a:p>
            <a:pPr lvl="1"/>
            <a:r>
              <a:rPr lang="ro-RO" dirty="0"/>
              <a:t>.</a:t>
            </a:r>
            <a:r>
              <a:rPr lang="ro-RO" dirty="0" err="1"/>
              <a:t>ogg</a:t>
            </a:r>
            <a:r>
              <a:rPr lang="ro-RO" dirty="0"/>
              <a:t> – </a:t>
            </a:r>
            <a:r>
              <a:rPr lang="ro-RO" dirty="0" err="1"/>
              <a:t>type</a:t>
            </a:r>
            <a:r>
              <a:rPr lang="ro-RO" dirty="0"/>
              <a:t> = video/</a:t>
            </a:r>
            <a:r>
              <a:rPr lang="ro-RO" dirty="0" err="1"/>
              <a:t>ogg</a:t>
            </a:r>
            <a:endParaRPr lang="ro-RO" dirty="0"/>
          </a:p>
          <a:p>
            <a:endParaRPr lang="ro-RO" dirty="0"/>
          </a:p>
        </p:txBody>
      </p:sp>
      <p:sp>
        <p:nvSpPr>
          <p:cNvPr id="5" name="Slide Number Placeholder 4">
            <a:extLst>
              <a:ext uri="{FF2B5EF4-FFF2-40B4-BE49-F238E27FC236}">
                <a16:creationId xmlns:a16="http://schemas.microsoft.com/office/drawing/2014/main" id="{1F1658B8-99B7-2AFF-B702-01205FF1F9CC}"/>
              </a:ext>
            </a:extLst>
          </p:cNvPr>
          <p:cNvSpPr>
            <a:spLocks noGrp="1"/>
          </p:cNvSpPr>
          <p:nvPr>
            <p:ph type="sldNum" sz="quarter" idx="12"/>
          </p:nvPr>
        </p:nvSpPr>
        <p:spPr/>
        <p:txBody>
          <a:bodyPr/>
          <a:lstStyle/>
          <a:p>
            <a:pPr>
              <a:defRPr/>
            </a:pPr>
            <a:fld id="{E66D6CB4-6B7B-40A6-AFFC-DA004DAF9624}" type="slidenum">
              <a:rPr lang="en-US" smtClean="0"/>
              <a:pPr>
                <a:defRPr/>
              </a:pPr>
              <a:t>168</a:t>
            </a:fld>
            <a:endParaRPr lang="en-US"/>
          </a:p>
        </p:txBody>
      </p:sp>
    </p:spTree>
    <p:extLst>
      <p:ext uri="{BB962C8B-B14F-4D97-AF65-F5344CB8AC3E}">
        <p14:creationId xmlns:p14="http://schemas.microsoft.com/office/powerpoint/2010/main" val="427940695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Atribute / manipulare din </a:t>
            </a:r>
            <a:r>
              <a:rPr lang="ro-RO" dirty="0" err="1"/>
              <a:t>JavaScript</a:t>
            </a:r>
            <a:endParaRPr lang="ro-RO" dirty="0"/>
          </a:p>
        </p:txBody>
      </p:sp>
      <p:sp>
        <p:nvSpPr>
          <p:cNvPr id="3" name="Content Placeholder 2"/>
          <p:cNvSpPr>
            <a:spLocks noGrp="1"/>
          </p:cNvSpPr>
          <p:nvPr>
            <p:ph idx="1"/>
          </p:nvPr>
        </p:nvSpPr>
        <p:spPr/>
        <p:txBody>
          <a:bodyPr/>
          <a:lstStyle/>
          <a:p>
            <a:r>
              <a:rPr lang="ro-RO" sz="2400" dirty="0"/>
              <a:t>Similar cu elementul audio</a:t>
            </a:r>
          </a:p>
          <a:p>
            <a:pPr lvl="1"/>
            <a:r>
              <a:rPr lang="ro-RO" sz="2000" dirty="0"/>
              <a:t>Atribute: </a:t>
            </a:r>
            <a:r>
              <a:rPr lang="ro-RO" sz="2000" i="1" dirty="0" err="1"/>
              <a:t>autoplay</a:t>
            </a:r>
            <a:r>
              <a:rPr lang="ro-RO" sz="2000" i="1" dirty="0"/>
              <a:t>, </a:t>
            </a:r>
            <a:r>
              <a:rPr lang="ro-RO" sz="2000" i="1" dirty="0" err="1"/>
              <a:t>controls</a:t>
            </a:r>
            <a:r>
              <a:rPr lang="ro-RO" sz="2000" i="1" dirty="0"/>
              <a:t>, </a:t>
            </a:r>
            <a:r>
              <a:rPr lang="ro-RO" sz="2000" i="1" dirty="0" err="1"/>
              <a:t>src</a:t>
            </a:r>
            <a:r>
              <a:rPr lang="ro-RO" sz="2000" i="1" dirty="0"/>
              <a:t>, volume, ...</a:t>
            </a:r>
          </a:p>
          <a:p>
            <a:pPr lvl="1"/>
            <a:endParaRPr lang="ro-RO" sz="2000" i="1" dirty="0"/>
          </a:p>
          <a:p>
            <a:r>
              <a:rPr lang="ro-RO" sz="2400" dirty="0"/>
              <a:t>Reprezentat la nivel DOM prin obiecte de tip </a:t>
            </a:r>
            <a:r>
              <a:rPr lang="ro-RO" sz="2400" dirty="0" err="1"/>
              <a:t>HTMLMediaElement</a:t>
            </a:r>
            <a:endParaRPr lang="ro-RO" sz="2400" dirty="0"/>
          </a:p>
          <a:p>
            <a:pPr lvl="1"/>
            <a:endParaRPr lang="ro-RO" sz="2000" dirty="0"/>
          </a:p>
          <a:p>
            <a:pPr lvl="1"/>
            <a:r>
              <a:rPr lang="ro-RO" sz="2000" dirty="0"/>
              <a:t>Proprietăți: </a:t>
            </a:r>
            <a:r>
              <a:rPr lang="en-US" sz="2000" dirty="0" err="1"/>
              <a:t>src</a:t>
            </a:r>
            <a:r>
              <a:rPr lang="en-US" sz="2000" dirty="0"/>
              <a:t>, </a:t>
            </a:r>
            <a:r>
              <a:rPr lang="ro-RO" sz="2000" dirty="0" err="1"/>
              <a:t>currentSrc</a:t>
            </a:r>
            <a:r>
              <a:rPr lang="ro-RO" sz="2000" dirty="0"/>
              <a:t>, </a:t>
            </a:r>
            <a:r>
              <a:rPr lang="ro-RO" sz="2000" dirty="0" err="1"/>
              <a:t>currentTime</a:t>
            </a:r>
            <a:r>
              <a:rPr lang="ro-RO" sz="2000" dirty="0"/>
              <a:t>, </a:t>
            </a:r>
            <a:r>
              <a:rPr lang="ro-RO" sz="2000" dirty="0" err="1"/>
              <a:t>duration</a:t>
            </a:r>
            <a:r>
              <a:rPr lang="ro-RO" sz="2000" dirty="0"/>
              <a:t>, </a:t>
            </a:r>
            <a:r>
              <a:rPr lang="ro-RO" sz="2000" dirty="0" err="1"/>
              <a:t>ended</a:t>
            </a:r>
            <a:r>
              <a:rPr lang="ro-RO" sz="2000" dirty="0"/>
              <a:t>, </a:t>
            </a:r>
            <a:r>
              <a:rPr lang="ro-RO" sz="2000" dirty="0" err="1"/>
              <a:t>error</a:t>
            </a:r>
            <a:r>
              <a:rPr lang="ro-RO" sz="2000" dirty="0"/>
              <a:t>, </a:t>
            </a:r>
            <a:r>
              <a:rPr lang="ro-RO" sz="2000" dirty="0" err="1"/>
              <a:t>paused</a:t>
            </a:r>
            <a:r>
              <a:rPr lang="ro-RO" sz="2000" dirty="0"/>
              <a:t>, </a:t>
            </a:r>
            <a:r>
              <a:rPr lang="ro-RO" sz="2000" dirty="0" err="1"/>
              <a:t>readyState</a:t>
            </a:r>
            <a:r>
              <a:rPr lang="ro-RO" sz="2000" dirty="0"/>
              <a:t>, volume</a:t>
            </a:r>
          </a:p>
          <a:p>
            <a:pPr lvl="1"/>
            <a:endParaRPr lang="ro-RO" sz="2000" dirty="0"/>
          </a:p>
          <a:p>
            <a:pPr lvl="1"/>
            <a:r>
              <a:rPr lang="ro-RO" sz="2000" dirty="0"/>
              <a:t>Metode: </a:t>
            </a:r>
            <a:r>
              <a:rPr lang="ro-RO" sz="2000" dirty="0" err="1"/>
              <a:t>canPlayType</a:t>
            </a:r>
            <a:r>
              <a:rPr lang="ro-RO" sz="2000" dirty="0"/>
              <a:t>, </a:t>
            </a:r>
            <a:r>
              <a:rPr lang="ro-RO" sz="2000" dirty="0" err="1"/>
              <a:t>load</a:t>
            </a:r>
            <a:r>
              <a:rPr lang="ro-RO" sz="2000" dirty="0"/>
              <a:t>, </a:t>
            </a:r>
            <a:r>
              <a:rPr lang="ro-RO" sz="2000" dirty="0" err="1"/>
              <a:t>pause</a:t>
            </a:r>
            <a:r>
              <a:rPr lang="ro-RO" sz="2000" dirty="0"/>
              <a:t>, play</a:t>
            </a:r>
          </a:p>
          <a:p>
            <a:pPr lvl="1"/>
            <a:endParaRPr lang="ro-RO" sz="2000" dirty="0"/>
          </a:p>
          <a:p>
            <a:pPr lvl="1"/>
            <a:r>
              <a:rPr lang="ro-RO" sz="2000" dirty="0"/>
              <a:t>Evenimente: </a:t>
            </a:r>
            <a:r>
              <a:rPr lang="ro-RO" sz="2000" dirty="0" err="1"/>
              <a:t>canplay</a:t>
            </a:r>
            <a:r>
              <a:rPr lang="ro-RO" sz="2000" dirty="0"/>
              <a:t>, </a:t>
            </a:r>
            <a:r>
              <a:rPr lang="ro-RO" sz="2000" dirty="0" err="1"/>
              <a:t>ended</a:t>
            </a:r>
            <a:r>
              <a:rPr lang="ro-RO" sz="2000" dirty="0"/>
              <a:t>, </a:t>
            </a:r>
            <a:r>
              <a:rPr lang="ro-RO" sz="2000" dirty="0" err="1"/>
              <a:t>pause</a:t>
            </a:r>
            <a:r>
              <a:rPr lang="ro-RO" sz="2000" dirty="0"/>
              <a:t>, play, </a:t>
            </a:r>
            <a:r>
              <a:rPr lang="ro-RO" sz="2000" dirty="0" err="1"/>
              <a:t>volumechange</a:t>
            </a:r>
            <a:r>
              <a:rPr lang="ro-RO" sz="2000" dirty="0"/>
              <a:t>, </a:t>
            </a:r>
            <a:r>
              <a:rPr lang="ro-RO" sz="2000" dirty="0" err="1"/>
              <a:t>waiting</a:t>
            </a:r>
            <a:endParaRPr lang="ro-RO" sz="2000" dirty="0"/>
          </a:p>
        </p:txBody>
      </p:sp>
      <p:sp>
        <p:nvSpPr>
          <p:cNvPr id="5" name="Slide Number Placeholder 4">
            <a:extLst>
              <a:ext uri="{FF2B5EF4-FFF2-40B4-BE49-F238E27FC236}">
                <a16:creationId xmlns:a16="http://schemas.microsoft.com/office/drawing/2014/main" id="{D9609AB2-7F8D-6B0E-57B2-D179F0E32774}"/>
              </a:ext>
            </a:extLst>
          </p:cNvPr>
          <p:cNvSpPr>
            <a:spLocks noGrp="1"/>
          </p:cNvSpPr>
          <p:nvPr>
            <p:ph type="sldNum" sz="quarter" idx="12"/>
          </p:nvPr>
        </p:nvSpPr>
        <p:spPr/>
        <p:txBody>
          <a:bodyPr/>
          <a:lstStyle/>
          <a:p>
            <a:pPr>
              <a:defRPr/>
            </a:pPr>
            <a:fld id="{E66D6CB4-6B7B-40A6-AFFC-DA004DAF9624}" type="slidenum">
              <a:rPr lang="en-US" smtClean="0"/>
              <a:pPr>
                <a:defRPr/>
              </a:pPr>
              <a:t>169</a:t>
            </a:fld>
            <a:endParaRPr lang="en-US"/>
          </a:p>
        </p:txBody>
      </p:sp>
    </p:spTree>
    <p:extLst>
      <p:ext uri="{BB962C8B-B14F-4D97-AF65-F5344CB8AC3E}">
        <p14:creationId xmlns:p14="http://schemas.microsoft.com/office/powerpoint/2010/main" val="3011085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b="1" dirty="0">
                <a:solidFill>
                  <a:schemeClr val="tx1">
                    <a:lumMod val="75000"/>
                    <a:lumOff val="25000"/>
                  </a:schemeClr>
                </a:solidFill>
              </a:rPr>
              <a:t>3. Precondiții hardware / software</a:t>
            </a:r>
          </a:p>
        </p:txBody>
      </p:sp>
      <p:sp>
        <p:nvSpPr>
          <p:cNvPr id="21507" name="Content Placeholder 2"/>
          <p:cNvSpPr>
            <a:spLocks noGrp="1"/>
          </p:cNvSpPr>
          <p:nvPr>
            <p:ph idx="1"/>
          </p:nvPr>
        </p:nvSpPr>
        <p:spPr/>
        <p:txBody>
          <a:bodyPr/>
          <a:lstStyle/>
          <a:p>
            <a:endParaRPr lang="ro-RO" altLang="ro-RO" dirty="0"/>
          </a:p>
          <a:p>
            <a:r>
              <a:rPr lang="ro-RO" altLang="ro-RO" sz="3200" dirty="0"/>
              <a:t>Echipamente hardware pentru achiziție / procesare</a:t>
            </a:r>
            <a:r>
              <a:rPr lang="en-US" altLang="ro-RO" sz="3200" dirty="0"/>
              <a:t>:</a:t>
            </a:r>
          </a:p>
          <a:p>
            <a:pPr lvl="1">
              <a:buFont typeface="Arial" panose="020B0604020202020204" pitchFamily="34" charset="0"/>
              <a:buChar char="•"/>
            </a:pPr>
            <a:r>
              <a:rPr lang="ro-RO" altLang="ro-RO" sz="2800" dirty="0"/>
              <a:t>imagine</a:t>
            </a:r>
            <a:endParaRPr lang="en-US" altLang="ro-RO" sz="2800" dirty="0"/>
          </a:p>
          <a:p>
            <a:pPr lvl="1">
              <a:buFont typeface="Arial" panose="020B0604020202020204" pitchFamily="34" charset="0"/>
              <a:buChar char="•"/>
            </a:pPr>
            <a:r>
              <a:rPr lang="ro-RO" altLang="ro-RO" sz="2800" dirty="0"/>
              <a:t>sunet</a:t>
            </a:r>
            <a:endParaRPr lang="en-US" altLang="ro-RO" sz="2800" dirty="0"/>
          </a:p>
          <a:p>
            <a:pPr lvl="1">
              <a:buFont typeface="Arial" panose="020B0604020202020204" pitchFamily="34" charset="0"/>
              <a:buChar char="•"/>
            </a:pPr>
            <a:r>
              <a:rPr lang="ro-RO" altLang="ro-RO" sz="2800" dirty="0"/>
              <a:t>video</a:t>
            </a:r>
          </a:p>
          <a:p>
            <a:r>
              <a:rPr lang="ro-RO" altLang="ro-RO" sz="3200" dirty="0"/>
              <a:t>Componente software necesare pentru redarea conținutului multimedia</a:t>
            </a:r>
          </a:p>
        </p:txBody>
      </p:sp>
      <p:sp>
        <p:nvSpPr>
          <p:cNvPr id="4" name="Slide Number Placeholder 3">
            <a:extLst>
              <a:ext uri="{FF2B5EF4-FFF2-40B4-BE49-F238E27FC236}">
                <a16:creationId xmlns:a16="http://schemas.microsoft.com/office/drawing/2014/main" id="{FD21257D-7EF1-6D36-BB5F-336409AA4663}"/>
              </a:ext>
            </a:extLst>
          </p:cNvPr>
          <p:cNvSpPr>
            <a:spLocks noGrp="1"/>
          </p:cNvSpPr>
          <p:nvPr>
            <p:ph type="sldNum" sz="quarter" idx="12"/>
          </p:nvPr>
        </p:nvSpPr>
        <p:spPr/>
        <p:txBody>
          <a:bodyPr/>
          <a:lstStyle/>
          <a:p>
            <a:pPr>
              <a:defRPr/>
            </a:pPr>
            <a:fld id="{E66D6CB4-6B7B-40A6-AFFC-DA004DAF9624}" type="slidenum">
              <a:rPr lang="en-US" smtClean="0"/>
              <a:pPr>
                <a:defRPr/>
              </a:pPr>
              <a:t>17</a:t>
            </a:fld>
            <a:endParaRPr lang="en-US"/>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Exemple</a:t>
            </a:r>
            <a:r>
              <a:rPr lang="en-US" dirty="0"/>
              <a:t>: </a:t>
            </a:r>
            <a:r>
              <a:rPr lang="ro-RO" dirty="0"/>
              <a:t>Încărcare dinamică video</a:t>
            </a:r>
          </a:p>
        </p:txBody>
      </p:sp>
      <p:sp>
        <p:nvSpPr>
          <p:cNvPr id="3" name="Content Placeholder 2"/>
          <p:cNvSpPr>
            <a:spLocks noGrp="1"/>
          </p:cNvSpPr>
          <p:nvPr>
            <p:ph idx="1"/>
          </p:nvPr>
        </p:nvSpPr>
        <p:spPr/>
        <p:txBody>
          <a:bodyPr/>
          <a:lstStyle/>
          <a:p>
            <a:pPr>
              <a:lnSpc>
                <a:spcPct val="100000"/>
              </a:lnSpc>
              <a:spcBef>
                <a:spcPts val="0"/>
              </a:spcBef>
              <a:spcAft>
                <a:spcPts val="0"/>
              </a:spcAft>
            </a:pPr>
            <a:r>
              <a:rPr lang="en-US" dirty="0"/>
              <a:t>// </a:t>
            </a:r>
            <a:r>
              <a:rPr lang="en-US" dirty="0" err="1"/>
              <a:t>construire</a:t>
            </a:r>
            <a:r>
              <a:rPr lang="en-US" dirty="0"/>
              <a:t> </a:t>
            </a:r>
            <a:r>
              <a:rPr lang="en-US" dirty="0" err="1"/>
              <a:t>dinamic</a:t>
            </a:r>
            <a:r>
              <a:rPr lang="ro-RO" dirty="0"/>
              <a:t>ă element video</a:t>
            </a:r>
            <a:endParaRPr lang="en-US" dirty="0"/>
          </a:p>
          <a:p>
            <a:pPr>
              <a:lnSpc>
                <a:spcPct val="100000"/>
              </a:lnSpc>
              <a:spcBef>
                <a:spcPts val="0"/>
              </a:spcBef>
              <a:spcAft>
                <a:spcPts val="0"/>
              </a:spcAft>
            </a:pPr>
            <a:r>
              <a:rPr lang="ro-RO" dirty="0"/>
              <a:t>var video = </a:t>
            </a:r>
            <a:r>
              <a:rPr lang="ro-RO" dirty="0" err="1"/>
              <a:t>document.createElement</a:t>
            </a:r>
            <a:r>
              <a:rPr lang="ro-RO" dirty="0"/>
              <a:t>(“</a:t>
            </a:r>
            <a:r>
              <a:rPr lang="en-US" dirty="0"/>
              <a:t>video</a:t>
            </a:r>
            <a:r>
              <a:rPr lang="ro-RO" dirty="0"/>
              <a:t>")</a:t>
            </a:r>
            <a:r>
              <a:rPr lang="en-US" dirty="0"/>
              <a:t>;</a:t>
            </a:r>
          </a:p>
          <a:p>
            <a:pPr>
              <a:lnSpc>
                <a:spcPct val="100000"/>
              </a:lnSpc>
              <a:spcBef>
                <a:spcPts val="0"/>
              </a:spcBef>
              <a:spcAft>
                <a:spcPts val="0"/>
              </a:spcAft>
            </a:pPr>
            <a:r>
              <a:rPr lang="en-US" dirty="0" err="1"/>
              <a:t>video.controls</a:t>
            </a:r>
            <a:r>
              <a:rPr lang="en-US" dirty="0"/>
              <a:t> = false;</a:t>
            </a:r>
          </a:p>
          <a:p>
            <a:pPr>
              <a:lnSpc>
                <a:spcPct val="100000"/>
              </a:lnSpc>
              <a:spcBef>
                <a:spcPts val="0"/>
              </a:spcBef>
              <a:spcAft>
                <a:spcPts val="0"/>
              </a:spcAft>
            </a:pPr>
            <a:r>
              <a:rPr lang="en-US" dirty="0" err="1"/>
              <a:t>video.autoplay</a:t>
            </a:r>
            <a:r>
              <a:rPr lang="en-US" dirty="0"/>
              <a:t> = true;</a:t>
            </a:r>
          </a:p>
          <a:p>
            <a:pPr>
              <a:lnSpc>
                <a:spcPct val="100000"/>
              </a:lnSpc>
              <a:spcBef>
                <a:spcPts val="0"/>
              </a:spcBef>
              <a:spcAft>
                <a:spcPts val="0"/>
              </a:spcAft>
            </a:pPr>
            <a:r>
              <a:rPr lang="en-US" dirty="0" err="1"/>
              <a:t>video.src</a:t>
            </a:r>
            <a:r>
              <a:rPr lang="en-US" dirty="0"/>
              <a:t> = </a:t>
            </a:r>
            <a:r>
              <a:rPr lang="ro-RO" dirty="0"/>
              <a:t>"media/movie.mp4"</a:t>
            </a:r>
          </a:p>
          <a:p>
            <a:pPr>
              <a:lnSpc>
                <a:spcPct val="100000"/>
              </a:lnSpc>
              <a:spcBef>
                <a:spcPts val="0"/>
              </a:spcBef>
              <a:spcAft>
                <a:spcPts val="0"/>
              </a:spcAft>
            </a:pPr>
            <a:r>
              <a:rPr lang="en-US" dirty="0" err="1"/>
              <a:t>video.load</a:t>
            </a:r>
            <a:r>
              <a:rPr lang="en-US" dirty="0"/>
              <a:t>();</a:t>
            </a:r>
            <a:endParaRPr lang="ro-RO" dirty="0"/>
          </a:p>
          <a:p>
            <a:pPr>
              <a:lnSpc>
                <a:spcPct val="100000"/>
              </a:lnSpc>
              <a:spcBef>
                <a:spcPts val="0"/>
              </a:spcBef>
              <a:spcAft>
                <a:spcPts val="0"/>
              </a:spcAft>
            </a:pPr>
            <a:r>
              <a:rPr lang="en-US" dirty="0" err="1"/>
              <a:t>document.body.append</a:t>
            </a:r>
            <a:r>
              <a:rPr lang="en-US" dirty="0"/>
              <a:t>(video);</a:t>
            </a:r>
          </a:p>
          <a:p>
            <a:pPr>
              <a:lnSpc>
                <a:spcPct val="100000"/>
              </a:lnSpc>
              <a:spcBef>
                <a:spcPts val="0"/>
              </a:spcBef>
              <a:spcAft>
                <a:spcPts val="0"/>
              </a:spcAft>
            </a:pPr>
            <a:endParaRPr lang="ro-RO" dirty="0"/>
          </a:p>
          <a:p>
            <a:pPr marL="0" indent="0">
              <a:lnSpc>
                <a:spcPct val="100000"/>
              </a:lnSpc>
              <a:spcBef>
                <a:spcPts val="0"/>
              </a:spcBef>
              <a:spcAft>
                <a:spcPts val="0"/>
              </a:spcAft>
              <a:buNone/>
            </a:pPr>
            <a:r>
              <a:rPr lang="en-US" dirty="0"/>
              <a:t>  </a:t>
            </a:r>
            <a:r>
              <a:rPr lang="ro-RO" i="1" dirty="0"/>
              <a:t>// modificare sursă</a:t>
            </a:r>
            <a:endParaRPr lang="en-US" i="1" dirty="0"/>
          </a:p>
          <a:p>
            <a:pPr>
              <a:lnSpc>
                <a:spcPct val="100000"/>
              </a:lnSpc>
              <a:spcBef>
                <a:spcPts val="0"/>
              </a:spcBef>
              <a:spcAft>
                <a:spcPts val="0"/>
              </a:spcAft>
            </a:pPr>
            <a:r>
              <a:rPr lang="ro-RO" dirty="0" err="1"/>
              <a:t>video.src</a:t>
            </a:r>
            <a:r>
              <a:rPr lang="ro-RO" dirty="0"/>
              <a:t> = "media/test.mp4";</a:t>
            </a:r>
          </a:p>
          <a:p>
            <a:pPr>
              <a:lnSpc>
                <a:spcPct val="100000"/>
              </a:lnSpc>
              <a:spcBef>
                <a:spcPts val="0"/>
              </a:spcBef>
              <a:spcAft>
                <a:spcPts val="0"/>
              </a:spcAft>
            </a:pPr>
            <a:r>
              <a:rPr lang="ro-RO" dirty="0" err="1"/>
              <a:t>video.load</a:t>
            </a:r>
            <a:r>
              <a:rPr lang="ro-RO" dirty="0"/>
              <a:t>();</a:t>
            </a:r>
          </a:p>
          <a:p>
            <a:pPr>
              <a:lnSpc>
                <a:spcPct val="100000"/>
              </a:lnSpc>
              <a:spcBef>
                <a:spcPts val="0"/>
              </a:spcBef>
              <a:spcAft>
                <a:spcPts val="0"/>
              </a:spcAft>
            </a:pPr>
            <a:r>
              <a:rPr lang="ro-RO" dirty="0" err="1"/>
              <a:t>video.play</a:t>
            </a:r>
            <a:r>
              <a:rPr lang="ro-RO" dirty="0"/>
              <a:t>();</a:t>
            </a:r>
          </a:p>
          <a:p>
            <a:pPr marL="0" indent="0">
              <a:spcBef>
                <a:spcPts val="0"/>
              </a:spcBef>
              <a:spcAft>
                <a:spcPts val="0"/>
              </a:spcAft>
              <a:buNone/>
            </a:pPr>
            <a:endParaRPr lang="ro-RO" dirty="0"/>
          </a:p>
        </p:txBody>
      </p:sp>
      <p:sp>
        <p:nvSpPr>
          <p:cNvPr id="5" name="Slide Number Placeholder 4">
            <a:extLst>
              <a:ext uri="{FF2B5EF4-FFF2-40B4-BE49-F238E27FC236}">
                <a16:creationId xmlns:a16="http://schemas.microsoft.com/office/drawing/2014/main" id="{953D8F18-7B60-B970-A953-3C1A7F87C0F1}"/>
              </a:ext>
            </a:extLst>
          </p:cNvPr>
          <p:cNvSpPr>
            <a:spLocks noGrp="1"/>
          </p:cNvSpPr>
          <p:nvPr>
            <p:ph type="sldNum" sz="quarter" idx="12"/>
          </p:nvPr>
        </p:nvSpPr>
        <p:spPr/>
        <p:txBody>
          <a:bodyPr/>
          <a:lstStyle/>
          <a:p>
            <a:pPr>
              <a:defRPr/>
            </a:pPr>
            <a:fld id="{E66D6CB4-6B7B-40A6-AFFC-DA004DAF9624}" type="slidenum">
              <a:rPr lang="en-US" smtClean="0"/>
              <a:pPr>
                <a:defRPr/>
              </a:pPr>
              <a:t>170</a:t>
            </a:fld>
            <a:endParaRPr lang="en-US"/>
          </a:p>
        </p:txBody>
      </p:sp>
    </p:spTree>
    <p:extLst>
      <p:ext uri="{BB962C8B-B14F-4D97-AF65-F5344CB8AC3E}">
        <p14:creationId xmlns:p14="http://schemas.microsoft.com/office/powerpoint/2010/main" val="311276274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Exemple</a:t>
            </a:r>
            <a:r>
              <a:rPr lang="en-US" dirty="0"/>
              <a:t>: </a:t>
            </a:r>
            <a:r>
              <a:rPr lang="en-US" dirty="0" err="1"/>
              <a:t>Procesare</a:t>
            </a:r>
            <a:r>
              <a:rPr lang="en-US" dirty="0"/>
              <a:t> </a:t>
            </a:r>
            <a:r>
              <a:rPr lang="en-US" dirty="0" err="1"/>
              <a:t>cadru</a:t>
            </a:r>
            <a:r>
              <a:rPr lang="en-US" dirty="0"/>
              <a:t> - 1</a:t>
            </a:r>
            <a:endParaRPr lang="ro-RO" dirty="0"/>
          </a:p>
        </p:txBody>
      </p:sp>
      <p:sp>
        <p:nvSpPr>
          <p:cNvPr id="3" name="Content Placeholder 2"/>
          <p:cNvSpPr>
            <a:spLocks noGrp="1"/>
          </p:cNvSpPr>
          <p:nvPr>
            <p:ph idx="1"/>
          </p:nvPr>
        </p:nvSpPr>
        <p:spPr/>
        <p:txBody>
          <a:bodyPr/>
          <a:lstStyle/>
          <a:p>
            <a:r>
              <a:rPr lang="ro-RO" dirty="0"/>
              <a:t>var video = </a:t>
            </a:r>
            <a:r>
              <a:rPr lang="ro-RO" dirty="0" err="1"/>
              <a:t>document.querySelector</a:t>
            </a:r>
            <a:r>
              <a:rPr lang="ro-RO" dirty="0"/>
              <a:t>("#video");</a:t>
            </a:r>
          </a:p>
          <a:p>
            <a:r>
              <a:rPr lang="ro-RO" dirty="0"/>
              <a:t>var </a:t>
            </a:r>
            <a:r>
              <a:rPr lang="ro-RO" dirty="0" err="1"/>
              <a:t>canvas</a:t>
            </a:r>
            <a:r>
              <a:rPr lang="ro-RO" dirty="0"/>
              <a:t> = </a:t>
            </a:r>
            <a:r>
              <a:rPr lang="ro-RO" dirty="0" err="1"/>
              <a:t>document.querySelector</a:t>
            </a:r>
            <a:r>
              <a:rPr lang="ro-RO" dirty="0"/>
              <a:t>("#</a:t>
            </a:r>
            <a:r>
              <a:rPr lang="ro-RO" dirty="0" err="1"/>
              <a:t>canvasProcesare</a:t>
            </a:r>
            <a:r>
              <a:rPr lang="ro-RO" dirty="0"/>
              <a:t>");</a:t>
            </a:r>
          </a:p>
          <a:p>
            <a:r>
              <a:rPr lang="ro-RO" dirty="0"/>
              <a:t>var context = </a:t>
            </a:r>
            <a:r>
              <a:rPr lang="ro-RO" dirty="0" err="1"/>
              <a:t>canvas.getContext</a:t>
            </a:r>
            <a:r>
              <a:rPr lang="ro-RO" dirty="0"/>
              <a:t>("2d");</a:t>
            </a:r>
          </a:p>
          <a:p>
            <a:r>
              <a:rPr lang="ro-RO" dirty="0" err="1"/>
              <a:t>function</a:t>
            </a:r>
            <a:r>
              <a:rPr lang="ro-RO" dirty="0"/>
              <a:t> </a:t>
            </a:r>
            <a:r>
              <a:rPr lang="ro-RO" dirty="0" err="1"/>
              <a:t>procesareCadru</a:t>
            </a:r>
            <a:r>
              <a:rPr lang="ro-RO" dirty="0"/>
              <a:t>() {</a:t>
            </a:r>
          </a:p>
          <a:p>
            <a:r>
              <a:rPr lang="ro-RO" dirty="0"/>
              <a:t>         //…</a:t>
            </a:r>
          </a:p>
          <a:p>
            <a:r>
              <a:rPr lang="ro-RO" dirty="0"/>
              <a:t>         </a:t>
            </a:r>
            <a:r>
              <a:rPr lang="ro-RO" dirty="0" err="1"/>
              <a:t>requestAnimationFrame</a:t>
            </a:r>
            <a:r>
              <a:rPr lang="ro-RO" dirty="0"/>
              <a:t>(</a:t>
            </a:r>
            <a:r>
              <a:rPr lang="ro-RO" dirty="0" err="1"/>
              <a:t>procesareCadru</a:t>
            </a:r>
            <a:r>
              <a:rPr lang="ro-RO" dirty="0"/>
              <a:t>);</a:t>
            </a:r>
          </a:p>
          <a:p>
            <a:r>
              <a:rPr lang="ro-RO" dirty="0"/>
              <a:t>};</a:t>
            </a:r>
          </a:p>
          <a:p>
            <a:r>
              <a:rPr lang="ro-RO" dirty="0" err="1"/>
              <a:t>requestAnimationFrame</a:t>
            </a:r>
            <a:r>
              <a:rPr lang="ro-RO" dirty="0"/>
              <a:t>(</a:t>
            </a:r>
            <a:r>
              <a:rPr lang="ro-RO" dirty="0" err="1"/>
              <a:t>procesareCadru</a:t>
            </a:r>
            <a:r>
              <a:rPr lang="ro-RO" dirty="0"/>
              <a:t>);</a:t>
            </a:r>
          </a:p>
        </p:txBody>
      </p:sp>
      <p:sp>
        <p:nvSpPr>
          <p:cNvPr id="5" name="Slide Number Placeholder 4">
            <a:extLst>
              <a:ext uri="{FF2B5EF4-FFF2-40B4-BE49-F238E27FC236}">
                <a16:creationId xmlns:a16="http://schemas.microsoft.com/office/drawing/2014/main" id="{68DCD671-90F3-EFAB-8860-C97E7107C178}"/>
              </a:ext>
            </a:extLst>
          </p:cNvPr>
          <p:cNvSpPr>
            <a:spLocks noGrp="1"/>
          </p:cNvSpPr>
          <p:nvPr>
            <p:ph type="sldNum" sz="quarter" idx="12"/>
          </p:nvPr>
        </p:nvSpPr>
        <p:spPr/>
        <p:txBody>
          <a:bodyPr/>
          <a:lstStyle/>
          <a:p>
            <a:pPr>
              <a:defRPr/>
            </a:pPr>
            <a:fld id="{E66D6CB4-6B7B-40A6-AFFC-DA004DAF9624}" type="slidenum">
              <a:rPr lang="en-US" smtClean="0"/>
              <a:pPr>
                <a:defRPr/>
              </a:pPr>
              <a:t>171</a:t>
            </a:fld>
            <a:endParaRPr lang="en-US"/>
          </a:p>
        </p:txBody>
      </p:sp>
    </p:spTree>
    <p:extLst>
      <p:ext uri="{BB962C8B-B14F-4D97-AF65-F5344CB8AC3E}">
        <p14:creationId xmlns:p14="http://schemas.microsoft.com/office/powerpoint/2010/main" val="89399218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Exemple</a:t>
            </a:r>
            <a:r>
              <a:rPr lang="en-US" dirty="0"/>
              <a:t>: </a:t>
            </a:r>
            <a:r>
              <a:rPr lang="en-US" dirty="0" err="1"/>
              <a:t>Procesare</a:t>
            </a:r>
            <a:r>
              <a:rPr lang="en-US" dirty="0"/>
              <a:t> </a:t>
            </a:r>
            <a:r>
              <a:rPr lang="en-US" dirty="0" err="1"/>
              <a:t>cadru</a:t>
            </a:r>
            <a:r>
              <a:rPr lang="en-US" dirty="0"/>
              <a:t> - 2</a:t>
            </a:r>
            <a:endParaRPr lang="ro-RO" dirty="0"/>
          </a:p>
        </p:txBody>
      </p:sp>
      <p:sp>
        <p:nvSpPr>
          <p:cNvPr id="3" name="Content Placeholder 2"/>
          <p:cNvSpPr>
            <a:spLocks noGrp="1"/>
          </p:cNvSpPr>
          <p:nvPr>
            <p:ph idx="1"/>
          </p:nvPr>
        </p:nvSpPr>
        <p:spPr/>
        <p:txBody>
          <a:bodyPr/>
          <a:lstStyle/>
          <a:p>
            <a:pPr>
              <a:spcBef>
                <a:spcPts val="0"/>
              </a:spcBef>
              <a:spcAft>
                <a:spcPts val="0"/>
              </a:spcAft>
            </a:pPr>
            <a:r>
              <a:rPr lang="en-US" dirty="0"/>
              <a:t>let</a:t>
            </a:r>
            <a:r>
              <a:rPr lang="ro-RO" dirty="0"/>
              <a:t> W = </a:t>
            </a:r>
            <a:r>
              <a:rPr lang="ro-RO" dirty="0" err="1"/>
              <a:t>canvas.width</a:t>
            </a:r>
            <a:r>
              <a:rPr lang="ro-RO" dirty="0"/>
              <a:t> = </a:t>
            </a:r>
            <a:r>
              <a:rPr lang="ro-RO" dirty="0" err="1"/>
              <a:t>video.clientWidth</a:t>
            </a:r>
            <a:r>
              <a:rPr lang="ro-RO" dirty="0"/>
              <a:t>;</a:t>
            </a:r>
          </a:p>
          <a:p>
            <a:pPr>
              <a:spcBef>
                <a:spcPts val="0"/>
              </a:spcBef>
              <a:spcAft>
                <a:spcPts val="0"/>
              </a:spcAft>
            </a:pPr>
            <a:r>
              <a:rPr lang="en-US" dirty="0"/>
              <a:t>let</a:t>
            </a:r>
            <a:r>
              <a:rPr lang="ro-RO" dirty="0"/>
              <a:t> H = </a:t>
            </a:r>
            <a:r>
              <a:rPr lang="ro-RO" dirty="0" err="1"/>
              <a:t>canvas.height</a:t>
            </a:r>
            <a:r>
              <a:rPr lang="ro-RO" dirty="0"/>
              <a:t> = </a:t>
            </a:r>
            <a:r>
              <a:rPr lang="ro-RO" dirty="0" err="1"/>
              <a:t>video.clientHeight</a:t>
            </a:r>
            <a:r>
              <a:rPr lang="ro-RO" dirty="0"/>
              <a:t>;</a:t>
            </a:r>
          </a:p>
          <a:p>
            <a:pPr>
              <a:spcBef>
                <a:spcPts val="0"/>
              </a:spcBef>
              <a:spcAft>
                <a:spcPts val="0"/>
              </a:spcAft>
            </a:pPr>
            <a:endParaRPr lang="ro-RO" dirty="0"/>
          </a:p>
          <a:p>
            <a:pPr>
              <a:spcBef>
                <a:spcPts val="0"/>
              </a:spcBef>
              <a:spcAft>
                <a:spcPts val="0"/>
              </a:spcAft>
            </a:pPr>
            <a:r>
              <a:rPr lang="ro-RO" dirty="0" err="1"/>
              <a:t>context.drawImage</a:t>
            </a:r>
            <a:r>
              <a:rPr lang="ro-RO" dirty="0"/>
              <a:t>(video, 0, 0, W, H);</a:t>
            </a:r>
          </a:p>
          <a:p>
            <a:pPr>
              <a:spcBef>
                <a:spcPts val="0"/>
              </a:spcBef>
              <a:spcAft>
                <a:spcPts val="0"/>
              </a:spcAft>
            </a:pPr>
            <a:r>
              <a:rPr lang="ro-RO" dirty="0"/>
              <a:t>var </a:t>
            </a:r>
            <a:r>
              <a:rPr lang="ro-RO" dirty="0" err="1"/>
              <a:t>imageData</a:t>
            </a:r>
            <a:r>
              <a:rPr lang="ro-RO" dirty="0"/>
              <a:t> = </a:t>
            </a:r>
            <a:r>
              <a:rPr lang="ro-RO" dirty="0" err="1"/>
              <a:t>context.getImageData</a:t>
            </a:r>
            <a:r>
              <a:rPr lang="ro-RO" dirty="0"/>
              <a:t>(0, 0, W, H);</a:t>
            </a:r>
          </a:p>
          <a:p>
            <a:pPr>
              <a:spcBef>
                <a:spcPts val="0"/>
              </a:spcBef>
              <a:spcAft>
                <a:spcPts val="0"/>
              </a:spcAft>
            </a:pPr>
            <a:endParaRPr lang="ro-RO" dirty="0"/>
          </a:p>
          <a:p>
            <a:pPr>
              <a:spcBef>
                <a:spcPts val="0"/>
              </a:spcBef>
              <a:spcAft>
                <a:spcPts val="0"/>
              </a:spcAft>
            </a:pPr>
            <a:r>
              <a:rPr lang="ro-RO" dirty="0"/>
              <a:t>for (</a:t>
            </a:r>
            <a:r>
              <a:rPr lang="en-US" dirty="0"/>
              <a:t>let</a:t>
            </a:r>
            <a:r>
              <a:rPr lang="ro-RO" dirty="0"/>
              <a:t> y = 0; y &lt; H; y++) {</a:t>
            </a:r>
          </a:p>
          <a:p>
            <a:pPr>
              <a:spcBef>
                <a:spcPts val="0"/>
              </a:spcBef>
              <a:spcAft>
                <a:spcPts val="0"/>
              </a:spcAft>
            </a:pPr>
            <a:r>
              <a:rPr lang="ro-RO" dirty="0"/>
              <a:t>    for (</a:t>
            </a:r>
            <a:r>
              <a:rPr lang="en-US" dirty="0"/>
              <a:t>let</a:t>
            </a:r>
            <a:r>
              <a:rPr lang="ro-RO" dirty="0"/>
              <a:t> x = 0; x &lt; W; x++) {</a:t>
            </a:r>
          </a:p>
          <a:p>
            <a:pPr>
              <a:spcBef>
                <a:spcPts val="0"/>
              </a:spcBef>
              <a:spcAft>
                <a:spcPts val="0"/>
              </a:spcAft>
            </a:pPr>
            <a:r>
              <a:rPr lang="ro-RO" dirty="0"/>
              <a:t>        var i = (y * W * 4) + x * 4;</a:t>
            </a:r>
          </a:p>
          <a:p>
            <a:pPr>
              <a:spcBef>
                <a:spcPts val="0"/>
              </a:spcBef>
              <a:spcAft>
                <a:spcPts val="0"/>
              </a:spcAft>
            </a:pPr>
            <a:r>
              <a:rPr lang="ro-RO" dirty="0"/>
              <a:t>	// modificare valori </a:t>
            </a:r>
            <a:r>
              <a:rPr lang="ro-RO" dirty="0" err="1"/>
              <a:t>imageData.data</a:t>
            </a:r>
            <a:r>
              <a:rPr lang="ro-RO" dirty="0"/>
              <a:t>[i+...]</a:t>
            </a:r>
          </a:p>
          <a:p>
            <a:pPr>
              <a:spcBef>
                <a:spcPts val="0"/>
              </a:spcBef>
              <a:spcAft>
                <a:spcPts val="0"/>
              </a:spcAft>
            </a:pPr>
            <a:r>
              <a:rPr lang="ro-RO" dirty="0"/>
              <a:t>        }</a:t>
            </a:r>
          </a:p>
          <a:p>
            <a:pPr>
              <a:spcBef>
                <a:spcPts val="0"/>
              </a:spcBef>
              <a:spcAft>
                <a:spcPts val="0"/>
              </a:spcAft>
            </a:pPr>
            <a:r>
              <a:rPr lang="ro-RO" dirty="0"/>
              <a:t>    }</a:t>
            </a:r>
          </a:p>
          <a:p>
            <a:pPr>
              <a:spcBef>
                <a:spcPts val="0"/>
              </a:spcBef>
              <a:spcAft>
                <a:spcPts val="0"/>
              </a:spcAft>
            </a:pPr>
            <a:r>
              <a:rPr lang="ro-RO" dirty="0"/>
              <a:t>}</a:t>
            </a:r>
          </a:p>
          <a:p>
            <a:pPr>
              <a:spcBef>
                <a:spcPts val="0"/>
              </a:spcBef>
              <a:spcAft>
                <a:spcPts val="0"/>
              </a:spcAft>
            </a:pPr>
            <a:r>
              <a:rPr lang="ro-RO" dirty="0" err="1"/>
              <a:t>context.putImageData</a:t>
            </a:r>
            <a:r>
              <a:rPr lang="ro-RO" dirty="0"/>
              <a:t>(</a:t>
            </a:r>
            <a:r>
              <a:rPr lang="ro-RO" dirty="0" err="1"/>
              <a:t>imageData</a:t>
            </a:r>
            <a:r>
              <a:rPr lang="ro-RO" dirty="0"/>
              <a:t>, 0, 0);</a:t>
            </a:r>
          </a:p>
          <a:p>
            <a:pPr>
              <a:spcBef>
                <a:spcPts val="0"/>
              </a:spcBef>
              <a:spcAft>
                <a:spcPts val="0"/>
              </a:spcAft>
            </a:pPr>
            <a:r>
              <a:rPr lang="ro-RO" dirty="0"/>
              <a:t>// alte operații de desenare pe </a:t>
            </a:r>
            <a:r>
              <a:rPr lang="ro-RO" dirty="0" err="1"/>
              <a:t>canvas</a:t>
            </a:r>
            <a:endParaRPr lang="ro-RO" dirty="0"/>
          </a:p>
        </p:txBody>
      </p:sp>
      <p:sp>
        <p:nvSpPr>
          <p:cNvPr id="5" name="Slide Number Placeholder 4">
            <a:extLst>
              <a:ext uri="{FF2B5EF4-FFF2-40B4-BE49-F238E27FC236}">
                <a16:creationId xmlns:a16="http://schemas.microsoft.com/office/drawing/2014/main" id="{80FCC492-7FB2-11A3-F59E-A21B23A74C5D}"/>
              </a:ext>
            </a:extLst>
          </p:cNvPr>
          <p:cNvSpPr>
            <a:spLocks noGrp="1"/>
          </p:cNvSpPr>
          <p:nvPr>
            <p:ph type="sldNum" sz="quarter" idx="12"/>
          </p:nvPr>
        </p:nvSpPr>
        <p:spPr/>
        <p:txBody>
          <a:bodyPr/>
          <a:lstStyle/>
          <a:p>
            <a:pPr>
              <a:defRPr/>
            </a:pPr>
            <a:fld id="{E66D6CB4-6B7B-40A6-AFFC-DA004DAF9624}" type="slidenum">
              <a:rPr lang="en-US" smtClean="0"/>
              <a:pPr>
                <a:defRPr/>
              </a:pPr>
              <a:t>172</a:t>
            </a:fld>
            <a:endParaRPr lang="en-US"/>
          </a:p>
        </p:txBody>
      </p:sp>
    </p:spTree>
    <p:extLst>
      <p:ext uri="{BB962C8B-B14F-4D97-AF65-F5344CB8AC3E}">
        <p14:creationId xmlns:p14="http://schemas.microsoft.com/office/powerpoint/2010/main" val="407621441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Exemple</a:t>
            </a:r>
            <a:r>
              <a:rPr lang="en-US" dirty="0"/>
              <a:t>: Playlist </a:t>
            </a:r>
            <a:r>
              <a:rPr lang="en-US" dirty="0" err="1"/>
              <a:t>simplu</a:t>
            </a:r>
            <a:endParaRPr lang="ro-RO" dirty="0"/>
          </a:p>
        </p:txBody>
      </p:sp>
      <p:sp>
        <p:nvSpPr>
          <p:cNvPr id="3" name="Content Placeholder 2"/>
          <p:cNvSpPr>
            <a:spLocks noGrp="1"/>
          </p:cNvSpPr>
          <p:nvPr>
            <p:ph idx="1"/>
          </p:nvPr>
        </p:nvSpPr>
        <p:spPr/>
        <p:txBody>
          <a:bodyPr/>
          <a:lstStyle/>
          <a:p>
            <a:pPr>
              <a:spcBef>
                <a:spcPts val="0"/>
              </a:spcBef>
              <a:spcAft>
                <a:spcPts val="0"/>
              </a:spcAft>
            </a:pPr>
            <a:r>
              <a:rPr lang="ro-RO" dirty="0" err="1"/>
              <a:t>function</a:t>
            </a:r>
            <a:r>
              <a:rPr lang="ro-RO" dirty="0"/>
              <a:t> </a:t>
            </a:r>
            <a:r>
              <a:rPr lang="ro-RO" dirty="0" err="1"/>
              <a:t>aplicatie</a:t>
            </a:r>
            <a:r>
              <a:rPr lang="ro-RO" dirty="0"/>
              <a:t>() {</a:t>
            </a:r>
          </a:p>
          <a:p>
            <a:pPr>
              <a:spcBef>
                <a:spcPts val="0"/>
              </a:spcBef>
              <a:spcAft>
                <a:spcPts val="0"/>
              </a:spcAft>
            </a:pPr>
            <a:r>
              <a:rPr lang="ro-RO" dirty="0"/>
              <a:t>            var lista = ["movie.mp4", "v2.mp4"];</a:t>
            </a:r>
          </a:p>
          <a:p>
            <a:pPr>
              <a:spcBef>
                <a:spcPts val="0"/>
              </a:spcBef>
              <a:spcAft>
                <a:spcPts val="0"/>
              </a:spcAft>
            </a:pPr>
            <a:r>
              <a:rPr lang="ro-RO" dirty="0"/>
              <a:t>            var index = 0;</a:t>
            </a:r>
          </a:p>
          <a:p>
            <a:pPr>
              <a:spcBef>
                <a:spcPts val="0"/>
              </a:spcBef>
              <a:spcAft>
                <a:spcPts val="0"/>
              </a:spcAft>
            </a:pPr>
            <a:endParaRPr lang="ro-RO" dirty="0"/>
          </a:p>
          <a:p>
            <a:pPr>
              <a:spcBef>
                <a:spcPts val="0"/>
              </a:spcBef>
              <a:spcAft>
                <a:spcPts val="0"/>
              </a:spcAft>
            </a:pPr>
            <a:r>
              <a:rPr lang="ro-RO" dirty="0"/>
              <a:t>            var video = </a:t>
            </a:r>
            <a:r>
              <a:rPr lang="ro-RO" dirty="0" err="1"/>
              <a:t>document.querySelector</a:t>
            </a:r>
            <a:r>
              <a:rPr lang="ro-RO" dirty="0"/>
              <a:t>("#</a:t>
            </a:r>
            <a:r>
              <a:rPr lang="ro-RO" dirty="0" err="1"/>
              <a:t>myVideo</a:t>
            </a:r>
            <a:r>
              <a:rPr lang="ro-RO" dirty="0"/>
              <a:t>");</a:t>
            </a:r>
          </a:p>
          <a:p>
            <a:pPr>
              <a:spcBef>
                <a:spcPts val="0"/>
              </a:spcBef>
              <a:spcAft>
                <a:spcPts val="0"/>
              </a:spcAft>
            </a:pPr>
            <a:endParaRPr lang="ro-RO" dirty="0"/>
          </a:p>
          <a:p>
            <a:pPr>
              <a:spcBef>
                <a:spcPts val="0"/>
              </a:spcBef>
              <a:spcAft>
                <a:spcPts val="0"/>
              </a:spcAft>
            </a:pPr>
            <a:r>
              <a:rPr lang="ro-RO" dirty="0"/>
              <a:t>            </a:t>
            </a:r>
            <a:r>
              <a:rPr lang="ro-RO" dirty="0" err="1"/>
              <a:t>video.addEventListener</a:t>
            </a:r>
            <a:r>
              <a:rPr lang="ro-RO" dirty="0"/>
              <a:t>("</a:t>
            </a:r>
            <a:r>
              <a:rPr lang="ro-RO" dirty="0" err="1"/>
              <a:t>ended</a:t>
            </a:r>
            <a:r>
              <a:rPr lang="ro-RO" dirty="0"/>
              <a:t>", </a:t>
            </a:r>
            <a:r>
              <a:rPr lang="ro-RO" dirty="0" err="1"/>
              <a:t>function</a:t>
            </a:r>
            <a:r>
              <a:rPr lang="ro-RO" dirty="0"/>
              <a:t> () {</a:t>
            </a:r>
          </a:p>
          <a:p>
            <a:pPr>
              <a:spcBef>
                <a:spcPts val="0"/>
              </a:spcBef>
              <a:spcAft>
                <a:spcPts val="0"/>
              </a:spcAft>
            </a:pPr>
            <a:r>
              <a:rPr lang="ro-RO" dirty="0"/>
              <a:t>                index = index + 1;</a:t>
            </a:r>
          </a:p>
          <a:p>
            <a:pPr>
              <a:spcBef>
                <a:spcPts val="0"/>
              </a:spcBef>
              <a:spcAft>
                <a:spcPts val="0"/>
              </a:spcAft>
            </a:pPr>
            <a:r>
              <a:rPr lang="ro-RO" dirty="0"/>
              <a:t>                </a:t>
            </a:r>
            <a:r>
              <a:rPr lang="ro-RO" dirty="0" err="1"/>
              <a:t>if</a:t>
            </a:r>
            <a:r>
              <a:rPr lang="ro-RO" dirty="0"/>
              <a:t> (index &gt;= </a:t>
            </a:r>
            <a:r>
              <a:rPr lang="ro-RO" dirty="0" err="1"/>
              <a:t>lista.length</a:t>
            </a:r>
            <a:r>
              <a:rPr lang="ro-RO" dirty="0"/>
              <a:t>) {</a:t>
            </a:r>
          </a:p>
          <a:p>
            <a:pPr>
              <a:spcBef>
                <a:spcPts val="0"/>
              </a:spcBef>
              <a:spcAft>
                <a:spcPts val="0"/>
              </a:spcAft>
            </a:pPr>
            <a:r>
              <a:rPr lang="ro-RO" dirty="0"/>
              <a:t>                    index = 0;</a:t>
            </a:r>
          </a:p>
          <a:p>
            <a:pPr>
              <a:spcBef>
                <a:spcPts val="0"/>
              </a:spcBef>
              <a:spcAft>
                <a:spcPts val="0"/>
              </a:spcAft>
            </a:pPr>
            <a:r>
              <a:rPr lang="ro-RO" dirty="0"/>
              <a:t>                }</a:t>
            </a:r>
          </a:p>
          <a:p>
            <a:pPr>
              <a:spcBef>
                <a:spcPts val="0"/>
              </a:spcBef>
              <a:spcAft>
                <a:spcPts val="0"/>
              </a:spcAft>
            </a:pPr>
            <a:r>
              <a:rPr lang="ro-RO" dirty="0"/>
              <a:t>                </a:t>
            </a:r>
            <a:r>
              <a:rPr lang="ro-RO" dirty="0" err="1"/>
              <a:t>video.src</a:t>
            </a:r>
            <a:r>
              <a:rPr lang="ro-RO" dirty="0"/>
              <a:t> = lista[index]; </a:t>
            </a:r>
            <a:r>
              <a:rPr lang="en-US" dirty="0"/>
              <a:t> </a:t>
            </a:r>
            <a:r>
              <a:rPr lang="ro-RO" dirty="0" err="1"/>
              <a:t>video.load</a:t>
            </a:r>
            <a:r>
              <a:rPr lang="ro-RO" dirty="0"/>
              <a:t>();</a:t>
            </a:r>
            <a:r>
              <a:rPr lang="en-US" dirty="0"/>
              <a:t> </a:t>
            </a:r>
            <a:r>
              <a:rPr lang="ro-RO" dirty="0"/>
              <a:t> </a:t>
            </a:r>
            <a:r>
              <a:rPr lang="ro-RO" dirty="0" err="1"/>
              <a:t>video.play</a:t>
            </a:r>
            <a:r>
              <a:rPr lang="ro-RO" dirty="0"/>
              <a:t>();</a:t>
            </a:r>
          </a:p>
          <a:p>
            <a:pPr>
              <a:spcBef>
                <a:spcPts val="0"/>
              </a:spcBef>
              <a:spcAft>
                <a:spcPts val="0"/>
              </a:spcAft>
            </a:pPr>
            <a:r>
              <a:rPr lang="ro-RO" dirty="0"/>
              <a:t>            });</a:t>
            </a:r>
          </a:p>
          <a:p>
            <a:pPr>
              <a:spcBef>
                <a:spcPts val="0"/>
              </a:spcBef>
              <a:spcAft>
                <a:spcPts val="0"/>
              </a:spcAft>
            </a:pPr>
            <a:r>
              <a:rPr lang="ro-RO" dirty="0"/>
              <a:t>        }</a:t>
            </a:r>
          </a:p>
          <a:p>
            <a:pPr>
              <a:spcBef>
                <a:spcPts val="0"/>
              </a:spcBef>
              <a:spcAft>
                <a:spcPts val="0"/>
              </a:spcAft>
            </a:pPr>
            <a:r>
              <a:rPr lang="ro-RO" dirty="0" err="1"/>
              <a:t>document.addEventListener</a:t>
            </a:r>
            <a:r>
              <a:rPr lang="ro-RO" dirty="0"/>
              <a:t>('</a:t>
            </a:r>
            <a:r>
              <a:rPr lang="ro-RO" dirty="0" err="1"/>
              <a:t>DOMContentLoaded</a:t>
            </a:r>
            <a:r>
              <a:rPr lang="ro-RO" dirty="0"/>
              <a:t>', </a:t>
            </a:r>
            <a:r>
              <a:rPr lang="ro-RO" dirty="0" err="1"/>
              <a:t>aplicatie</a:t>
            </a:r>
            <a:r>
              <a:rPr lang="ro-RO" dirty="0"/>
              <a:t>);</a:t>
            </a:r>
          </a:p>
          <a:p>
            <a:pPr>
              <a:spcBef>
                <a:spcPts val="0"/>
              </a:spcBef>
              <a:spcAft>
                <a:spcPts val="0"/>
              </a:spcAft>
            </a:pPr>
            <a:endParaRPr lang="ro-RO" dirty="0"/>
          </a:p>
        </p:txBody>
      </p:sp>
      <p:sp>
        <p:nvSpPr>
          <p:cNvPr id="5" name="Slide Number Placeholder 4">
            <a:extLst>
              <a:ext uri="{FF2B5EF4-FFF2-40B4-BE49-F238E27FC236}">
                <a16:creationId xmlns:a16="http://schemas.microsoft.com/office/drawing/2014/main" id="{8B625C95-DC75-1326-E83B-3AD7199306B6}"/>
              </a:ext>
            </a:extLst>
          </p:cNvPr>
          <p:cNvSpPr>
            <a:spLocks noGrp="1"/>
          </p:cNvSpPr>
          <p:nvPr>
            <p:ph type="sldNum" sz="quarter" idx="12"/>
          </p:nvPr>
        </p:nvSpPr>
        <p:spPr/>
        <p:txBody>
          <a:bodyPr/>
          <a:lstStyle/>
          <a:p>
            <a:pPr>
              <a:defRPr/>
            </a:pPr>
            <a:fld id="{E66D6CB4-6B7B-40A6-AFFC-DA004DAF9624}" type="slidenum">
              <a:rPr lang="en-US" smtClean="0"/>
              <a:pPr>
                <a:defRPr/>
              </a:pPr>
              <a:t>173</a:t>
            </a:fld>
            <a:endParaRPr lang="en-US"/>
          </a:p>
        </p:txBody>
      </p:sp>
    </p:spTree>
    <p:extLst>
      <p:ext uri="{BB962C8B-B14F-4D97-AF65-F5344CB8AC3E}">
        <p14:creationId xmlns:p14="http://schemas.microsoft.com/office/powerpoint/2010/main" val="357843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E6AE4-E00C-D5FB-318C-EA36198B54A6}"/>
              </a:ext>
            </a:extLst>
          </p:cNvPr>
          <p:cNvSpPr>
            <a:spLocks noGrp="1"/>
          </p:cNvSpPr>
          <p:nvPr>
            <p:ph type="title"/>
          </p:nvPr>
        </p:nvSpPr>
        <p:spPr/>
        <p:txBody>
          <a:bodyPr/>
          <a:lstStyle/>
          <a:p>
            <a:r>
              <a:rPr lang="en-US" dirty="0"/>
              <a:t>To Add</a:t>
            </a:r>
          </a:p>
        </p:txBody>
      </p:sp>
      <p:sp>
        <p:nvSpPr>
          <p:cNvPr id="3" name="Content Placeholder 2">
            <a:extLst>
              <a:ext uri="{FF2B5EF4-FFF2-40B4-BE49-F238E27FC236}">
                <a16:creationId xmlns:a16="http://schemas.microsoft.com/office/drawing/2014/main" id="{119550DB-0737-E492-4759-8D8FA1A48778}"/>
              </a:ext>
            </a:extLst>
          </p:cNvPr>
          <p:cNvSpPr>
            <a:spLocks noGrp="1"/>
          </p:cNvSpPr>
          <p:nvPr>
            <p:ph idx="1"/>
          </p:nvPr>
        </p:nvSpPr>
        <p:spPr/>
        <p:txBody>
          <a:bodyPr/>
          <a:lstStyle/>
          <a:p>
            <a:r>
              <a:rPr lang="en-US" dirty="0" err="1"/>
              <a:t>Preluare</a:t>
            </a:r>
            <a:r>
              <a:rPr lang="en-US" dirty="0"/>
              <a:t> din webcam</a:t>
            </a:r>
          </a:p>
          <a:p>
            <a:r>
              <a:rPr lang="ro-RO" dirty="0"/>
              <a:t>Încărcare din fișier local</a:t>
            </a:r>
            <a:endParaRPr lang="en-US" dirty="0"/>
          </a:p>
        </p:txBody>
      </p:sp>
      <p:sp>
        <p:nvSpPr>
          <p:cNvPr id="4" name="Slide Number Placeholder 3">
            <a:extLst>
              <a:ext uri="{FF2B5EF4-FFF2-40B4-BE49-F238E27FC236}">
                <a16:creationId xmlns:a16="http://schemas.microsoft.com/office/drawing/2014/main" id="{93526868-28E9-6DC6-7026-C54F3A2CF336}"/>
              </a:ext>
            </a:extLst>
          </p:cNvPr>
          <p:cNvSpPr>
            <a:spLocks noGrp="1"/>
          </p:cNvSpPr>
          <p:nvPr>
            <p:ph type="sldNum" sz="quarter" idx="12"/>
          </p:nvPr>
        </p:nvSpPr>
        <p:spPr/>
        <p:txBody>
          <a:bodyPr/>
          <a:lstStyle/>
          <a:p>
            <a:pPr>
              <a:defRPr/>
            </a:pPr>
            <a:fld id="{E66D6CB4-6B7B-40A6-AFFC-DA004DAF9624}" type="slidenum">
              <a:rPr lang="en-US" smtClean="0"/>
              <a:pPr>
                <a:defRPr/>
              </a:pPr>
              <a:t>174</a:t>
            </a:fld>
            <a:endParaRPr lang="en-US"/>
          </a:p>
        </p:txBody>
      </p:sp>
    </p:spTree>
    <p:extLst>
      <p:ext uri="{BB962C8B-B14F-4D97-AF65-F5344CB8AC3E}">
        <p14:creationId xmlns:p14="http://schemas.microsoft.com/office/powerpoint/2010/main" val="3850142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a:solidFill>
                  <a:schemeClr val="tx1">
                    <a:lumMod val="75000"/>
                    <a:lumOff val="25000"/>
                  </a:schemeClr>
                </a:solidFill>
              </a:rPr>
              <a:t>Hardware </a:t>
            </a:r>
            <a:r>
              <a:rPr lang="ro-RO" dirty="0">
                <a:solidFill>
                  <a:schemeClr val="tx1">
                    <a:lumMod val="75000"/>
                    <a:lumOff val="25000"/>
                  </a:schemeClr>
                </a:solidFill>
              </a:rPr>
              <a:t>specializat</a:t>
            </a:r>
          </a:p>
        </p:txBody>
      </p:sp>
      <p:sp>
        <p:nvSpPr>
          <p:cNvPr id="22531" name="Content Placeholder 2"/>
          <p:cNvSpPr>
            <a:spLocks noGrp="1"/>
          </p:cNvSpPr>
          <p:nvPr>
            <p:ph idx="1"/>
          </p:nvPr>
        </p:nvSpPr>
        <p:spPr>
          <a:xfrm>
            <a:off x="1096963" y="1846263"/>
            <a:ext cx="7760790" cy="4022725"/>
          </a:xfrm>
        </p:spPr>
        <p:txBody>
          <a:bodyPr/>
          <a:lstStyle/>
          <a:p>
            <a:r>
              <a:rPr lang="ro-RO" altLang="ro-RO" sz="2800" dirty="0"/>
              <a:t>Dispozitive periferice pentru achiziția de </a:t>
            </a:r>
            <a:r>
              <a:rPr lang="ro-RO" altLang="ro-RO" sz="2800" b="1" dirty="0"/>
              <a:t>imagini fixe</a:t>
            </a:r>
            <a:r>
              <a:rPr lang="ro-RO" altLang="ro-RO" sz="2800" dirty="0"/>
              <a:t>:</a:t>
            </a:r>
            <a:endParaRPr lang="en-US" altLang="ro-RO" sz="2800" dirty="0"/>
          </a:p>
          <a:p>
            <a:r>
              <a:rPr lang="en-US" altLang="ro-RO" sz="2800" dirty="0"/>
              <a:t>Scanner</a:t>
            </a:r>
          </a:p>
          <a:p>
            <a:pPr lvl="1"/>
            <a:r>
              <a:rPr lang="ro-RO" altLang="ro-RO" sz="2400" dirty="0"/>
              <a:t>transformă informația luminoasă în informație electrică, iar ulterior aceasta este convertita și salvată sub formă digitală</a:t>
            </a:r>
          </a:p>
          <a:p>
            <a:pPr lvl="1"/>
            <a:r>
              <a:rPr lang="ro-RO" altLang="ro-RO" sz="2400" dirty="0"/>
              <a:t>t</a:t>
            </a:r>
            <a:r>
              <a:rPr lang="en-US" altLang="ro-RO" sz="2400" dirty="0" err="1"/>
              <a:t>ipuri</a:t>
            </a:r>
            <a:r>
              <a:rPr lang="en-US" altLang="ro-RO" sz="2400" dirty="0"/>
              <a:t>: flatbed / </a:t>
            </a:r>
            <a:r>
              <a:rPr lang="en-US" altLang="ro-RO" sz="2400" dirty="0" err="1"/>
              <a:t>rotativ</a:t>
            </a:r>
            <a:endParaRPr lang="en-US" altLang="ro-RO" sz="2400" dirty="0"/>
          </a:p>
          <a:p>
            <a:r>
              <a:rPr lang="en-US" altLang="ro-RO" sz="2800" dirty="0" err="1"/>
              <a:t>Aparat</a:t>
            </a:r>
            <a:r>
              <a:rPr lang="en-US" altLang="ro-RO" sz="2800" dirty="0"/>
              <a:t> </a:t>
            </a:r>
            <a:r>
              <a:rPr lang="en-US" altLang="ro-RO" sz="2800" dirty="0" err="1"/>
              <a:t>foto</a:t>
            </a:r>
            <a:r>
              <a:rPr lang="en-US" altLang="ro-RO" sz="2800" dirty="0"/>
              <a:t> digital</a:t>
            </a:r>
            <a:endParaRPr lang="ro-RO" altLang="ro-RO" sz="2800" dirty="0"/>
          </a:p>
          <a:p>
            <a:pPr lvl="1"/>
            <a:r>
              <a:rPr lang="ro-RO" altLang="ro-RO" sz="2400" dirty="0"/>
              <a:t>folosește lentile asemănătoare aparatului </a:t>
            </a:r>
            <a:r>
              <a:rPr lang="ro-RO" altLang="ro-RO" sz="2400" dirty="0" err="1"/>
              <a:t>foto</a:t>
            </a:r>
            <a:r>
              <a:rPr lang="ro-RO" altLang="ro-RO" sz="2400" dirty="0"/>
              <a:t> clasic și un senzor digital pentru transformarea informației luminoase în informație electrică</a:t>
            </a:r>
          </a:p>
        </p:txBody>
      </p:sp>
      <p:pic>
        <p:nvPicPr>
          <p:cNvPr id="2050" name="Picture 2" descr="Raster graphics - Wikipedia">
            <a:extLst>
              <a:ext uri="{FF2B5EF4-FFF2-40B4-BE49-F238E27FC236}">
                <a16:creationId xmlns:a16="http://schemas.microsoft.com/office/drawing/2014/main" id="{F717CEFA-9E06-4519-B4EF-B4D0F70C87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5834" y="2365514"/>
            <a:ext cx="2586314" cy="281078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ABF4EE7-8C51-8249-F3F8-138C66C559EB}"/>
              </a:ext>
            </a:extLst>
          </p:cNvPr>
          <p:cNvSpPr>
            <a:spLocks noGrp="1"/>
          </p:cNvSpPr>
          <p:nvPr>
            <p:ph type="sldNum" sz="quarter" idx="12"/>
          </p:nvPr>
        </p:nvSpPr>
        <p:spPr/>
        <p:txBody>
          <a:bodyPr/>
          <a:lstStyle/>
          <a:p>
            <a:pPr>
              <a:defRPr/>
            </a:pPr>
            <a:fld id="{E66D6CB4-6B7B-40A6-AFFC-DA004DAF9624}" type="slidenum">
              <a:rPr lang="en-US" smtClean="0"/>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a:solidFill>
                  <a:schemeClr val="tx1">
                    <a:lumMod val="75000"/>
                    <a:lumOff val="25000"/>
                  </a:schemeClr>
                </a:solidFill>
              </a:rPr>
              <a:t>Hardware </a:t>
            </a:r>
            <a:r>
              <a:rPr lang="ro-RO" dirty="0">
                <a:solidFill>
                  <a:schemeClr val="tx1">
                    <a:lumMod val="75000"/>
                    <a:lumOff val="25000"/>
                  </a:schemeClr>
                </a:solidFill>
              </a:rPr>
              <a:t>specializat</a:t>
            </a:r>
          </a:p>
        </p:txBody>
      </p:sp>
      <p:sp>
        <p:nvSpPr>
          <p:cNvPr id="23555" name="Content Placeholder 2"/>
          <p:cNvSpPr>
            <a:spLocks noGrp="1"/>
          </p:cNvSpPr>
          <p:nvPr>
            <p:ph idx="1"/>
          </p:nvPr>
        </p:nvSpPr>
        <p:spPr/>
        <p:txBody>
          <a:bodyPr/>
          <a:lstStyle/>
          <a:p>
            <a:r>
              <a:rPr lang="ro-RO" altLang="ro-RO" sz="2800" dirty="0"/>
              <a:t>Dispozitive periferice pentru achiziția de </a:t>
            </a:r>
            <a:r>
              <a:rPr lang="ro-RO" altLang="ro-RO" sz="2800" b="1" dirty="0"/>
              <a:t>sunet</a:t>
            </a:r>
            <a:r>
              <a:rPr lang="ro-RO" altLang="ro-RO" sz="2800" dirty="0"/>
              <a:t>:</a:t>
            </a:r>
          </a:p>
          <a:p>
            <a:pPr lvl="1">
              <a:buFont typeface="Arial" panose="020B0604020202020204" pitchFamily="34" charset="0"/>
              <a:buChar char="•"/>
            </a:pPr>
            <a:r>
              <a:rPr lang="ro-RO" altLang="ro-RO" sz="2400" dirty="0"/>
              <a:t>placa de sunet: convertor analog – digital și digital – analog</a:t>
            </a:r>
          </a:p>
          <a:p>
            <a:pPr lvl="1">
              <a:buFont typeface="Arial" panose="020B0604020202020204" pitchFamily="34" charset="0"/>
              <a:buChar char="•"/>
            </a:pPr>
            <a:endParaRPr lang="ro-RO" altLang="ro-RO" sz="2400" dirty="0"/>
          </a:p>
          <a:p>
            <a:endParaRPr lang="en-US" altLang="ro-RO" dirty="0"/>
          </a:p>
          <a:p>
            <a:endParaRPr lang="ro-RO" altLang="ro-RO" dirty="0"/>
          </a:p>
        </p:txBody>
      </p:sp>
      <p:pic>
        <p:nvPicPr>
          <p:cNvPr id="4" name="Picture 3">
            <a:extLst>
              <a:ext uri="{FF2B5EF4-FFF2-40B4-BE49-F238E27FC236}">
                <a16:creationId xmlns:a16="http://schemas.microsoft.com/office/drawing/2014/main" id="{878BF35A-4E5F-4800-A0E0-F33CAA70D4BF}"/>
              </a:ext>
            </a:extLst>
          </p:cNvPr>
          <p:cNvPicPr>
            <a:picLocks noChangeAspect="1"/>
          </p:cNvPicPr>
          <p:nvPr/>
        </p:nvPicPr>
        <p:blipFill>
          <a:blip r:embed="rId2"/>
          <a:stretch>
            <a:fillRect/>
          </a:stretch>
        </p:blipFill>
        <p:spPr>
          <a:xfrm>
            <a:off x="1096963" y="3383557"/>
            <a:ext cx="3358125" cy="1999200"/>
          </a:xfrm>
          <a:prstGeom prst="rect">
            <a:avLst/>
          </a:prstGeom>
        </p:spPr>
      </p:pic>
      <p:pic>
        <p:nvPicPr>
          <p:cNvPr id="5" name="Picture 4">
            <a:extLst>
              <a:ext uri="{FF2B5EF4-FFF2-40B4-BE49-F238E27FC236}">
                <a16:creationId xmlns:a16="http://schemas.microsoft.com/office/drawing/2014/main" id="{E8D64659-7B39-43C9-9900-4ED4369DFB5E}"/>
              </a:ext>
            </a:extLst>
          </p:cNvPr>
          <p:cNvPicPr>
            <a:picLocks noChangeAspect="1"/>
          </p:cNvPicPr>
          <p:nvPr/>
        </p:nvPicPr>
        <p:blipFill>
          <a:blip r:embed="rId3"/>
          <a:stretch>
            <a:fillRect/>
          </a:stretch>
        </p:blipFill>
        <p:spPr>
          <a:xfrm>
            <a:off x="5398581" y="3541037"/>
            <a:ext cx="3479050" cy="1688430"/>
          </a:xfrm>
          <a:prstGeom prst="rect">
            <a:avLst/>
          </a:prstGeom>
        </p:spPr>
      </p:pic>
      <p:sp>
        <p:nvSpPr>
          <p:cNvPr id="6" name="Slide Number Placeholder 5">
            <a:extLst>
              <a:ext uri="{FF2B5EF4-FFF2-40B4-BE49-F238E27FC236}">
                <a16:creationId xmlns:a16="http://schemas.microsoft.com/office/drawing/2014/main" id="{480EBF14-D401-6C25-89C1-1C00787A533F}"/>
              </a:ext>
            </a:extLst>
          </p:cNvPr>
          <p:cNvSpPr>
            <a:spLocks noGrp="1"/>
          </p:cNvSpPr>
          <p:nvPr>
            <p:ph type="sldNum" sz="quarter" idx="12"/>
          </p:nvPr>
        </p:nvSpPr>
        <p:spPr/>
        <p:txBody>
          <a:bodyPr/>
          <a:lstStyle/>
          <a:p>
            <a:pPr>
              <a:defRPr/>
            </a:pPr>
            <a:fld id="{E66D6CB4-6B7B-40A6-AFFC-DA004DAF9624}" type="slidenum">
              <a:rPr lang="en-US" smtClean="0"/>
              <a:pPr>
                <a:defRPr/>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8D831-9AAF-4673-B31F-5B8BB24FA699}"/>
              </a:ext>
            </a:extLst>
          </p:cNvPr>
          <p:cNvSpPr>
            <a:spLocks noGrp="1"/>
          </p:cNvSpPr>
          <p:nvPr>
            <p:ph type="title"/>
          </p:nvPr>
        </p:nvSpPr>
        <p:spPr/>
        <p:txBody>
          <a:bodyPr/>
          <a:lstStyle/>
          <a:p>
            <a:r>
              <a:rPr lang="en-US" dirty="0" err="1"/>
              <a:t>Resurse</a:t>
            </a:r>
            <a:r>
              <a:rPr lang="en-US" dirty="0"/>
              <a:t> / Contact</a:t>
            </a:r>
          </a:p>
        </p:txBody>
      </p:sp>
      <p:sp>
        <p:nvSpPr>
          <p:cNvPr id="3" name="Content Placeholder 2">
            <a:extLst>
              <a:ext uri="{FF2B5EF4-FFF2-40B4-BE49-F238E27FC236}">
                <a16:creationId xmlns:a16="http://schemas.microsoft.com/office/drawing/2014/main" id="{4F43BF40-617A-4738-A919-FD237B9A148D}"/>
              </a:ext>
            </a:extLst>
          </p:cNvPr>
          <p:cNvSpPr>
            <a:spLocks noGrp="1"/>
          </p:cNvSpPr>
          <p:nvPr>
            <p:ph idx="1"/>
          </p:nvPr>
        </p:nvSpPr>
        <p:spPr/>
        <p:txBody>
          <a:bodyPr/>
          <a:lstStyle/>
          <a:p>
            <a:r>
              <a:rPr lang="en-US" dirty="0" err="1"/>
              <a:t>Resursele</a:t>
            </a:r>
            <a:r>
              <a:rPr lang="en-US" dirty="0"/>
              <a:t> </a:t>
            </a:r>
            <a:r>
              <a:rPr lang="en-US" dirty="0" err="1"/>
              <a:t>necesare</a:t>
            </a:r>
            <a:r>
              <a:rPr lang="en-US" dirty="0"/>
              <a:t> se g</a:t>
            </a:r>
            <a:r>
              <a:rPr lang="ro-RO" dirty="0" err="1"/>
              <a:t>ăsesc</a:t>
            </a:r>
            <a:r>
              <a:rPr lang="ro-RO" dirty="0"/>
              <a:t>:</a:t>
            </a:r>
          </a:p>
          <a:p>
            <a:pPr lvl="1"/>
            <a:r>
              <a:rPr lang="ro-RO" dirty="0" err="1">
                <a:hlinkClick r:id="rId2"/>
              </a:rPr>
              <a:t>https</a:t>
            </a:r>
            <a:r>
              <a:rPr lang="en-US" dirty="0">
                <a:hlinkClick r:id="rId2"/>
              </a:rPr>
              <a:t>://</a:t>
            </a:r>
            <a:r>
              <a:rPr lang="ro-RO" dirty="0">
                <a:hlinkClick r:id="rId2"/>
              </a:rPr>
              <a:t>online.ase.ro</a:t>
            </a:r>
            <a:r>
              <a:rPr lang="en-US" dirty="0"/>
              <a:t> </a:t>
            </a:r>
            <a:r>
              <a:rPr lang="ro-RO" dirty="0"/>
              <a:t>– pe pagina cursului / seminarului</a:t>
            </a:r>
            <a:endParaRPr lang="en-US" dirty="0"/>
          </a:p>
          <a:p>
            <a:pPr lvl="1"/>
            <a:r>
              <a:rPr lang="ro-RO" dirty="0" err="1">
                <a:hlinkClick r:id="rId2"/>
              </a:rPr>
              <a:t>http</a:t>
            </a:r>
            <a:r>
              <a:rPr lang="en-US" dirty="0">
                <a:hlinkClick r:id="rId2"/>
              </a:rPr>
              <a:t>://</a:t>
            </a:r>
            <a:r>
              <a:rPr lang="ro-RO" dirty="0" err="1">
                <a:hlinkClick r:id="rId2"/>
              </a:rPr>
              <a:t>ase</a:t>
            </a:r>
            <a:r>
              <a:rPr lang="en-US" dirty="0">
                <a:hlinkClick r:id="rId2"/>
              </a:rPr>
              <a:t>.</a:t>
            </a:r>
            <a:r>
              <a:rPr lang="en-US" dirty="0" err="1">
                <a:hlinkClick r:id="rId2"/>
              </a:rPr>
              <a:t>softmentor</a:t>
            </a:r>
            <a:r>
              <a:rPr lang="ro-RO" dirty="0">
                <a:hlinkClick r:id="rId2"/>
              </a:rPr>
              <a:t>.ro</a:t>
            </a:r>
            <a:r>
              <a:rPr lang="en-US" dirty="0"/>
              <a:t> </a:t>
            </a:r>
            <a:r>
              <a:rPr lang="ro-RO" dirty="0"/>
              <a:t>– </a:t>
            </a:r>
            <a:r>
              <a:rPr lang="en-US" dirty="0"/>
              <a:t>sec</a:t>
            </a:r>
            <a:r>
              <a:rPr lang="ro-RO" dirty="0" err="1"/>
              <a:t>țiunea</a:t>
            </a:r>
            <a:r>
              <a:rPr lang="ro-RO" dirty="0"/>
              <a:t> </a:t>
            </a:r>
            <a:r>
              <a:rPr lang="ro-RO" i="1" dirty="0"/>
              <a:t>Multimedia </a:t>
            </a:r>
            <a:r>
              <a:rPr lang="ro-RO" i="1" dirty="0">
                <a:sym typeface="Wingdings" panose="05000000000000000000" pitchFamily="2" charset="2"/>
              </a:rPr>
              <a:t> Teme abordate</a:t>
            </a:r>
            <a:endParaRPr lang="ro-RO" i="1" dirty="0"/>
          </a:p>
          <a:p>
            <a:pPr lvl="1"/>
            <a:endParaRPr lang="ro-RO" dirty="0"/>
          </a:p>
          <a:p>
            <a:r>
              <a:rPr lang="ro-RO" dirty="0"/>
              <a:t>Modalități de contact:</a:t>
            </a:r>
          </a:p>
          <a:p>
            <a:pPr lvl="1"/>
            <a:r>
              <a:rPr lang="ro-RO" dirty="0"/>
              <a:t>Email: </a:t>
            </a:r>
            <a:r>
              <a:rPr lang="ro-RO" dirty="0">
                <a:hlinkClick r:id="rId3"/>
              </a:rPr>
              <a:t>cristian.ionita@ase.ro</a:t>
            </a:r>
            <a:r>
              <a:rPr lang="ro-RO" dirty="0"/>
              <a:t> / </a:t>
            </a:r>
            <a:r>
              <a:rPr lang="ro-RO" dirty="0">
                <a:hlinkClick r:id="rId4"/>
              </a:rPr>
              <a:t>crionita@ie.ase.ro</a:t>
            </a:r>
            <a:r>
              <a:rPr lang="ro-RO" dirty="0"/>
              <a:t> / </a:t>
            </a:r>
            <a:r>
              <a:rPr lang="ro-RO" dirty="0">
                <a:hlinkClick r:id="rId5"/>
              </a:rPr>
              <a:t>cristian.ionita@softmentor.ro</a:t>
            </a:r>
            <a:endParaRPr lang="ro-RO" dirty="0"/>
          </a:p>
          <a:p>
            <a:pPr lvl="1"/>
            <a:r>
              <a:rPr lang="ro-RO" dirty="0"/>
              <a:t>Mesaje pe platforma </a:t>
            </a:r>
            <a:r>
              <a:rPr lang="ro-RO" dirty="0" err="1">
                <a:hlinkClick r:id="rId2"/>
              </a:rPr>
              <a:t>https</a:t>
            </a:r>
            <a:r>
              <a:rPr lang="en-US" dirty="0">
                <a:hlinkClick r:id="rId2"/>
              </a:rPr>
              <a:t>://</a:t>
            </a:r>
            <a:r>
              <a:rPr lang="ro-RO" dirty="0">
                <a:hlinkClick r:id="rId2"/>
              </a:rPr>
              <a:t>online.ase.ro</a:t>
            </a:r>
            <a:endParaRPr lang="en-US" dirty="0"/>
          </a:p>
        </p:txBody>
      </p:sp>
      <p:sp>
        <p:nvSpPr>
          <p:cNvPr id="5" name="Slide Number Placeholder 4">
            <a:extLst>
              <a:ext uri="{FF2B5EF4-FFF2-40B4-BE49-F238E27FC236}">
                <a16:creationId xmlns:a16="http://schemas.microsoft.com/office/drawing/2014/main" id="{FBEAB531-D5F2-905C-59D6-FA0EC4136AAB}"/>
              </a:ext>
            </a:extLst>
          </p:cNvPr>
          <p:cNvSpPr>
            <a:spLocks noGrp="1"/>
          </p:cNvSpPr>
          <p:nvPr>
            <p:ph type="sldNum" sz="quarter" idx="12"/>
          </p:nvPr>
        </p:nvSpPr>
        <p:spPr/>
        <p:txBody>
          <a:bodyPr/>
          <a:lstStyle/>
          <a:p>
            <a:pPr>
              <a:defRPr/>
            </a:pPr>
            <a:fld id="{E66D6CB4-6B7B-40A6-AFFC-DA004DAF9624}" type="slidenum">
              <a:rPr lang="en-US" smtClean="0"/>
              <a:pPr>
                <a:defRPr/>
              </a:pPr>
              <a:t>2</a:t>
            </a:fld>
            <a:endParaRPr lang="en-US"/>
          </a:p>
        </p:txBody>
      </p:sp>
    </p:spTree>
    <p:extLst>
      <p:ext uri="{BB962C8B-B14F-4D97-AF65-F5344CB8AC3E}">
        <p14:creationId xmlns:p14="http://schemas.microsoft.com/office/powerpoint/2010/main" val="4142885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C1EA6-BCD8-432B-9EB4-3FB716A4569D}"/>
              </a:ext>
            </a:extLst>
          </p:cNvPr>
          <p:cNvSpPr>
            <a:spLocks noGrp="1"/>
          </p:cNvSpPr>
          <p:nvPr>
            <p:ph type="title"/>
          </p:nvPr>
        </p:nvSpPr>
        <p:spPr/>
        <p:txBody>
          <a:bodyPr/>
          <a:lstStyle/>
          <a:p>
            <a:r>
              <a:rPr lang="ro-RO" dirty="0"/>
              <a:t>Hardware Specializat</a:t>
            </a:r>
            <a:endParaRPr lang="en-US" dirty="0"/>
          </a:p>
        </p:txBody>
      </p:sp>
      <p:sp>
        <p:nvSpPr>
          <p:cNvPr id="3" name="Content Placeholder 2">
            <a:extLst>
              <a:ext uri="{FF2B5EF4-FFF2-40B4-BE49-F238E27FC236}">
                <a16:creationId xmlns:a16="http://schemas.microsoft.com/office/drawing/2014/main" id="{81E477C1-3A2A-4711-871A-9BFCC5F1B8EE}"/>
              </a:ext>
            </a:extLst>
          </p:cNvPr>
          <p:cNvSpPr>
            <a:spLocks noGrp="1"/>
          </p:cNvSpPr>
          <p:nvPr>
            <p:ph idx="1"/>
          </p:nvPr>
        </p:nvSpPr>
        <p:spPr/>
        <p:txBody>
          <a:bodyPr/>
          <a:lstStyle/>
          <a:p>
            <a:r>
              <a:rPr lang="ro-RO" altLang="ro-RO" sz="2800" dirty="0"/>
              <a:t>Dispozitive periferice pentru achiziția de </a:t>
            </a:r>
            <a:r>
              <a:rPr lang="ro-RO" altLang="ro-RO" sz="2800" b="1" dirty="0"/>
              <a:t>imagini video</a:t>
            </a:r>
            <a:r>
              <a:rPr lang="ro-RO" altLang="ro-RO" sz="2800" dirty="0"/>
              <a:t>:</a:t>
            </a:r>
          </a:p>
          <a:p>
            <a:pPr lvl="1">
              <a:buFont typeface="Arial" panose="020B0604020202020204" pitchFamily="34" charset="0"/>
              <a:buChar char="•"/>
            </a:pPr>
            <a:r>
              <a:rPr lang="en-US" altLang="ro-RO" sz="2400" dirty="0" err="1"/>
              <a:t>placa</a:t>
            </a:r>
            <a:r>
              <a:rPr lang="en-US" altLang="ro-RO" sz="2400" dirty="0"/>
              <a:t> de </a:t>
            </a:r>
            <a:r>
              <a:rPr lang="en-US" altLang="ro-RO" sz="2400" dirty="0" err="1"/>
              <a:t>achiziție</a:t>
            </a:r>
            <a:r>
              <a:rPr lang="en-US" altLang="ro-RO" sz="2400" dirty="0"/>
              <a:t> </a:t>
            </a:r>
            <a:r>
              <a:rPr lang="en-US" altLang="ro-RO" sz="2400" dirty="0" err="1"/>
              <a:t>și</a:t>
            </a:r>
            <a:r>
              <a:rPr lang="en-US" altLang="ro-RO" sz="2400" dirty="0"/>
              <a:t> </a:t>
            </a:r>
            <a:r>
              <a:rPr lang="en-US" altLang="ro-RO" sz="2400" dirty="0" err="1"/>
              <a:t>numerizare</a:t>
            </a:r>
            <a:r>
              <a:rPr lang="en-US" altLang="ro-RO" sz="2400" dirty="0"/>
              <a:t> video</a:t>
            </a:r>
            <a:r>
              <a:rPr lang="ro-RO" altLang="ro-RO" sz="2400" dirty="0"/>
              <a:t>: </a:t>
            </a:r>
            <a:r>
              <a:rPr lang="en-US" altLang="ro-RO" sz="2400" dirty="0" err="1"/>
              <a:t>preluare</a:t>
            </a:r>
            <a:r>
              <a:rPr lang="en-US" altLang="ro-RO" sz="2400" dirty="0"/>
              <a:t> </a:t>
            </a:r>
            <a:r>
              <a:rPr lang="en-US" altLang="ro-RO" sz="2400" dirty="0" err="1"/>
              <a:t>și</a:t>
            </a:r>
            <a:r>
              <a:rPr lang="en-US" altLang="ro-RO" sz="2400" dirty="0"/>
              <a:t> </a:t>
            </a:r>
            <a:r>
              <a:rPr lang="en-US" altLang="ro-RO" sz="2400" dirty="0" err="1"/>
              <a:t>numerizare</a:t>
            </a:r>
            <a:r>
              <a:rPr lang="en-US" altLang="ro-RO" sz="2400" dirty="0"/>
              <a:t> </a:t>
            </a:r>
            <a:r>
              <a:rPr lang="en-US" altLang="ro-RO" sz="2400" dirty="0" err="1"/>
              <a:t>fluxuri</a:t>
            </a:r>
            <a:r>
              <a:rPr lang="en-US" altLang="ro-RO" sz="2400" dirty="0"/>
              <a:t> audio - video</a:t>
            </a:r>
          </a:p>
          <a:p>
            <a:pPr lvl="1">
              <a:buFont typeface="Arial" panose="020B0604020202020204" pitchFamily="34" charset="0"/>
              <a:buChar char="•"/>
            </a:pPr>
            <a:r>
              <a:rPr lang="en-US" altLang="ro-RO" sz="2400" dirty="0"/>
              <a:t>camera video </a:t>
            </a:r>
            <a:r>
              <a:rPr lang="en-US" altLang="ro-RO" sz="2400" dirty="0" err="1"/>
              <a:t>digitală</a:t>
            </a:r>
            <a:r>
              <a:rPr lang="ro-RO" altLang="ro-RO" sz="2400" dirty="0"/>
              <a:t>:</a:t>
            </a:r>
            <a:r>
              <a:rPr lang="en-US" altLang="ro-RO" sz="2400" dirty="0"/>
              <a:t> </a:t>
            </a:r>
            <a:r>
              <a:rPr lang="en-US" altLang="ro-RO" sz="2400" dirty="0" err="1"/>
              <a:t>captură</a:t>
            </a:r>
            <a:r>
              <a:rPr lang="en-US" altLang="ro-RO" sz="2400" dirty="0"/>
              <a:t> </a:t>
            </a:r>
            <a:r>
              <a:rPr lang="en-US" altLang="ro-RO" sz="2400" dirty="0" err="1"/>
              <a:t>directă</a:t>
            </a:r>
            <a:r>
              <a:rPr lang="en-US" altLang="ro-RO" sz="2400" dirty="0"/>
              <a:t> </a:t>
            </a:r>
            <a:r>
              <a:rPr lang="en-US" altLang="ro-RO" sz="2400" dirty="0" err="1"/>
              <a:t>în</a:t>
            </a:r>
            <a:r>
              <a:rPr lang="en-US" altLang="ro-RO" sz="2400" dirty="0"/>
              <a:t> format digital (similar </a:t>
            </a:r>
            <a:r>
              <a:rPr lang="en-US" altLang="ro-RO" sz="2400" dirty="0" err="1"/>
              <a:t>aparat</a:t>
            </a:r>
            <a:r>
              <a:rPr lang="en-US" altLang="ro-RO" sz="2400" dirty="0"/>
              <a:t> </a:t>
            </a:r>
            <a:r>
              <a:rPr lang="en-US" altLang="ro-RO" sz="2400" dirty="0" err="1"/>
              <a:t>foto</a:t>
            </a:r>
            <a:r>
              <a:rPr lang="en-US" altLang="ro-RO" sz="2400" dirty="0"/>
              <a:t> digital)</a:t>
            </a:r>
          </a:p>
          <a:p>
            <a:pPr lvl="1">
              <a:buFont typeface="Arial" panose="020B0604020202020204" pitchFamily="34" charset="0"/>
              <a:buChar char="•"/>
            </a:pPr>
            <a:r>
              <a:rPr lang="en-US" altLang="ro-RO" sz="2400" dirty="0" err="1"/>
              <a:t>placa</a:t>
            </a:r>
            <a:r>
              <a:rPr lang="en-US" altLang="ro-RO" sz="2400" dirty="0"/>
              <a:t> TV </a:t>
            </a:r>
            <a:r>
              <a:rPr lang="en-US" altLang="ro-RO" sz="2400" dirty="0" err="1"/>
              <a:t>tunner</a:t>
            </a:r>
            <a:r>
              <a:rPr lang="ro-RO" altLang="ro-RO" sz="2400" dirty="0"/>
              <a:t>:</a:t>
            </a:r>
            <a:r>
              <a:rPr lang="en-US" altLang="ro-RO" sz="2400" dirty="0"/>
              <a:t> </a:t>
            </a:r>
            <a:r>
              <a:rPr lang="en-US" altLang="ro-RO" sz="2400" dirty="0" err="1"/>
              <a:t>preia</a:t>
            </a:r>
            <a:r>
              <a:rPr lang="en-US" altLang="ro-RO" sz="2400" dirty="0"/>
              <a:t> </a:t>
            </a:r>
            <a:r>
              <a:rPr lang="en-US" altLang="ro-RO" sz="2400" dirty="0" err="1"/>
              <a:t>semnal</a:t>
            </a:r>
            <a:r>
              <a:rPr lang="en-US" altLang="ro-RO" sz="2400" dirty="0"/>
              <a:t> TV, </a:t>
            </a:r>
            <a:r>
              <a:rPr lang="en-US" altLang="ro-RO" sz="2400" dirty="0" err="1"/>
              <a:t>decodifică</a:t>
            </a:r>
            <a:r>
              <a:rPr lang="en-US" altLang="ro-RO" sz="2400" dirty="0"/>
              <a:t> </a:t>
            </a:r>
            <a:r>
              <a:rPr lang="en-US" altLang="ro-RO" sz="2400" dirty="0" err="1"/>
              <a:t>și</a:t>
            </a:r>
            <a:r>
              <a:rPr lang="en-US" altLang="ro-RO" sz="2400" dirty="0"/>
              <a:t> </a:t>
            </a:r>
            <a:r>
              <a:rPr lang="en-US" altLang="ro-RO" sz="2400" dirty="0" err="1"/>
              <a:t>numerizează</a:t>
            </a:r>
            <a:r>
              <a:rPr lang="en-US" altLang="ro-RO" sz="2400" dirty="0"/>
              <a:t> </a:t>
            </a:r>
            <a:r>
              <a:rPr lang="en-US" altLang="ro-RO" sz="2400" dirty="0" err="1"/>
              <a:t>semnalul</a:t>
            </a:r>
            <a:endParaRPr lang="en-US" altLang="ro-RO" sz="2400" dirty="0"/>
          </a:p>
          <a:p>
            <a:endParaRPr lang="ro-RO" dirty="0"/>
          </a:p>
          <a:p>
            <a:r>
              <a:rPr lang="ro-RO" dirty="0"/>
              <a:t>Implementare hardware pentru algoritmi de compresie și compresie în cadrul plăcilor video</a:t>
            </a:r>
            <a:endParaRPr lang="en-US" dirty="0"/>
          </a:p>
        </p:txBody>
      </p:sp>
      <p:sp>
        <p:nvSpPr>
          <p:cNvPr id="5" name="Slide Number Placeholder 4">
            <a:extLst>
              <a:ext uri="{FF2B5EF4-FFF2-40B4-BE49-F238E27FC236}">
                <a16:creationId xmlns:a16="http://schemas.microsoft.com/office/drawing/2014/main" id="{9EE463DB-9253-43D4-93CD-22F9E5D1321A}"/>
              </a:ext>
            </a:extLst>
          </p:cNvPr>
          <p:cNvSpPr>
            <a:spLocks noGrp="1"/>
          </p:cNvSpPr>
          <p:nvPr>
            <p:ph type="sldNum" sz="quarter" idx="12"/>
          </p:nvPr>
        </p:nvSpPr>
        <p:spPr/>
        <p:txBody>
          <a:bodyPr/>
          <a:lstStyle/>
          <a:p>
            <a:pPr>
              <a:defRPr/>
            </a:pPr>
            <a:fld id="{E66D6CB4-6B7B-40A6-AFFC-DA004DAF9624}" type="slidenum">
              <a:rPr lang="en-US" smtClean="0"/>
              <a:pPr>
                <a:defRPr/>
              </a:pPr>
              <a:t>20</a:t>
            </a:fld>
            <a:endParaRPr lang="en-US"/>
          </a:p>
        </p:txBody>
      </p:sp>
    </p:spTree>
    <p:extLst>
      <p:ext uri="{BB962C8B-B14F-4D97-AF65-F5344CB8AC3E}">
        <p14:creationId xmlns:p14="http://schemas.microsoft.com/office/powerpoint/2010/main" val="3017044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a:solidFill>
                  <a:schemeClr val="tx1">
                    <a:lumMod val="75000"/>
                    <a:lumOff val="25000"/>
                  </a:schemeClr>
                </a:solidFill>
              </a:rPr>
              <a:t>Software </a:t>
            </a:r>
            <a:r>
              <a:rPr lang="ro-RO" dirty="0">
                <a:solidFill>
                  <a:schemeClr val="tx1">
                    <a:lumMod val="75000"/>
                    <a:lumOff val="25000"/>
                  </a:schemeClr>
                </a:solidFill>
              </a:rPr>
              <a:t>specializat</a:t>
            </a:r>
          </a:p>
        </p:txBody>
      </p:sp>
      <p:sp>
        <p:nvSpPr>
          <p:cNvPr id="24579" name="Content Placeholder 2"/>
          <p:cNvSpPr>
            <a:spLocks noGrp="1"/>
          </p:cNvSpPr>
          <p:nvPr>
            <p:ph idx="1"/>
          </p:nvPr>
        </p:nvSpPr>
        <p:spPr/>
        <p:txBody>
          <a:bodyPr/>
          <a:lstStyle/>
          <a:p>
            <a:r>
              <a:rPr lang="ro-RO" altLang="ro-RO" sz="2800"/>
              <a:t>Drivere</a:t>
            </a:r>
          </a:p>
          <a:p>
            <a:pPr lvl="1">
              <a:buFont typeface="Arial" panose="020B0604020202020204" pitchFamily="34" charset="0"/>
              <a:buChar char="•"/>
            </a:pPr>
            <a:r>
              <a:rPr lang="ro-RO" altLang="ro-RO" sz="2400"/>
              <a:t>Asigură controlul și comunicarea cu perifericele specializate</a:t>
            </a:r>
          </a:p>
          <a:p>
            <a:pPr lvl="1">
              <a:buFont typeface="Arial" panose="020B0604020202020204" pitchFamily="34" charset="0"/>
              <a:buChar char="•"/>
            </a:pPr>
            <a:r>
              <a:rPr lang="ro-RO" altLang="ro-RO" sz="2400"/>
              <a:t>Specifice pentru dispozitivul și sistemul de operare</a:t>
            </a:r>
          </a:p>
          <a:p>
            <a:pPr lvl="1">
              <a:buFont typeface="Arial" panose="020B0604020202020204" pitchFamily="34" charset="0"/>
              <a:buChar char="•"/>
            </a:pPr>
            <a:r>
              <a:rPr lang="ro-RO" altLang="ro-RO" sz="2400"/>
              <a:t>Permit sistemului de operare să ofere aplicațiilor o interfață uniformă</a:t>
            </a:r>
          </a:p>
          <a:p>
            <a:pPr lvl="1">
              <a:buFont typeface="Arial" panose="020B0604020202020204" pitchFamily="34" charset="0"/>
              <a:buChar char="•"/>
            </a:pPr>
            <a:endParaRPr lang="ro-RO" altLang="ro-RO" sz="2400"/>
          </a:p>
          <a:p>
            <a:r>
              <a:rPr lang="ro-RO" altLang="ro-RO" sz="2800"/>
              <a:t>Extensii ale sistemului de operare</a:t>
            </a:r>
          </a:p>
          <a:p>
            <a:pPr lvl="1">
              <a:buFont typeface="Arial" panose="020B0604020202020204" pitchFamily="34" charset="0"/>
              <a:buChar char="•"/>
            </a:pPr>
            <a:r>
              <a:rPr lang="ro-RO" altLang="ro-RO" sz="2400"/>
              <a:t>Biblioteci specializate pentru controlul resurselor multimedia</a:t>
            </a:r>
          </a:p>
          <a:p>
            <a:pPr lvl="1">
              <a:buFont typeface="Arial" panose="020B0604020202020204" pitchFamily="34" charset="0"/>
              <a:buChar char="•"/>
            </a:pPr>
            <a:r>
              <a:rPr lang="ro-RO" altLang="ro-RO" sz="2400"/>
              <a:t>Instrumente de bază pentru redarea conținutului multimedia</a:t>
            </a:r>
          </a:p>
        </p:txBody>
      </p:sp>
      <p:sp>
        <p:nvSpPr>
          <p:cNvPr id="4" name="Slide Number Placeholder 3">
            <a:extLst>
              <a:ext uri="{FF2B5EF4-FFF2-40B4-BE49-F238E27FC236}">
                <a16:creationId xmlns:a16="http://schemas.microsoft.com/office/drawing/2014/main" id="{C69D205A-3927-A302-60A5-C9B5D4B75ED3}"/>
              </a:ext>
            </a:extLst>
          </p:cNvPr>
          <p:cNvSpPr>
            <a:spLocks noGrp="1"/>
          </p:cNvSpPr>
          <p:nvPr>
            <p:ph type="sldNum" sz="quarter" idx="12"/>
          </p:nvPr>
        </p:nvSpPr>
        <p:spPr/>
        <p:txBody>
          <a:bodyPr/>
          <a:lstStyle/>
          <a:p>
            <a:pPr>
              <a:defRPr/>
            </a:pPr>
            <a:fld id="{E66D6CB4-6B7B-40A6-AFFC-DA004DAF9624}" type="slidenum">
              <a:rPr lang="en-US" smtClean="0"/>
              <a:pPr>
                <a:defRPr/>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a:solidFill>
                  <a:schemeClr val="tx1">
                    <a:lumMod val="75000"/>
                    <a:lumOff val="25000"/>
                  </a:schemeClr>
                </a:solidFill>
              </a:rPr>
              <a:t>Software </a:t>
            </a:r>
            <a:r>
              <a:rPr lang="ro-RO" dirty="0">
                <a:solidFill>
                  <a:schemeClr val="tx1">
                    <a:lumMod val="75000"/>
                    <a:lumOff val="25000"/>
                  </a:schemeClr>
                </a:solidFill>
              </a:rPr>
              <a:t>specializat</a:t>
            </a:r>
          </a:p>
        </p:txBody>
      </p:sp>
      <p:sp>
        <p:nvSpPr>
          <p:cNvPr id="25603" name="Content Placeholder 2"/>
          <p:cNvSpPr>
            <a:spLocks noGrp="1"/>
          </p:cNvSpPr>
          <p:nvPr>
            <p:ph idx="1"/>
          </p:nvPr>
        </p:nvSpPr>
        <p:spPr/>
        <p:txBody>
          <a:bodyPr/>
          <a:lstStyle/>
          <a:p>
            <a:r>
              <a:rPr lang="ro-RO" altLang="ro-RO" sz="2400" b="1" dirty="0"/>
              <a:t>Produse software </a:t>
            </a:r>
            <a:r>
              <a:rPr lang="ro-RO" altLang="ro-RO" sz="2400" dirty="0"/>
              <a:t>specializate pe medii de comunicare</a:t>
            </a:r>
          </a:p>
          <a:p>
            <a:r>
              <a:rPr lang="ro-RO" altLang="ro-RO" sz="2400" dirty="0"/>
              <a:t>Achiziție și prelucrare de </a:t>
            </a:r>
            <a:r>
              <a:rPr lang="ro-RO" altLang="ro-RO" sz="2400" b="1" dirty="0"/>
              <a:t>imagini</a:t>
            </a:r>
          </a:p>
          <a:p>
            <a:pPr lvl="1">
              <a:buFont typeface="Arial" panose="020B0604020202020204" pitchFamily="34" charset="0"/>
              <a:buChar char="•"/>
            </a:pPr>
            <a:r>
              <a:rPr lang="ro-RO" altLang="ro-RO" sz="2000" dirty="0"/>
              <a:t>Permit prelucrarea imaginilor în format raster sau vectorial</a:t>
            </a:r>
          </a:p>
          <a:p>
            <a:pPr lvl="1">
              <a:buFont typeface="Arial" panose="020B0604020202020204" pitchFamily="34" charset="0"/>
              <a:buChar char="•"/>
            </a:pPr>
            <a:r>
              <a:rPr lang="ro-RO" altLang="ro-RO" sz="2000" dirty="0"/>
              <a:t>Exemple: Adobe </a:t>
            </a:r>
            <a:r>
              <a:rPr lang="ro-RO" altLang="ro-RO" sz="2000" dirty="0" err="1"/>
              <a:t>PhotoShop</a:t>
            </a:r>
            <a:r>
              <a:rPr lang="ro-RO" altLang="ro-RO" sz="2000" dirty="0"/>
              <a:t>, GIMP, Corel </a:t>
            </a:r>
            <a:r>
              <a:rPr lang="ro-RO" altLang="ro-RO" sz="2000" dirty="0" err="1"/>
              <a:t>Draw</a:t>
            </a:r>
            <a:r>
              <a:rPr lang="ro-RO" altLang="ro-RO" sz="2000" dirty="0"/>
              <a:t>, Adobe </a:t>
            </a:r>
            <a:r>
              <a:rPr lang="ro-RO" altLang="ro-RO" sz="2000" dirty="0" err="1"/>
              <a:t>Illustrator</a:t>
            </a:r>
            <a:endParaRPr lang="ro-RO" altLang="ro-RO" sz="2000" dirty="0"/>
          </a:p>
          <a:p>
            <a:r>
              <a:rPr lang="ro-RO" altLang="ro-RO" sz="2400" dirty="0"/>
              <a:t>Achiziție și prelucrare de </a:t>
            </a:r>
            <a:r>
              <a:rPr lang="ro-RO" altLang="ro-RO" sz="2400" b="1" dirty="0"/>
              <a:t>sunet</a:t>
            </a:r>
          </a:p>
          <a:p>
            <a:pPr lvl="1">
              <a:buFont typeface="Arial" panose="020B0604020202020204" pitchFamily="34" charset="0"/>
              <a:buChar char="•"/>
            </a:pPr>
            <a:r>
              <a:rPr lang="ro-RO" altLang="ro-RO" sz="2000" dirty="0"/>
              <a:t>Exemple</a:t>
            </a:r>
            <a:r>
              <a:rPr lang="en-US" altLang="ro-RO" sz="2000" dirty="0"/>
              <a:t>: Adobe Audition, </a:t>
            </a:r>
            <a:r>
              <a:rPr lang="ro-RO" altLang="ro-RO" sz="2000" dirty="0" err="1"/>
              <a:t>Audacity</a:t>
            </a:r>
            <a:r>
              <a:rPr lang="ro-RO" altLang="ro-RO" sz="2000" dirty="0"/>
              <a:t>, </a:t>
            </a:r>
            <a:r>
              <a:rPr lang="en-US" altLang="ro-RO" sz="2000" dirty="0"/>
              <a:t>Sony Sound Forge</a:t>
            </a:r>
            <a:endParaRPr lang="ro-RO" altLang="ro-RO" sz="2000" dirty="0"/>
          </a:p>
          <a:p>
            <a:r>
              <a:rPr lang="ro-RO" altLang="ro-RO" sz="2400" dirty="0"/>
              <a:t>Achiziție și editare </a:t>
            </a:r>
            <a:r>
              <a:rPr lang="ro-RO" altLang="ro-RO" sz="2400" b="1" dirty="0"/>
              <a:t>video</a:t>
            </a:r>
            <a:endParaRPr lang="en-US" altLang="ro-RO" sz="2400" b="1" dirty="0"/>
          </a:p>
          <a:p>
            <a:pPr lvl="1">
              <a:buFont typeface="Arial" panose="020B0604020202020204" pitchFamily="34" charset="0"/>
              <a:buChar char="•"/>
            </a:pPr>
            <a:r>
              <a:rPr lang="en-US" altLang="ro-RO" sz="2000" dirty="0" err="1"/>
              <a:t>Exemple</a:t>
            </a:r>
            <a:r>
              <a:rPr lang="en-US" altLang="ro-RO" sz="2000" dirty="0"/>
              <a:t>: Adobe Premiere</a:t>
            </a:r>
            <a:r>
              <a:rPr lang="ro-RO" altLang="ro-RO" sz="2000" dirty="0"/>
              <a:t>, </a:t>
            </a:r>
            <a:r>
              <a:rPr lang="ro-RO" altLang="ro-RO" sz="2000" dirty="0" err="1"/>
              <a:t>Blender</a:t>
            </a:r>
            <a:r>
              <a:rPr lang="en-US" altLang="ro-RO" sz="2000" dirty="0"/>
              <a:t>, Sony Vegas</a:t>
            </a:r>
            <a:r>
              <a:rPr lang="ro-RO" altLang="ro-RO" sz="2000" dirty="0"/>
              <a:t>, </a:t>
            </a:r>
            <a:r>
              <a:rPr lang="ro-RO" altLang="ro-RO" sz="2000" dirty="0" err="1"/>
              <a:t>DaVinci</a:t>
            </a:r>
            <a:r>
              <a:rPr lang="ro-RO" altLang="ro-RO" sz="2000" dirty="0"/>
              <a:t> </a:t>
            </a:r>
            <a:r>
              <a:rPr lang="ro-RO" altLang="ro-RO" sz="2000" dirty="0" err="1"/>
              <a:t>Resolve</a:t>
            </a:r>
            <a:endParaRPr lang="ro-RO" altLang="ro-RO" sz="2000" dirty="0"/>
          </a:p>
        </p:txBody>
      </p:sp>
      <p:sp>
        <p:nvSpPr>
          <p:cNvPr id="4" name="Slide Number Placeholder 3">
            <a:extLst>
              <a:ext uri="{FF2B5EF4-FFF2-40B4-BE49-F238E27FC236}">
                <a16:creationId xmlns:a16="http://schemas.microsoft.com/office/drawing/2014/main" id="{62B63861-362A-C5A6-BE4E-B6EDE63E341E}"/>
              </a:ext>
            </a:extLst>
          </p:cNvPr>
          <p:cNvSpPr>
            <a:spLocks noGrp="1"/>
          </p:cNvSpPr>
          <p:nvPr>
            <p:ph type="sldNum" sz="quarter" idx="12"/>
          </p:nvPr>
        </p:nvSpPr>
        <p:spPr/>
        <p:txBody>
          <a:bodyPr/>
          <a:lstStyle/>
          <a:p>
            <a:pPr>
              <a:defRPr/>
            </a:pPr>
            <a:fld id="{E66D6CB4-6B7B-40A6-AFFC-DA004DAF9624}"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a:solidFill>
                  <a:schemeClr val="tx1">
                    <a:lumMod val="75000"/>
                    <a:lumOff val="25000"/>
                  </a:schemeClr>
                </a:solidFill>
              </a:rPr>
              <a:t>Software </a:t>
            </a:r>
            <a:r>
              <a:rPr lang="ro-RO" dirty="0">
                <a:solidFill>
                  <a:schemeClr val="tx1">
                    <a:lumMod val="75000"/>
                    <a:lumOff val="25000"/>
                  </a:schemeClr>
                </a:solidFill>
              </a:rPr>
              <a:t>specializat</a:t>
            </a:r>
          </a:p>
        </p:txBody>
      </p:sp>
      <p:sp>
        <p:nvSpPr>
          <p:cNvPr id="26627" name="Content Placeholder 2"/>
          <p:cNvSpPr>
            <a:spLocks noGrp="1"/>
          </p:cNvSpPr>
          <p:nvPr>
            <p:ph idx="1"/>
          </p:nvPr>
        </p:nvSpPr>
        <p:spPr/>
        <p:txBody>
          <a:bodyPr/>
          <a:lstStyle/>
          <a:p>
            <a:r>
              <a:rPr lang="ro-RO" altLang="ro-RO" sz="3200" dirty="0"/>
              <a:t>Produse software pentru </a:t>
            </a:r>
            <a:r>
              <a:rPr lang="ro-RO" altLang="ro-RO" sz="3200" b="1" dirty="0"/>
              <a:t>creație și redare de aplicații multimedia</a:t>
            </a:r>
          </a:p>
          <a:p>
            <a:endParaRPr lang="ro-RO" altLang="ro-RO" sz="3200" b="1" dirty="0"/>
          </a:p>
          <a:p>
            <a:r>
              <a:rPr lang="ro-RO" altLang="ro-RO" sz="3200" dirty="0"/>
              <a:t>Exemple</a:t>
            </a:r>
          </a:p>
          <a:p>
            <a:pPr lvl="1"/>
            <a:r>
              <a:rPr lang="ro-RO" altLang="ro-RO" sz="3000" dirty="0"/>
              <a:t>Browser web</a:t>
            </a:r>
          </a:p>
          <a:p>
            <a:pPr lvl="1"/>
            <a:r>
              <a:rPr lang="ro-RO" altLang="ro-RO" sz="3000" dirty="0"/>
              <a:t>Flash</a:t>
            </a:r>
          </a:p>
          <a:p>
            <a:pPr lvl="1"/>
            <a:r>
              <a:rPr lang="ro-RO" altLang="ro-RO" sz="3000" dirty="0"/>
              <a:t>PowerPoint</a:t>
            </a:r>
          </a:p>
          <a:p>
            <a:endParaRPr lang="en-US" altLang="ro-RO" sz="3200" dirty="0"/>
          </a:p>
          <a:p>
            <a:endParaRPr lang="ro-RO" altLang="ro-RO" dirty="0"/>
          </a:p>
        </p:txBody>
      </p:sp>
      <p:sp>
        <p:nvSpPr>
          <p:cNvPr id="4" name="Slide Number Placeholder 3">
            <a:extLst>
              <a:ext uri="{FF2B5EF4-FFF2-40B4-BE49-F238E27FC236}">
                <a16:creationId xmlns:a16="http://schemas.microsoft.com/office/drawing/2014/main" id="{EB860AFB-C3D9-DE7F-8040-5F26F3AFDCB9}"/>
              </a:ext>
            </a:extLst>
          </p:cNvPr>
          <p:cNvSpPr>
            <a:spLocks noGrp="1"/>
          </p:cNvSpPr>
          <p:nvPr>
            <p:ph type="sldNum" sz="quarter" idx="12"/>
          </p:nvPr>
        </p:nvSpPr>
        <p:spPr/>
        <p:txBody>
          <a:bodyPr/>
          <a:lstStyle/>
          <a:p>
            <a:pPr>
              <a:defRPr/>
            </a:pPr>
            <a:fld id="{E66D6CB4-6B7B-40A6-AFFC-DA004DAF9624}"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b="1" dirty="0">
                <a:solidFill>
                  <a:schemeClr val="tx1">
                    <a:lumMod val="75000"/>
                    <a:lumOff val="25000"/>
                  </a:schemeClr>
                </a:solidFill>
              </a:rPr>
              <a:t>4. Multimedia în </a:t>
            </a:r>
            <a:r>
              <a:rPr lang="ro-RO" b="1">
                <a:solidFill>
                  <a:schemeClr val="tx1">
                    <a:lumMod val="75000"/>
                    <a:lumOff val="25000"/>
                  </a:schemeClr>
                </a:solidFill>
              </a:rPr>
              <a:t>context WEB</a:t>
            </a:r>
            <a:endParaRPr lang="ro-RO" dirty="0">
              <a:solidFill>
                <a:schemeClr val="tx1">
                  <a:lumMod val="75000"/>
                  <a:lumOff val="25000"/>
                </a:schemeClr>
              </a:solidFill>
            </a:endParaRPr>
          </a:p>
        </p:txBody>
      </p:sp>
      <p:sp>
        <p:nvSpPr>
          <p:cNvPr id="3" name="Content Placeholder 2"/>
          <p:cNvSpPr>
            <a:spLocks noGrp="1"/>
          </p:cNvSpPr>
          <p:nvPr>
            <p:ph idx="1"/>
          </p:nvPr>
        </p:nvSpPr>
        <p:spPr/>
        <p:txBody>
          <a:bodyPr>
            <a:normAutofit lnSpcReduction="10000"/>
          </a:bodyPr>
          <a:lstStyle/>
          <a:p>
            <a:pPr>
              <a:lnSpc>
                <a:spcPct val="80000"/>
              </a:lnSpc>
            </a:pPr>
            <a:r>
              <a:rPr lang="ro-RO" altLang="ro-RO" sz="2800" dirty="0"/>
              <a:t>Se dezvoltă odată cu apariția standardului HTML5</a:t>
            </a:r>
          </a:p>
          <a:p>
            <a:pPr>
              <a:lnSpc>
                <a:spcPct val="80000"/>
              </a:lnSpc>
            </a:pPr>
            <a:r>
              <a:rPr lang="ro-RO" altLang="ro-RO" sz="2800" dirty="0"/>
              <a:t>Elemente multimedia suportate</a:t>
            </a:r>
          </a:p>
          <a:p>
            <a:pPr lvl="1">
              <a:lnSpc>
                <a:spcPct val="80000"/>
              </a:lnSpc>
            </a:pPr>
            <a:r>
              <a:rPr lang="ro-RO" altLang="ro-RO" sz="2400" dirty="0"/>
              <a:t>Text</a:t>
            </a:r>
          </a:p>
          <a:p>
            <a:pPr lvl="1">
              <a:lnSpc>
                <a:spcPct val="80000"/>
              </a:lnSpc>
            </a:pPr>
            <a:r>
              <a:rPr lang="ro-RO" altLang="ro-RO" sz="2400" dirty="0"/>
              <a:t>Imagini</a:t>
            </a:r>
          </a:p>
          <a:p>
            <a:pPr lvl="1">
              <a:lnSpc>
                <a:spcPct val="80000"/>
              </a:lnSpc>
            </a:pPr>
            <a:r>
              <a:rPr lang="ro-RO" altLang="ro-RO" sz="2400" dirty="0"/>
              <a:t>Grafică raster – elementul </a:t>
            </a:r>
            <a:r>
              <a:rPr lang="ro-RO" altLang="ro-RO" sz="2400" i="1" dirty="0" err="1"/>
              <a:t>canvas</a:t>
            </a:r>
            <a:endParaRPr lang="ro-RO" altLang="ro-RO" sz="2400" i="1" dirty="0"/>
          </a:p>
          <a:p>
            <a:pPr lvl="1">
              <a:lnSpc>
                <a:spcPct val="80000"/>
              </a:lnSpc>
            </a:pPr>
            <a:r>
              <a:rPr lang="ro-RO" altLang="ro-RO" sz="2400" dirty="0"/>
              <a:t>Grafică vectorială – SVG</a:t>
            </a:r>
            <a:endParaRPr lang="en-US" altLang="ro-RO" sz="2400" dirty="0"/>
          </a:p>
          <a:p>
            <a:pPr lvl="1">
              <a:lnSpc>
                <a:spcPct val="80000"/>
              </a:lnSpc>
            </a:pPr>
            <a:r>
              <a:rPr lang="ro-RO" altLang="ro-RO" sz="2400" dirty="0"/>
              <a:t>Animație</a:t>
            </a:r>
          </a:p>
          <a:p>
            <a:pPr lvl="1">
              <a:lnSpc>
                <a:spcPct val="80000"/>
              </a:lnSpc>
            </a:pPr>
            <a:r>
              <a:rPr lang="ro-RO" altLang="ro-RO" sz="2400" dirty="0"/>
              <a:t>Sunet – elementul </a:t>
            </a:r>
            <a:r>
              <a:rPr lang="ro-RO" altLang="ro-RO" sz="2400" i="1" dirty="0"/>
              <a:t>audio</a:t>
            </a:r>
            <a:r>
              <a:rPr lang="en-US" altLang="ro-RO" sz="2400" i="1" dirty="0"/>
              <a:t> + Web Audio API</a:t>
            </a:r>
            <a:endParaRPr lang="ro-RO" altLang="ro-RO" sz="2400" i="1" dirty="0"/>
          </a:p>
          <a:p>
            <a:pPr lvl="1">
              <a:lnSpc>
                <a:spcPct val="80000"/>
              </a:lnSpc>
            </a:pPr>
            <a:r>
              <a:rPr lang="ro-RO" altLang="ro-RO" sz="2400" dirty="0"/>
              <a:t>Video – elementul </a:t>
            </a:r>
            <a:r>
              <a:rPr lang="ro-RO" altLang="ro-RO" sz="2400" i="1" dirty="0"/>
              <a:t>video</a:t>
            </a:r>
          </a:p>
          <a:p>
            <a:pPr lvl="1">
              <a:lnSpc>
                <a:spcPct val="80000"/>
              </a:lnSpc>
            </a:pPr>
            <a:r>
              <a:rPr lang="ro-RO" altLang="ro-RO" sz="2400" dirty="0"/>
              <a:t>Grafică 3D – WebGL</a:t>
            </a:r>
          </a:p>
          <a:p>
            <a:pPr>
              <a:lnSpc>
                <a:spcPct val="80000"/>
              </a:lnSpc>
            </a:pPr>
            <a:r>
              <a:rPr lang="ro-RO" altLang="ro-RO" sz="2600" dirty="0"/>
              <a:t>Avantaje</a:t>
            </a:r>
          </a:p>
        </p:txBody>
      </p:sp>
      <p:sp>
        <p:nvSpPr>
          <p:cNvPr id="5" name="Slide Number Placeholder 4">
            <a:extLst>
              <a:ext uri="{FF2B5EF4-FFF2-40B4-BE49-F238E27FC236}">
                <a16:creationId xmlns:a16="http://schemas.microsoft.com/office/drawing/2014/main" id="{CC5905F0-E716-A658-E3DB-D209AFF700F7}"/>
              </a:ext>
            </a:extLst>
          </p:cNvPr>
          <p:cNvSpPr>
            <a:spLocks noGrp="1"/>
          </p:cNvSpPr>
          <p:nvPr>
            <p:ph type="sldNum" sz="quarter" idx="12"/>
          </p:nvPr>
        </p:nvSpPr>
        <p:spPr/>
        <p:txBody>
          <a:bodyPr/>
          <a:lstStyle/>
          <a:p>
            <a:pPr>
              <a:defRPr/>
            </a:pPr>
            <a:fld id="{E66D6CB4-6B7B-40A6-AFFC-DA004DAF9624}" type="slidenum">
              <a:rPr lang="en-US" smtClean="0"/>
              <a:pPr>
                <a:defRPr/>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Arhitectură client-server</a:t>
            </a:r>
          </a:p>
        </p:txBody>
      </p:sp>
      <p:sp>
        <p:nvSpPr>
          <p:cNvPr id="3" name="Content Placeholder 2"/>
          <p:cNvSpPr>
            <a:spLocks noGrp="1"/>
          </p:cNvSpPr>
          <p:nvPr>
            <p:ph idx="1"/>
          </p:nvPr>
        </p:nvSpPr>
        <p:spPr/>
        <p:txBody>
          <a:bodyPr/>
          <a:lstStyle/>
          <a:p>
            <a:r>
              <a:rPr lang="ro-RO" dirty="0"/>
              <a:t>Client – </a:t>
            </a:r>
            <a:r>
              <a:rPr lang="ro-RO" b="1" dirty="0"/>
              <a:t>Web Browser</a:t>
            </a:r>
          </a:p>
          <a:p>
            <a:pPr lvl="1"/>
            <a:r>
              <a:rPr lang="ro-RO" dirty="0"/>
              <a:t>Trimite cererile către server</a:t>
            </a:r>
          </a:p>
          <a:p>
            <a:pPr lvl="1"/>
            <a:r>
              <a:rPr lang="ro-RO" dirty="0"/>
              <a:t>Gestionează afișarea conținutului multimedia și interacțiunea cu utilizatorul</a:t>
            </a:r>
          </a:p>
          <a:p>
            <a:r>
              <a:rPr lang="ro-RO" dirty="0"/>
              <a:t>Server – </a:t>
            </a:r>
            <a:r>
              <a:rPr lang="ro-RO" b="1" dirty="0"/>
              <a:t>Web Server</a:t>
            </a:r>
          </a:p>
          <a:p>
            <a:pPr lvl="1"/>
            <a:r>
              <a:rPr lang="ro-RO" dirty="0"/>
              <a:t>Preia cererile de la Web Browser</a:t>
            </a:r>
          </a:p>
          <a:p>
            <a:pPr lvl="1"/>
            <a:r>
              <a:rPr lang="ro-RO" dirty="0"/>
              <a:t>Trimite conținutul (static sau generat dinamic) către browser</a:t>
            </a:r>
          </a:p>
          <a:p>
            <a:r>
              <a:rPr lang="ro-RO" dirty="0"/>
              <a:t>Comunicare – protocolul </a:t>
            </a:r>
            <a:r>
              <a:rPr lang="ro-RO" b="1" dirty="0" err="1"/>
              <a:t>Hypertext</a:t>
            </a:r>
            <a:r>
              <a:rPr lang="ro-RO" b="1" dirty="0"/>
              <a:t> Transfer Protocol</a:t>
            </a:r>
          </a:p>
          <a:p>
            <a:pPr lvl="1"/>
            <a:r>
              <a:rPr lang="ro-RO" dirty="0"/>
              <a:t>Protocol text</a:t>
            </a:r>
            <a:endParaRPr lang="ro-RO" b="1" dirty="0"/>
          </a:p>
          <a:p>
            <a:pPr lvl="1"/>
            <a:r>
              <a:rPr lang="ro-RO" dirty="0"/>
              <a:t>Mesaje de tip </a:t>
            </a:r>
            <a:r>
              <a:rPr lang="ro-RO" i="1" dirty="0" err="1"/>
              <a:t>request</a:t>
            </a:r>
            <a:r>
              <a:rPr lang="ro-RO" dirty="0"/>
              <a:t> și </a:t>
            </a:r>
            <a:r>
              <a:rPr lang="ro-RO" i="1" dirty="0" err="1"/>
              <a:t>response</a:t>
            </a:r>
            <a:endParaRPr lang="ro-RO" i="1" dirty="0"/>
          </a:p>
          <a:p>
            <a:pPr lvl="1"/>
            <a:r>
              <a:rPr lang="ro-RO" dirty="0"/>
              <a:t>Mesajele sunt trimise prin intermediul protocolului TCP/IP</a:t>
            </a:r>
          </a:p>
        </p:txBody>
      </p:sp>
      <p:sp>
        <p:nvSpPr>
          <p:cNvPr id="5" name="Slide Number Placeholder 4">
            <a:extLst>
              <a:ext uri="{FF2B5EF4-FFF2-40B4-BE49-F238E27FC236}">
                <a16:creationId xmlns:a16="http://schemas.microsoft.com/office/drawing/2014/main" id="{07824DDD-A461-04F1-A131-354ECCFDBD8A}"/>
              </a:ext>
            </a:extLst>
          </p:cNvPr>
          <p:cNvSpPr>
            <a:spLocks noGrp="1"/>
          </p:cNvSpPr>
          <p:nvPr>
            <p:ph type="sldNum" sz="quarter" idx="12"/>
          </p:nvPr>
        </p:nvSpPr>
        <p:spPr/>
        <p:txBody>
          <a:bodyPr/>
          <a:lstStyle/>
          <a:p>
            <a:pPr>
              <a:defRPr/>
            </a:pPr>
            <a:fld id="{E66D6CB4-6B7B-40A6-AFFC-DA004DAF9624}" type="slidenum">
              <a:rPr lang="en-US" smtClean="0"/>
              <a:pPr>
                <a:defRPr/>
              </a:pPr>
              <a:t>25</a:t>
            </a:fld>
            <a:endParaRPr lang="en-US"/>
          </a:p>
        </p:txBody>
      </p:sp>
    </p:spTree>
    <p:extLst>
      <p:ext uri="{BB962C8B-B14F-4D97-AF65-F5344CB8AC3E}">
        <p14:creationId xmlns:p14="http://schemas.microsoft.com/office/powerpoint/2010/main" val="3276045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HTTP </a:t>
            </a:r>
            <a:r>
              <a:rPr lang="ro-RO" dirty="0" err="1"/>
              <a:t>Request</a:t>
            </a:r>
            <a:endParaRPr lang="ro-RO" dirty="0"/>
          </a:p>
        </p:txBody>
      </p:sp>
      <p:sp>
        <p:nvSpPr>
          <p:cNvPr id="3" name="Content Placeholder 2"/>
          <p:cNvSpPr>
            <a:spLocks noGrp="1"/>
          </p:cNvSpPr>
          <p:nvPr>
            <p:ph idx="1"/>
          </p:nvPr>
        </p:nvSpPr>
        <p:spPr/>
        <p:txBody>
          <a:bodyPr/>
          <a:lstStyle/>
          <a:p>
            <a:r>
              <a:rPr lang="ro-RO" sz="2400" dirty="0"/>
              <a:t>Format</a:t>
            </a:r>
            <a:r>
              <a:rPr lang="en-US" sz="2400" dirty="0"/>
              <a:t>: </a:t>
            </a:r>
            <a:r>
              <a:rPr lang="en-US" sz="2400" dirty="0" err="1"/>
              <a:t>comanda</a:t>
            </a:r>
            <a:r>
              <a:rPr lang="en-US" sz="2400" dirty="0"/>
              <a:t> </a:t>
            </a:r>
            <a:r>
              <a:rPr lang="ro-RO" sz="2400" dirty="0"/>
              <a:t>(GET / POST / …)</a:t>
            </a:r>
            <a:r>
              <a:rPr lang="en-US" sz="2400" dirty="0"/>
              <a:t>/ </a:t>
            </a:r>
            <a:r>
              <a:rPr lang="en-US" sz="2400" dirty="0" err="1"/>
              <a:t>parametri</a:t>
            </a:r>
            <a:r>
              <a:rPr lang="en-US" sz="2400" dirty="0"/>
              <a:t> / eventual con</a:t>
            </a:r>
            <a:r>
              <a:rPr lang="ro-RO" sz="2400" dirty="0"/>
              <a:t>ținut</a:t>
            </a:r>
          </a:p>
          <a:p>
            <a:r>
              <a:rPr lang="ro-RO" sz="2400" dirty="0"/>
              <a:t>Cereri inițiate de către browser:</a:t>
            </a:r>
          </a:p>
          <a:p>
            <a:pPr lvl="1"/>
            <a:r>
              <a:rPr lang="ro-RO" sz="2200" dirty="0"/>
              <a:t>Introducere adresă de către utilizator</a:t>
            </a:r>
          </a:p>
          <a:p>
            <a:pPr lvl="1"/>
            <a:r>
              <a:rPr lang="ro-RO" sz="2200" dirty="0"/>
              <a:t>Navigare către pagină nouă</a:t>
            </a:r>
          </a:p>
          <a:p>
            <a:pPr lvl="1"/>
            <a:r>
              <a:rPr lang="ro-RO" sz="2200" dirty="0"/>
              <a:t>Obținere resurse</a:t>
            </a:r>
          </a:p>
          <a:p>
            <a:pPr lvl="1"/>
            <a:r>
              <a:rPr lang="ro-RO" sz="2200" dirty="0"/>
              <a:t>Solicitat din cod</a:t>
            </a:r>
          </a:p>
          <a:p>
            <a:r>
              <a:rPr lang="ro-RO" sz="2400" dirty="0"/>
              <a:t>Exemplu:</a:t>
            </a:r>
          </a:p>
          <a:p>
            <a:pPr marL="200025" lvl="1" indent="0">
              <a:buNone/>
            </a:pPr>
            <a:r>
              <a:rPr lang="en-US" sz="2200" i="1" dirty="0"/>
              <a:t>GET /index.html HTTP/1.1</a:t>
            </a:r>
          </a:p>
          <a:p>
            <a:pPr marL="200025" lvl="1" indent="0">
              <a:buNone/>
            </a:pPr>
            <a:r>
              <a:rPr lang="en-US" sz="2200" i="1" dirty="0"/>
              <a:t>Host: www.</a:t>
            </a:r>
            <a:r>
              <a:rPr lang="ro-RO" sz="2200" i="1" dirty="0"/>
              <a:t>test</a:t>
            </a:r>
            <a:r>
              <a:rPr lang="en-US" sz="2200" i="1" dirty="0"/>
              <a:t>.com</a:t>
            </a:r>
            <a:endParaRPr lang="ro-RO" sz="2200" i="1" dirty="0"/>
          </a:p>
          <a:p>
            <a:pPr marL="200025" lvl="1" indent="0">
              <a:buNone/>
            </a:pPr>
            <a:r>
              <a:rPr lang="ro-RO" sz="2200" i="1" dirty="0" err="1"/>
              <a:t>User-Agent:Mozilla</a:t>
            </a:r>
            <a:r>
              <a:rPr lang="ro-RO" sz="2200" i="1" dirty="0"/>
              <a:t>/5.0 </a:t>
            </a:r>
          </a:p>
          <a:p>
            <a:pPr lvl="1"/>
            <a:endParaRPr lang="ro-RO" sz="2200" i="1" dirty="0"/>
          </a:p>
          <a:p>
            <a:pPr lvl="1"/>
            <a:endParaRPr lang="ro-RO" sz="2200" dirty="0"/>
          </a:p>
        </p:txBody>
      </p:sp>
      <p:sp>
        <p:nvSpPr>
          <p:cNvPr id="5" name="Slide Number Placeholder 4">
            <a:extLst>
              <a:ext uri="{FF2B5EF4-FFF2-40B4-BE49-F238E27FC236}">
                <a16:creationId xmlns:a16="http://schemas.microsoft.com/office/drawing/2014/main" id="{EF893FAF-1DA8-6C52-D43C-7B6ECB972D9B}"/>
              </a:ext>
            </a:extLst>
          </p:cNvPr>
          <p:cNvSpPr>
            <a:spLocks noGrp="1"/>
          </p:cNvSpPr>
          <p:nvPr>
            <p:ph type="sldNum" sz="quarter" idx="12"/>
          </p:nvPr>
        </p:nvSpPr>
        <p:spPr/>
        <p:txBody>
          <a:bodyPr/>
          <a:lstStyle/>
          <a:p>
            <a:pPr>
              <a:defRPr/>
            </a:pPr>
            <a:fld id="{E66D6CB4-6B7B-40A6-AFFC-DA004DAF9624}" type="slidenum">
              <a:rPr lang="en-US" smtClean="0"/>
              <a:pPr>
                <a:defRPr/>
              </a:pPr>
              <a:t>26</a:t>
            </a:fld>
            <a:endParaRPr lang="en-US"/>
          </a:p>
        </p:txBody>
      </p:sp>
    </p:spTree>
    <p:extLst>
      <p:ext uri="{BB962C8B-B14F-4D97-AF65-F5344CB8AC3E}">
        <p14:creationId xmlns:p14="http://schemas.microsoft.com/office/powerpoint/2010/main" val="3621302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HTTP </a:t>
            </a:r>
            <a:r>
              <a:rPr lang="ro-RO" dirty="0" err="1"/>
              <a:t>Response</a:t>
            </a:r>
            <a:endParaRPr lang="ro-RO" dirty="0"/>
          </a:p>
        </p:txBody>
      </p:sp>
      <p:sp>
        <p:nvSpPr>
          <p:cNvPr id="3" name="Content Placeholder 2"/>
          <p:cNvSpPr>
            <a:spLocks noGrp="1"/>
          </p:cNvSpPr>
          <p:nvPr>
            <p:ph idx="1"/>
          </p:nvPr>
        </p:nvSpPr>
        <p:spPr/>
        <p:txBody>
          <a:bodyPr/>
          <a:lstStyle/>
          <a:p>
            <a:r>
              <a:rPr lang="ro-RO" dirty="0"/>
              <a:t>Format</a:t>
            </a:r>
            <a:r>
              <a:rPr lang="en-US" dirty="0"/>
              <a:t>: </a:t>
            </a:r>
            <a:r>
              <a:rPr lang="ro-RO" dirty="0"/>
              <a:t>status</a:t>
            </a:r>
            <a:r>
              <a:rPr lang="en-US" dirty="0"/>
              <a:t> </a:t>
            </a:r>
            <a:r>
              <a:rPr lang="ro-RO" dirty="0"/>
              <a:t>(200 / 404 / 500 /…)</a:t>
            </a:r>
            <a:r>
              <a:rPr lang="en-US" dirty="0"/>
              <a:t>/ </a:t>
            </a:r>
            <a:r>
              <a:rPr lang="en-US" dirty="0" err="1"/>
              <a:t>parametri</a:t>
            </a:r>
            <a:r>
              <a:rPr lang="en-US" dirty="0"/>
              <a:t> / con</a:t>
            </a:r>
            <a:r>
              <a:rPr lang="ro-RO" dirty="0"/>
              <a:t>ținut</a:t>
            </a:r>
          </a:p>
          <a:p>
            <a:r>
              <a:rPr lang="ro-RO" dirty="0"/>
              <a:t>Răspunsul este generat:</a:t>
            </a:r>
          </a:p>
          <a:p>
            <a:pPr lvl="1"/>
            <a:r>
              <a:rPr lang="ro-RO" dirty="0"/>
              <a:t>Static (conținutul este preluat din fișier)</a:t>
            </a:r>
          </a:p>
          <a:p>
            <a:pPr lvl="1"/>
            <a:r>
              <a:rPr lang="ro-RO" dirty="0"/>
              <a:t>Dinamic (conținutul este generat de către un program)</a:t>
            </a:r>
          </a:p>
          <a:p>
            <a:r>
              <a:rPr lang="ro-RO" dirty="0"/>
              <a:t>Exemplu:</a:t>
            </a:r>
          </a:p>
          <a:p>
            <a:pPr>
              <a:lnSpc>
                <a:spcPct val="100000"/>
              </a:lnSpc>
              <a:spcBef>
                <a:spcPts val="0"/>
              </a:spcBef>
              <a:spcAft>
                <a:spcPts val="0"/>
              </a:spcAft>
            </a:pPr>
            <a:r>
              <a:rPr lang="ro-RO" sz="1600" i="1" dirty="0"/>
              <a:t>HTTP/1.1 200 OK</a:t>
            </a:r>
          </a:p>
          <a:p>
            <a:pPr>
              <a:lnSpc>
                <a:spcPct val="100000"/>
              </a:lnSpc>
              <a:spcBef>
                <a:spcPts val="0"/>
              </a:spcBef>
              <a:spcAft>
                <a:spcPts val="0"/>
              </a:spcAft>
            </a:pPr>
            <a:r>
              <a:rPr lang="ro-RO" sz="1600" i="1" dirty="0"/>
              <a:t>Content-</a:t>
            </a:r>
            <a:r>
              <a:rPr lang="ro-RO" sz="1600" i="1" dirty="0" err="1"/>
              <a:t>Type</a:t>
            </a:r>
            <a:r>
              <a:rPr lang="ro-RO" sz="1600" i="1" dirty="0"/>
              <a:t>: text/</a:t>
            </a:r>
            <a:r>
              <a:rPr lang="ro-RO" sz="1600" i="1" dirty="0" err="1"/>
              <a:t>html</a:t>
            </a:r>
            <a:r>
              <a:rPr lang="ro-RO" sz="1600" i="1" dirty="0"/>
              <a:t>; </a:t>
            </a:r>
            <a:r>
              <a:rPr lang="ro-RO" sz="1600" i="1" dirty="0" err="1"/>
              <a:t>charset</a:t>
            </a:r>
            <a:r>
              <a:rPr lang="ro-RO" sz="1600" i="1" dirty="0"/>
              <a:t>=UTF-8</a:t>
            </a:r>
          </a:p>
          <a:p>
            <a:pPr>
              <a:lnSpc>
                <a:spcPct val="100000"/>
              </a:lnSpc>
              <a:spcBef>
                <a:spcPts val="0"/>
              </a:spcBef>
              <a:spcAft>
                <a:spcPts val="0"/>
              </a:spcAft>
            </a:pPr>
            <a:r>
              <a:rPr lang="ro-RO" sz="1600" i="1" dirty="0"/>
              <a:t>Content-</a:t>
            </a:r>
            <a:r>
              <a:rPr lang="ro-RO" sz="1600" i="1" dirty="0" err="1"/>
              <a:t>Length</a:t>
            </a:r>
            <a:r>
              <a:rPr lang="ro-RO" sz="1600" i="1" dirty="0"/>
              <a:t>: 131</a:t>
            </a:r>
          </a:p>
          <a:p>
            <a:pPr>
              <a:lnSpc>
                <a:spcPct val="100000"/>
              </a:lnSpc>
              <a:spcBef>
                <a:spcPts val="0"/>
              </a:spcBef>
              <a:spcAft>
                <a:spcPts val="0"/>
              </a:spcAft>
            </a:pPr>
            <a:endParaRPr lang="ro-RO" sz="1600" i="1" dirty="0"/>
          </a:p>
          <a:p>
            <a:pPr>
              <a:lnSpc>
                <a:spcPct val="100000"/>
              </a:lnSpc>
              <a:spcBef>
                <a:spcPts val="0"/>
              </a:spcBef>
              <a:spcAft>
                <a:spcPts val="0"/>
              </a:spcAft>
            </a:pPr>
            <a:r>
              <a:rPr lang="ro-RO" sz="1600" i="1" dirty="0"/>
              <a:t>&lt;</a:t>
            </a:r>
            <a:r>
              <a:rPr lang="ro-RO" sz="1600" i="1" dirty="0" err="1"/>
              <a:t>html</a:t>
            </a:r>
            <a:r>
              <a:rPr lang="ro-RO" sz="1600" i="1" dirty="0"/>
              <a:t>&gt;</a:t>
            </a:r>
          </a:p>
          <a:p>
            <a:pPr>
              <a:lnSpc>
                <a:spcPct val="100000"/>
              </a:lnSpc>
              <a:spcBef>
                <a:spcPts val="0"/>
              </a:spcBef>
              <a:spcAft>
                <a:spcPts val="0"/>
              </a:spcAft>
            </a:pPr>
            <a:r>
              <a:rPr lang="ro-RO" sz="1600" i="1" dirty="0"/>
              <a:t>…</a:t>
            </a:r>
          </a:p>
          <a:p>
            <a:pPr>
              <a:lnSpc>
                <a:spcPct val="100000"/>
              </a:lnSpc>
              <a:spcBef>
                <a:spcPts val="0"/>
              </a:spcBef>
              <a:spcAft>
                <a:spcPts val="0"/>
              </a:spcAft>
            </a:pPr>
            <a:r>
              <a:rPr lang="ro-RO" sz="1600" i="1" dirty="0"/>
              <a:t>&lt;/</a:t>
            </a:r>
            <a:r>
              <a:rPr lang="ro-RO" sz="1600" i="1" dirty="0" err="1"/>
              <a:t>html</a:t>
            </a:r>
            <a:r>
              <a:rPr lang="ro-RO" sz="1600" i="1" dirty="0"/>
              <a:t>&gt;</a:t>
            </a:r>
          </a:p>
          <a:p>
            <a:pPr marL="200025" lvl="1" indent="0">
              <a:buNone/>
            </a:pPr>
            <a:endParaRPr lang="ro-RO" dirty="0"/>
          </a:p>
        </p:txBody>
      </p:sp>
      <p:sp>
        <p:nvSpPr>
          <p:cNvPr id="5" name="Slide Number Placeholder 4">
            <a:extLst>
              <a:ext uri="{FF2B5EF4-FFF2-40B4-BE49-F238E27FC236}">
                <a16:creationId xmlns:a16="http://schemas.microsoft.com/office/drawing/2014/main" id="{C7ECD8F2-E372-5514-697A-866CE129DA44}"/>
              </a:ext>
            </a:extLst>
          </p:cNvPr>
          <p:cNvSpPr>
            <a:spLocks noGrp="1"/>
          </p:cNvSpPr>
          <p:nvPr>
            <p:ph type="sldNum" sz="quarter" idx="12"/>
          </p:nvPr>
        </p:nvSpPr>
        <p:spPr/>
        <p:txBody>
          <a:bodyPr/>
          <a:lstStyle/>
          <a:p>
            <a:pPr>
              <a:defRPr/>
            </a:pPr>
            <a:fld id="{E66D6CB4-6B7B-40A6-AFFC-DA004DAF9624}" type="slidenum">
              <a:rPr lang="en-US" smtClean="0"/>
              <a:pPr>
                <a:defRPr/>
              </a:pPr>
              <a:t>27</a:t>
            </a:fld>
            <a:endParaRPr lang="en-US"/>
          </a:p>
        </p:txBody>
      </p:sp>
    </p:spTree>
    <p:extLst>
      <p:ext uri="{BB962C8B-B14F-4D97-AF65-F5344CB8AC3E}">
        <p14:creationId xmlns:p14="http://schemas.microsoft.com/office/powerpoint/2010/main" val="1105240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Limbaje utilizate</a:t>
            </a:r>
          </a:p>
        </p:txBody>
      </p:sp>
      <p:sp>
        <p:nvSpPr>
          <p:cNvPr id="3" name="Content Placeholder 2"/>
          <p:cNvSpPr>
            <a:spLocks noGrp="1"/>
          </p:cNvSpPr>
          <p:nvPr>
            <p:ph idx="1"/>
          </p:nvPr>
        </p:nvSpPr>
        <p:spPr/>
        <p:txBody>
          <a:bodyPr/>
          <a:lstStyle/>
          <a:p>
            <a:r>
              <a:rPr lang="en-US" sz="2800" dirty="0"/>
              <a:t>HTML - </a:t>
            </a:r>
            <a:r>
              <a:rPr lang="en-US" sz="2800" dirty="0" err="1"/>
              <a:t>HyperText</a:t>
            </a:r>
            <a:r>
              <a:rPr lang="en-US" sz="2800" dirty="0"/>
              <a:t> Markup Language</a:t>
            </a:r>
          </a:p>
          <a:p>
            <a:pPr lvl="1"/>
            <a:r>
              <a:rPr lang="en-US" sz="2400" dirty="0" err="1"/>
              <a:t>Structura</a:t>
            </a:r>
            <a:r>
              <a:rPr lang="en-US" sz="2400" dirty="0"/>
              <a:t> </a:t>
            </a:r>
            <a:r>
              <a:rPr lang="en-US" sz="2400" dirty="0" err="1"/>
              <a:t>documentului</a:t>
            </a:r>
            <a:endParaRPr lang="en-US" sz="2400" dirty="0"/>
          </a:p>
          <a:p>
            <a:pPr lvl="1"/>
            <a:r>
              <a:rPr lang="en-US" sz="2400" dirty="0"/>
              <a:t>Con</a:t>
            </a:r>
            <a:r>
              <a:rPr lang="ro-RO" sz="2400" dirty="0"/>
              <a:t>ținutul (de tip text)</a:t>
            </a:r>
          </a:p>
          <a:p>
            <a:pPr lvl="1"/>
            <a:r>
              <a:rPr lang="ro-RO" sz="2400" dirty="0"/>
              <a:t>Referințe la alte resurse</a:t>
            </a:r>
            <a:endParaRPr lang="en-US" sz="2400" dirty="0"/>
          </a:p>
          <a:p>
            <a:r>
              <a:rPr lang="en-US" sz="2800" dirty="0"/>
              <a:t>CSS - Cascading Style Sheets</a:t>
            </a:r>
            <a:endParaRPr lang="ro-RO" sz="2800" dirty="0"/>
          </a:p>
          <a:p>
            <a:pPr lvl="1"/>
            <a:r>
              <a:rPr lang="ro-RO" sz="2400" dirty="0"/>
              <a:t>Descrie modalitatea de prezentare a conținutului</a:t>
            </a:r>
            <a:endParaRPr lang="en-US" sz="2400" dirty="0"/>
          </a:p>
          <a:p>
            <a:r>
              <a:rPr lang="ro-RO" sz="2800" dirty="0" err="1"/>
              <a:t>JavaScript</a:t>
            </a:r>
            <a:endParaRPr lang="ro-RO" sz="2800" dirty="0"/>
          </a:p>
          <a:p>
            <a:pPr lvl="1"/>
            <a:r>
              <a:rPr lang="ro-RO" sz="2400" dirty="0"/>
              <a:t>Manipularea dinamică a conținutului și a modalității de prezentare</a:t>
            </a:r>
          </a:p>
          <a:p>
            <a:pPr lvl="1"/>
            <a:r>
              <a:rPr lang="ro-RO" sz="2400" dirty="0"/>
              <a:t>Gestionează interacțiunea cu utilizatorul</a:t>
            </a:r>
          </a:p>
        </p:txBody>
      </p:sp>
      <p:sp>
        <p:nvSpPr>
          <p:cNvPr id="5" name="Slide Number Placeholder 4">
            <a:extLst>
              <a:ext uri="{FF2B5EF4-FFF2-40B4-BE49-F238E27FC236}">
                <a16:creationId xmlns:a16="http://schemas.microsoft.com/office/drawing/2014/main" id="{85CAC5A4-E9EF-3A3F-CC02-8275F2A6FD61}"/>
              </a:ext>
            </a:extLst>
          </p:cNvPr>
          <p:cNvSpPr>
            <a:spLocks noGrp="1"/>
          </p:cNvSpPr>
          <p:nvPr>
            <p:ph type="sldNum" sz="quarter" idx="12"/>
          </p:nvPr>
        </p:nvSpPr>
        <p:spPr/>
        <p:txBody>
          <a:bodyPr/>
          <a:lstStyle/>
          <a:p>
            <a:pPr>
              <a:defRPr/>
            </a:pPr>
            <a:fld id="{E66D6CB4-6B7B-40A6-AFFC-DA004DAF9624}" type="slidenum">
              <a:rPr lang="en-US" smtClean="0"/>
              <a:pPr>
                <a:defRPr/>
              </a:pPr>
              <a:t>28</a:t>
            </a:fld>
            <a:endParaRPr lang="en-US"/>
          </a:p>
        </p:txBody>
      </p:sp>
    </p:spTree>
    <p:extLst>
      <p:ext uri="{BB962C8B-B14F-4D97-AF65-F5344CB8AC3E}">
        <p14:creationId xmlns:p14="http://schemas.microsoft.com/office/powerpoint/2010/main" val="3393179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DOM – Document </a:t>
            </a:r>
            <a:r>
              <a:rPr lang="ro-RO" dirty="0" err="1"/>
              <a:t>Object</a:t>
            </a:r>
            <a:r>
              <a:rPr lang="ro-RO" dirty="0"/>
              <a:t> Model</a:t>
            </a:r>
          </a:p>
        </p:txBody>
      </p:sp>
      <p:sp>
        <p:nvSpPr>
          <p:cNvPr id="3" name="Content Placeholder 2"/>
          <p:cNvSpPr>
            <a:spLocks noGrp="1"/>
          </p:cNvSpPr>
          <p:nvPr>
            <p:ph idx="1"/>
          </p:nvPr>
        </p:nvSpPr>
        <p:spPr>
          <a:xfrm>
            <a:off x="1096963" y="1846263"/>
            <a:ext cx="6925903" cy="4022725"/>
          </a:xfrm>
        </p:spPr>
        <p:txBody>
          <a:bodyPr/>
          <a:lstStyle/>
          <a:p>
            <a:r>
              <a:rPr lang="ro-RO" sz="2400" dirty="0"/>
              <a:t>Aplicația este reprezentată intern sub formă de arbore</a:t>
            </a:r>
          </a:p>
          <a:p>
            <a:r>
              <a:rPr lang="ro-RO" sz="2400" dirty="0"/>
              <a:t>Tipuri de noduri</a:t>
            </a:r>
          </a:p>
          <a:p>
            <a:pPr lvl="1"/>
            <a:r>
              <a:rPr lang="ro-RO" sz="2000" dirty="0"/>
              <a:t>Elemente</a:t>
            </a:r>
          </a:p>
          <a:p>
            <a:pPr lvl="1"/>
            <a:r>
              <a:rPr lang="ro-RO" sz="2000" dirty="0"/>
              <a:t>Text</a:t>
            </a:r>
          </a:p>
          <a:p>
            <a:r>
              <a:rPr lang="ro-RO" sz="2400" dirty="0"/>
              <a:t>Nodurile - c</a:t>
            </a:r>
            <a:r>
              <a:rPr lang="en-US" sz="2400" dirty="0" err="1"/>
              <a:t>reate</a:t>
            </a:r>
            <a:r>
              <a:rPr lang="en-US" sz="2400" dirty="0"/>
              <a:t> din HTML </a:t>
            </a:r>
            <a:r>
              <a:rPr lang="en-US" sz="2400" dirty="0" err="1"/>
              <a:t>sau</a:t>
            </a:r>
            <a:r>
              <a:rPr lang="en-US" sz="2400" dirty="0"/>
              <a:t> JavaScript</a:t>
            </a:r>
            <a:endParaRPr lang="ro-RO" sz="2400" dirty="0"/>
          </a:p>
          <a:p>
            <a:r>
              <a:rPr lang="ro-RO" sz="2400" dirty="0"/>
              <a:t>Conțin: </a:t>
            </a:r>
          </a:p>
          <a:p>
            <a:pPr lvl="1"/>
            <a:r>
              <a:rPr lang="ro-RO" sz="2000" dirty="0"/>
              <a:t>atribute </a:t>
            </a:r>
          </a:p>
          <a:p>
            <a:pPr lvl="1"/>
            <a:r>
              <a:rPr lang="ro-RO" sz="2000" dirty="0"/>
              <a:t>parametri de stil</a:t>
            </a:r>
          </a:p>
          <a:p>
            <a:pPr lvl="1"/>
            <a:r>
              <a:rPr lang="ro-RO" sz="2000" dirty="0"/>
              <a:t>funcții </a:t>
            </a:r>
            <a:r>
              <a:rPr lang="ro-RO" sz="2000" dirty="0" err="1"/>
              <a:t>JavaScript</a:t>
            </a:r>
            <a:endParaRPr lang="en-US" sz="2000" dirty="0"/>
          </a:p>
          <a:p>
            <a:endParaRPr lang="ro-RO" dirty="0"/>
          </a:p>
          <a:p>
            <a:pPr marL="200025" lvl="1" indent="0">
              <a:buNone/>
            </a:pPr>
            <a:endParaRPr lang="ro-RO" dirty="0"/>
          </a:p>
        </p:txBody>
      </p:sp>
      <p:pic>
        <p:nvPicPr>
          <p:cNvPr id="5" name="Picture 2">
            <a:extLst>
              <a:ext uri="{FF2B5EF4-FFF2-40B4-BE49-F238E27FC236}">
                <a16:creationId xmlns:a16="http://schemas.microsoft.com/office/drawing/2014/main" id="{E039D31D-403C-4BEC-B9E3-F8471E32A846}"/>
              </a:ext>
            </a:extLst>
          </p:cNvPr>
          <p:cNvPicPr>
            <a:picLocks noChangeAspect="1" noChangeArrowheads="1"/>
          </p:cNvPicPr>
          <p:nvPr/>
        </p:nvPicPr>
        <p:blipFill>
          <a:blip r:embed="rId2"/>
          <a:srcRect/>
          <a:stretch>
            <a:fillRect/>
          </a:stretch>
        </p:blipFill>
        <p:spPr bwMode="auto">
          <a:xfrm>
            <a:off x="6762902" y="2618652"/>
            <a:ext cx="4937125" cy="3114052"/>
          </a:xfrm>
          <a:prstGeom prst="rect">
            <a:avLst/>
          </a:prstGeom>
          <a:noFill/>
          <a:ln w="9525">
            <a:noFill/>
            <a:miter lim="800000"/>
            <a:headEnd/>
            <a:tailEnd/>
          </a:ln>
        </p:spPr>
      </p:pic>
      <p:sp>
        <p:nvSpPr>
          <p:cNvPr id="6" name="Slide Number Placeholder 5">
            <a:extLst>
              <a:ext uri="{FF2B5EF4-FFF2-40B4-BE49-F238E27FC236}">
                <a16:creationId xmlns:a16="http://schemas.microsoft.com/office/drawing/2014/main" id="{DB1F743E-D18B-7E08-9553-57582CE08BEA}"/>
              </a:ext>
            </a:extLst>
          </p:cNvPr>
          <p:cNvSpPr>
            <a:spLocks noGrp="1"/>
          </p:cNvSpPr>
          <p:nvPr>
            <p:ph type="sldNum" sz="quarter" idx="12"/>
          </p:nvPr>
        </p:nvSpPr>
        <p:spPr/>
        <p:txBody>
          <a:bodyPr/>
          <a:lstStyle/>
          <a:p>
            <a:pPr>
              <a:defRPr/>
            </a:pPr>
            <a:fld id="{E66D6CB4-6B7B-40A6-AFFC-DA004DAF9624}" type="slidenum">
              <a:rPr lang="en-US" smtClean="0"/>
              <a:pPr>
                <a:defRPr/>
              </a:pPr>
              <a:t>29</a:t>
            </a:fld>
            <a:endParaRPr lang="en-US"/>
          </a:p>
        </p:txBody>
      </p:sp>
    </p:spTree>
    <p:extLst>
      <p:ext uri="{BB962C8B-B14F-4D97-AF65-F5344CB8AC3E}">
        <p14:creationId xmlns:p14="http://schemas.microsoft.com/office/powerpoint/2010/main" val="3574930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9E07-000A-471B-A21A-DD3A1C5A2777}"/>
              </a:ext>
            </a:extLst>
          </p:cNvPr>
          <p:cNvSpPr>
            <a:spLocks noGrp="1"/>
          </p:cNvSpPr>
          <p:nvPr>
            <p:ph type="title"/>
          </p:nvPr>
        </p:nvSpPr>
        <p:spPr/>
        <p:txBody>
          <a:bodyPr/>
          <a:lstStyle/>
          <a:p>
            <a:r>
              <a:rPr lang="ro-RO" dirty="0"/>
              <a:t>Obiective</a:t>
            </a:r>
            <a:endParaRPr lang="en-US" dirty="0"/>
          </a:p>
        </p:txBody>
      </p:sp>
      <p:sp>
        <p:nvSpPr>
          <p:cNvPr id="3" name="Content Placeholder 2">
            <a:extLst>
              <a:ext uri="{FF2B5EF4-FFF2-40B4-BE49-F238E27FC236}">
                <a16:creationId xmlns:a16="http://schemas.microsoft.com/office/drawing/2014/main" id="{E2FECEDC-29AB-467C-8679-36BC4C12B633}"/>
              </a:ext>
            </a:extLst>
          </p:cNvPr>
          <p:cNvSpPr>
            <a:spLocks noGrp="1"/>
          </p:cNvSpPr>
          <p:nvPr>
            <p:ph idx="1"/>
          </p:nvPr>
        </p:nvSpPr>
        <p:spPr/>
        <p:txBody>
          <a:bodyPr/>
          <a:lstStyle/>
          <a:p>
            <a:r>
              <a:rPr lang="ro-RO" dirty="0"/>
              <a:t>Însușirea elementelor teoretice și practice care să permită dezvoltarea de aplicații multimedia</a:t>
            </a:r>
          </a:p>
          <a:p>
            <a:pPr lvl="1"/>
            <a:r>
              <a:rPr lang="ro-RO" dirty="0" err="1"/>
              <a:t>Cunoaşterea</a:t>
            </a:r>
            <a:r>
              <a:rPr lang="ro-RO" dirty="0"/>
              <a:t> </a:t>
            </a:r>
            <a:r>
              <a:rPr lang="ro-RO" dirty="0" err="1"/>
              <a:t>facilităţilor</a:t>
            </a:r>
            <a:r>
              <a:rPr lang="ro-RO" dirty="0"/>
              <a:t> multimedia ale sistemelor de calcul actuale și a instrumentelor software pentru dezvoltarea de aplicații multimedia</a:t>
            </a:r>
          </a:p>
          <a:p>
            <a:pPr lvl="1"/>
            <a:r>
              <a:rPr lang="ro-RO" dirty="0"/>
              <a:t>Cunoașterea noțiunilor teoretice necesare pentru procesarea culorilor, imaginilor raster și vectoriale, sunetului și secvențelor video</a:t>
            </a:r>
          </a:p>
          <a:p>
            <a:pPr lvl="1"/>
            <a:r>
              <a:rPr lang="ro-RO" dirty="0"/>
              <a:t>Dezvoltarea de abilități de programare a aplicațiilor multimedia în context web</a:t>
            </a:r>
          </a:p>
          <a:p>
            <a:endParaRPr lang="ro-RO" dirty="0"/>
          </a:p>
          <a:p>
            <a:r>
              <a:rPr lang="ro-RO" dirty="0"/>
              <a:t>Tehnologii utilizate:</a:t>
            </a:r>
          </a:p>
          <a:p>
            <a:pPr lvl="1"/>
            <a:r>
              <a:rPr lang="ro-RO" dirty="0"/>
              <a:t>Limbajele HTML, CSS și JavaScript</a:t>
            </a:r>
          </a:p>
          <a:p>
            <a:pPr lvl="1"/>
            <a:r>
              <a:rPr lang="ro-RO" dirty="0"/>
              <a:t>API-urile puse la dispoziție de browser-ele web moderne</a:t>
            </a:r>
          </a:p>
          <a:p>
            <a:pPr lvl="1"/>
            <a:endParaRPr lang="ro-RO" dirty="0"/>
          </a:p>
          <a:p>
            <a:endParaRPr lang="ro-RO" dirty="0"/>
          </a:p>
        </p:txBody>
      </p:sp>
      <p:sp>
        <p:nvSpPr>
          <p:cNvPr id="5" name="Slide Number Placeholder 4">
            <a:extLst>
              <a:ext uri="{FF2B5EF4-FFF2-40B4-BE49-F238E27FC236}">
                <a16:creationId xmlns:a16="http://schemas.microsoft.com/office/drawing/2014/main" id="{267CD5A3-62D4-4A4A-B768-3EAC44270042}"/>
              </a:ext>
            </a:extLst>
          </p:cNvPr>
          <p:cNvSpPr>
            <a:spLocks noGrp="1"/>
          </p:cNvSpPr>
          <p:nvPr>
            <p:ph type="sldNum" sz="quarter" idx="12"/>
          </p:nvPr>
        </p:nvSpPr>
        <p:spPr/>
        <p:txBody>
          <a:bodyPr/>
          <a:lstStyle/>
          <a:p>
            <a:pPr>
              <a:defRPr/>
            </a:pPr>
            <a:fld id="{E66D6CB4-6B7B-40A6-AFFC-DA004DAF9624}" type="slidenum">
              <a:rPr lang="en-US" smtClean="0"/>
              <a:pPr>
                <a:defRPr/>
              </a:pPr>
              <a:t>3</a:t>
            </a:fld>
            <a:endParaRPr lang="en-US"/>
          </a:p>
        </p:txBody>
      </p:sp>
    </p:spTree>
    <p:extLst>
      <p:ext uri="{BB962C8B-B14F-4D97-AF65-F5344CB8AC3E}">
        <p14:creationId xmlns:p14="http://schemas.microsoft.com/office/powerpoint/2010/main" val="11521279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Limbajul HTML</a:t>
            </a:r>
          </a:p>
        </p:txBody>
      </p:sp>
      <p:sp>
        <p:nvSpPr>
          <p:cNvPr id="3" name="Content Placeholder 2"/>
          <p:cNvSpPr>
            <a:spLocks noGrp="1"/>
          </p:cNvSpPr>
          <p:nvPr>
            <p:ph idx="1"/>
          </p:nvPr>
        </p:nvSpPr>
        <p:spPr/>
        <p:txBody>
          <a:bodyPr/>
          <a:lstStyle/>
          <a:p>
            <a:r>
              <a:rPr lang="ro-RO" sz="2800" b="1" dirty="0" err="1"/>
              <a:t>Tag</a:t>
            </a:r>
            <a:endParaRPr lang="ro-RO" sz="2800" b="1" dirty="0"/>
          </a:p>
          <a:p>
            <a:pPr lvl="1"/>
            <a:r>
              <a:rPr lang="ro-RO" sz="2400" dirty="0"/>
              <a:t>Instrucțiunea de creare a unui nod</a:t>
            </a:r>
          </a:p>
          <a:p>
            <a:pPr lvl="1"/>
            <a:r>
              <a:rPr lang="en-US" sz="2400" dirty="0"/>
              <a:t>F</a:t>
            </a:r>
            <a:r>
              <a:rPr lang="ro-RO" sz="2400" dirty="0" err="1"/>
              <a:t>orma</a:t>
            </a:r>
            <a:r>
              <a:rPr lang="en-US" sz="2400" dirty="0"/>
              <a:t>t:</a:t>
            </a:r>
            <a:r>
              <a:rPr lang="ro-RO" sz="2400" dirty="0"/>
              <a:t> </a:t>
            </a:r>
            <a:r>
              <a:rPr lang="en-US" sz="2400" b="1" i="1" dirty="0"/>
              <a:t>&lt;test&gt;</a:t>
            </a:r>
            <a:r>
              <a:rPr lang="en-US" sz="2400" i="1" dirty="0"/>
              <a:t>con</a:t>
            </a:r>
            <a:r>
              <a:rPr lang="ro-RO" sz="2400" i="1" dirty="0"/>
              <a:t>ținut</a:t>
            </a:r>
            <a:r>
              <a:rPr lang="en-US" sz="2400" b="1" i="1" dirty="0"/>
              <a:t>&lt;/test&gt;</a:t>
            </a:r>
            <a:endParaRPr lang="ro-RO" sz="2400" b="1" i="1" dirty="0"/>
          </a:p>
          <a:p>
            <a:pPr lvl="1"/>
            <a:r>
              <a:rPr lang="ro-RO" sz="2400" dirty="0"/>
              <a:t>Conținutul poate fi:</a:t>
            </a:r>
          </a:p>
          <a:p>
            <a:pPr lvl="2"/>
            <a:r>
              <a:rPr lang="ro-RO" sz="1800" dirty="0"/>
              <a:t>Text</a:t>
            </a:r>
          </a:p>
          <a:p>
            <a:pPr lvl="2"/>
            <a:r>
              <a:rPr lang="ro-RO" sz="1800" dirty="0"/>
              <a:t>Alte </a:t>
            </a:r>
            <a:r>
              <a:rPr lang="ro-RO" sz="1800" dirty="0" err="1"/>
              <a:t>tag</a:t>
            </a:r>
            <a:r>
              <a:rPr lang="ro-RO" sz="1800" dirty="0"/>
              <a:t>-uri</a:t>
            </a:r>
            <a:endParaRPr lang="en-US" sz="1800" dirty="0"/>
          </a:p>
          <a:p>
            <a:r>
              <a:rPr lang="ro-RO" sz="2800" b="1" dirty="0"/>
              <a:t>Atribut</a:t>
            </a:r>
          </a:p>
          <a:p>
            <a:pPr lvl="1"/>
            <a:r>
              <a:rPr lang="ro-RO" sz="2400" dirty="0"/>
              <a:t>Perechi denumire – valoare atașate nodurilor</a:t>
            </a:r>
          </a:p>
          <a:p>
            <a:pPr lvl="1"/>
            <a:r>
              <a:rPr lang="ro-RO" sz="2400" dirty="0"/>
              <a:t>&lt;test </a:t>
            </a:r>
            <a:r>
              <a:rPr lang="ro-RO" sz="2400" b="1" dirty="0"/>
              <a:t>nume</a:t>
            </a:r>
            <a:r>
              <a:rPr lang="en-US" sz="2400" b="1" dirty="0"/>
              <a:t>1</a:t>
            </a:r>
            <a:r>
              <a:rPr lang="ro-RO" sz="2400" b="1" dirty="0"/>
              <a:t>=</a:t>
            </a:r>
            <a:r>
              <a:rPr lang="en-US" sz="2400" b="1" dirty="0"/>
              <a:t>“valoare1”</a:t>
            </a:r>
            <a:r>
              <a:rPr lang="en-US" sz="2400" dirty="0"/>
              <a:t> </a:t>
            </a:r>
            <a:r>
              <a:rPr lang="en-US" sz="2400" b="1" dirty="0"/>
              <a:t>nume2=“valoare2”</a:t>
            </a:r>
            <a:r>
              <a:rPr lang="ro-RO" sz="2400" dirty="0"/>
              <a:t>&gt;conținut&lt;/test&gt;</a:t>
            </a:r>
          </a:p>
          <a:p>
            <a:r>
              <a:rPr lang="ro-RO" dirty="0"/>
              <a:t>Caractere speciale: </a:t>
            </a:r>
            <a:r>
              <a:rPr lang="fr-FR" b="1" dirty="0"/>
              <a:t>&lt;</a:t>
            </a:r>
            <a:r>
              <a:rPr lang="fr-FR" dirty="0"/>
              <a:t> - </a:t>
            </a:r>
            <a:r>
              <a:rPr lang="fr-FR" i="1" dirty="0"/>
              <a:t>&amp;</a:t>
            </a:r>
            <a:r>
              <a:rPr lang="fr-FR" i="1" dirty="0" err="1"/>
              <a:t>lt</a:t>
            </a:r>
            <a:r>
              <a:rPr lang="fr-FR" i="1" dirty="0"/>
              <a:t>;</a:t>
            </a:r>
            <a:r>
              <a:rPr lang="fr-FR" dirty="0"/>
              <a:t> | </a:t>
            </a:r>
            <a:r>
              <a:rPr lang="fr-FR" b="1" dirty="0"/>
              <a:t>&gt;</a:t>
            </a:r>
            <a:r>
              <a:rPr lang="fr-FR" dirty="0"/>
              <a:t> - &amp;gt; | </a:t>
            </a:r>
            <a:r>
              <a:rPr lang="fr-FR" b="1" dirty="0"/>
              <a:t>"</a:t>
            </a:r>
            <a:r>
              <a:rPr lang="fr-FR" dirty="0"/>
              <a:t> - </a:t>
            </a:r>
            <a:r>
              <a:rPr lang="fr-FR" i="1" dirty="0"/>
              <a:t>&amp;</a:t>
            </a:r>
            <a:r>
              <a:rPr lang="fr-FR" i="1" dirty="0" err="1"/>
              <a:t>quot</a:t>
            </a:r>
            <a:r>
              <a:rPr lang="fr-FR" i="1" dirty="0"/>
              <a:t>;</a:t>
            </a:r>
            <a:r>
              <a:rPr lang="fr-FR" dirty="0"/>
              <a:t> | </a:t>
            </a:r>
            <a:r>
              <a:rPr lang="fr-FR" b="1" dirty="0"/>
              <a:t>'</a:t>
            </a:r>
            <a:r>
              <a:rPr lang="fr-FR" dirty="0"/>
              <a:t> - </a:t>
            </a:r>
            <a:r>
              <a:rPr lang="fr-FR" i="1" dirty="0"/>
              <a:t>&amp;</a:t>
            </a:r>
            <a:r>
              <a:rPr lang="fr-FR" i="1" dirty="0" err="1"/>
              <a:t>apos</a:t>
            </a:r>
            <a:r>
              <a:rPr lang="fr-FR" i="1" dirty="0"/>
              <a:t>;</a:t>
            </a:r>
            <a:r>
              <a:rPr lang="fr-FR" dirty="0"/>
              <a:t> | </a:t>
            </a:r>
            <a:r>
              <a:rPr lang="fr-FR" b="1" dirty="0"/>
              <a:t>&amp;</a:t>
            </a:r>
            <a:r>
              <a:rPr lang="fr-FR" dirty="0"/>
              <a:t> - </a:t>
            </a:r>
            <a:r>
              <a:rPr lang="fr-FR" i="1" dirty="0"/>
              <a:t>&amp;</a:t>
            </a:r>
            <a:r>
              <a:rPr lang="fr-FR" i="1" dirty="0" err="1"/>
              <a:t>amp</a:t>
            </a:r>
            <a:r>
              <a:rPr lang="fr-FR" i="1" dirty="0"/>
              <a:t>;</a:t>
            </a:r>
            <a:endParaRPr lang="ro-RO" i="1" dirty="0"/>
          </a:p>
        </p:txBody>
      </p:sp>
      <p:sp>
        <p:nvSpPr>
          <p:cNvPr id="5" name="Slide Number Placeholder 4">
            <a:extLst>
              <a:ext uri="{FF2B5EF4-FFF2-40B4-BE49-F238E27FC236}">
                <a16:creationId xmlns:a16="http://schemas.microsoft.com/office/drawing/2014/main" id="{166DF517-E1DD-6130-2015-9210EAC78EEE}"/>
              </a:ext>
            </a:extLst>
          </p:cNvPr>
          <p:cNvSpPr>
            <a:spLocks noGrp="1"/>
          </p:cNvSpPr>
          <p:nvPr>
            <p:ph type="sldNum" sz="quarter" idx="12"/>
          </p:nvPr>
        </p:nvSpPr>
        <p:spPr/>
        <p:txBody>
          <a:bodyPr/>
          <a:lstStyle/>
          <a:p>
            <a:pPr>
              <a:defRPr/>
            </a:pPr>
            <a:fld id="{E66D6CB4-6B7B-40A6-AFFC-DA004DAF9624}" type="slidenum">
              <a:rPr lang="en-US" smtClean="0"/>
              <a:pPr>
                <a:defRPr/>
              </a:pPr>
              <a:t>30</a:t>
            </a:fld>
            <a:endParaRPr lang="en-US"/>
          </a:p>
        </p:txBody>
      </p:sp>
    </p:spTree>
    <p:extLst>
      <p:ext uri="{BB962C8B-B14F-4D97-AF65-F5344CB8AC3E}">
        <p14:creationId xmlns:p14="http://schemas.microsoft.com/office/powerpoint/2010/main" val="4048309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Structura</a:t>
            </a:r>
            <a:r>
              <a:rPr lang="en-US" dirty="0"/>
              <a:t> </a:t>
            </a:r>
            <a:r>
              <a:rPr lang="en-US" dirty="0" err="1"/>
              <a:t>unui</a:t>
            </a:r>
            <a:r>
              <a:rPr lang="en-US" dirty="0"/>
              <a:t> document HTML</a:t>
            </a:r>
            <a:endParaRPr lang="ro-RO" dirty="0"/>
          </a:p>
        </p:txBody>
      </p:sp>
      <p:sp>
        <p:nvSpPr>
          <p:cNvPr id="3" name="Content Placeholder 2"/>
          <p:cNvSpPr>
            <a:spLocks noGrp="1"/>
          </p:cNvSpPr>
          <p:nvPr>
            <p:ph sz="half" idx="1"/>
          </p:nvPr>
        </p:nvSpPr>
        <p:spPr/>
        <p:txBody>
          <a:bodyPr/>
          <a:lstStyle/>
          <a:p>
            <a:r>
              <a:rPr lang="en-US" b="1" dirty="0"/>
              <a:t>&lt;!DOCTYPE html&gt;</a:t>
            </a:r>
          </a:p>
          <a:p>
            <a:r>
              <a:rPr lang="en-US" dirty="0"/>
              <a:t>&lt;html&gt;</a:t>
            </a:r>
          </a:p>
          <a:p>
            <a:pPr lvl="1"/>
            <a:r>
              <a:rPr lang="en-US" dirty="0"/>
              <a:t>&lt;head&gt;</a:t>
            </a:r>
          </a:p>
          <a:p>
            <a:pPr lvl="2"/>
            <a:r>
              <a:rPr lang="en-US" dirty="0"/>
              <a:t>&lt;title&gt;</a:t>
            </a:r>
            <a:r>
              <a:rPr lang="en-US" dirty="0" err="1"/>
              <a:t>titlu</a:t>
            </a:r>
            <a:r>
              <a:rPr lang="en-US" dirty="0"/>
              <a:t>&lt;/title&gt;</a:t>
            </a:r>
          </a:p>
          <a:p>
            <a:pPr lvl="2"/>
            <a:r>
              <a:rPr lang="ro-RO" i="1" dirty="0"/>
              <a:t>re</a:t>
            </a:r>
            <a:r>
              <a:rPr lang="en-US" i="1" dirty="0" err="1"/>
              <a:t>ferin</a:t>
            </a:r>
            <a:r>
              <a:rPr lang="ro-RO" i="1" dirty="0" err="1"/>
              <a:t>țe</a:t>
            </a:r>
            <a:r>
              <a:rPr lang="ro-RO" i="1" dirty="0"/>
              <a:t> și parametri</a:t>
            </a:r>
            <a:endParaRPr lang="en-US" i="1" dirty="0"/>
          </a:p>
          <a:p>
            <a:pPr lvl="1"/>
            <a:r>
              <a:rPr lang="en-US" dirty="0"/>
              <a:t>&lt;/head&gt;</a:t>
            </a:r>
          </a:p>
          <a:p>
            <a:pPr lvl="1"/>
            <a:r>
              <a:rPr lang="en-US" dirty="0"/>
              <a:t>&lt;body&gt;</a:t>
            </a:r>
          </a:p>
          <a:p>
            <a:pPr lvl="2"/>
            <a:r>
              <a:rPr lang="ro-RO" i="1" dirty="0"/>
              <a:t>conținut</a:t>
            </a:r>
            <a:endParaRPr lang="en-US" i="1" dirty="0"/>
          </a:p>
          <a:p>
            <a:pPr lvl="1"/>
            <a:r>
              <a:rPr lang="en-US" dirty="0"/>
              <a:t>&lt;/body&gt;</a:t>
            </a:r>
          </a:p>
          <a:p>
            <a:r>
              <a:rPr lang="en-US" dirty="0"/>
              <a:t>&lt;/html&gt;</a:t>
            </a:r>
            <a:endParaRPr lang="ro-RO" dirty="0"/>
          </a:p>
        </p:txBody>
      </p:sp>
      <p:graphicFrame>
        <p:nvGraphicFramePr>
          <p:cNvPr id="6" name="Content Placeholder 5"/>
          <p:cNvGraphicFramePr>
            <a:graphicFrameLocks noGrp="1"/>
          </p:cNvGraphicFramePr>
          <p:nvPr>
            <p:ph sz="half" idx="2"/>
            <p:extLst>
              <p:ext uri="{D42A27DB-BD31-4B8C-83A1-F6EECF244321}">
                <p14:modId xmlns:p14="http://schemas.microsoft.com/office/powerpoint/2010/main" val="953218421"/>
              </p:ext>
            </p:extLst>
          </p:nvPr>
        </p:nvGraphicFramePr>
        <p:xfrm>
          <a:off x="6218239" y="1846264"/>
          <a:ext cx="4859336" cy="3935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7604C577-5FFB-1C5F-3F95-3D617119EEE5}"/>
              </a:ext>
            </a:extLst>
          </p:cNvPr>
          <p:cNvSpPr>
            <a:spLocks noGrp="1"/>
          </p:cNvSpPr>
          <p:nvPr>
            <p:ph type="sldNum" sz="quarter" idx="12"/>
          </p:nvPr>
        </p:nvSpPr>
        <p:spPr/>
        <p:txBody>
          <a:bodyPr/>
          <a:lstStyle/>
          <a:p>
            <a:pPr>
              <a:defRPr/>
            </a:pPr>
            <a:fld id="{142F9030-1504-48FE-A63E-F05D143C3827}" type="slidenum">
              <a:rPr lang="en-US" smtClean="0"/>
              <a:pPr>
                <a:defRPr/>
              </a:pPr>
              <a:t>31</a:t>
            </a:fld>
            <a:endParaRPr lang="en-US"/>
          </a:p>
        </p:txBody>
      </p:sp>
    </p:spTree>
    <p:extLst>
      <p:ext uri="{BB962C8B-B14F-4D97-AF65-F5344CB8AC3E}">
        <p14:creationId xmlns:p14="http://schemas.microsoft.com/office/powerpoint/2010/main" val="2035880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Tipuri de elemente</a:t>
            </a:r>
          </a:p>
        </p:txBody>
      </p:sp>
      <p:sp>
        <p:nvSpPr>
          <p:cNvPr id="3" name="Content Placeholder 2"/>
          <p:cNvSpPr>
            <a:spLocks noGrp="1"/>
          </p:cNvSpPr>
          <p:nvPr>
            <p:ph idx="1"/>
          </p:nvPr>
        </p:nvSpPr>
        <p:spPr/>
        <p:txBody>
          <a:bodyPr/>
          <a:lstStyle/>
          <a:p>
            <a:r>
              <a:rPr lang="ro-RO" dirty="0"/>
              <a:t>Text</a:t>
            </a:r>
          </a:p>
          <a:p>
            <a:pPr lvl="1"/>
            <a:r>
              <a:rPr lang="ro-RO" dirty="0"/>
              <a:t>Formatare: </a:t>
            </a:r>
            <a:r>
              <a:rPr lang="ro-RO" b="1" i="1" dirty="0"/>
              <a:t>h1</a:t>
            </a:r>
            <a:r>
              <a:rPr lang="ro-RO" i="1" dirty="0"/>
              <a:t> – </a:t>
            </a:r>
            <a:r>
              <a:rPr lang="ro-RO" b="1" i="1" dirty="0"/>
              <a:t>h6</a:t>
            </a:r>
            <a:r>
              <a:rPr lang="ro-RO" i="1" dirty="0"/>
              <a:t>, </a:t>
            </a:r>
            <a:r>
              <a:rPr lang="ro-RO" b="1" i="1" dirty="0"/>
              <a:t>p</a:t>
            </a:r>
            <a:r>
              <a:rPr lang="en-US" i="1" dirty="0"/>
              <a:t>, </a:t>
            </a:r>
            <a:r>
              <a:rPr lang="en-US" b="1" i="1" dirty="0"/>
              <a:t>pre</a:t>
            </a:r>
            <a:r>
              <a:rPr lang="ro-RO" i="1" dirty="0"/>
              <a:t>, </a:t>
            </a:r>
            <a:r>
              <a:rPr lang="ro-RO" b="1" i="1" dirty="0"/>
              <a:t>div</a:t>
            </a:r>
            <a:r>
              <a:rPr lang="en-US" b="1" i="1" dirty="0"/>
              <a:t>,</a:t>
            </a:r>
            <a:r>
              <a:rPr lang="ro-RO" i="1" dirty="0"/>
              <a:t> em, strong, span, br, a</a:t>
            </a:r>
          </a:p>
          <a:p>
            <a:pPr lvl="1"/>
            <a:r>
              <a:rPr lang="ro-RO" dirty="0"/>
              <a:t>Liste: </a:t>
            </a:r>
            <a:r>
              <a:rPr lang="ro-RO" b="1" i="1" dirty="0" err="1"/>
              <a:t>ul</a:t>
            </a:r>
            <a:r>
              <a:rPr lang="ro-RO" i="1" dirty="0"/>
              <a:t>, </a:t>
            </a:r>
            <a:r>
              <a:rPr lang="ro-RO" b="1" i="1" dirty="0"/>
              <a:t>ol</a:t>
            </a:r>
            <a:r>
              <a:rPr lang="ro-RO" i="1" dirty="0"/>
              <a:t>, li</a:t>
            </a:r>
          </a:p>
          <a:p>
            <a:pPr lvl="1"/>
            <a:r>
              <a:rPr lang="ro-RO" dirty="0"/>
              <a:t>Tabele: </a:t>
            </a:r>
            <a:r>
              <a:rPr lang="en-US" b="1" i="1" dirty="0"/>
              <a:t>table</a:t>
            </a:r>
            <a:r>
              <a:rPr lang="en-US" i="1" dirty="0"/>
              <a:t>, </a:t>
            </a:r>
            <a:r>
              <a:rPr lang="en-US" i="1" dirty="0" err="1"/>
              <a:t>thead</a:t>
            </a:r>
            <a:r>
              <a:rPr lang="en-US" i="1" dirty="0"/>
              <a:t>, </a:t>
            </a:r>
            <a:r>
              <a:rPr lang="en-US" i="1" dirty="0" err="1"/>
              <a:t>tbody</a:t>
            </a:r>
            <a:r>
              <a:rPr lang="en-US" i="1" dirty="0"/>
              <a:t>, </a:t>
            </a:r>
            <a:r>
              <a:rPr lang="en-US" i="1" dirty="0" err="1"/>
              <a:t>tfoot</a:t>
            </a:r>
            <a:r>
              <a:rPr lang="en-US" i="1" dirty="0"/>
              <a:t>, </a:t>
            </a:r>
            <a:r>
              <a:rPr lang="en-US" i="1" dirty="0" err="1"/>
              <a:t>tr</a:t>
            </a:r>
            <a:r>
              <a:rPr lang="en-US" i="1" dirty="0"/>
              <a:t>, </a:t>
            </a:r>
            <a:r>
              <a:rPr lang="ro-RO" i="1" dirty="0" err="1"/>
              <a:t>th</a:t>
            </a:r>
            <a:r>
              <a:rPr lang="ro-RO" i="1" dirty="0"/>
              <a:t>, </a:t>
            </a:r>
            <a:r>
              <a:rPr lang="en-US" i="1" dirty="0"/>
              <a:t>td</a:t>
            </a:r>
            <a:endParaRPr lang="ro-RO" i="1" dirty="0"/>
          </a:p>
          <a:p>
            <a:r>
              <a:rPr lang="ro-RO" dirty="0"/>
              <a:t>Formulare: </a:t>
            </a:r>
            <a:r>
              <a:rPr lang="ro-RO" b="1" i="1" dirty="0"/>
              <a:t>form</a:t>
            </a:r>
            <a:r>
              <a:rPr lang="ro-RO" dirty="0"/>
              <a:t>, </a:t>
            </a:r>
            <a:r>
              <a:rPr lang="en-US" i="1" dirty="0"/>
              <a:t>label</a:t>
            </a:r>
            <a:r>
              <a:rPr lang="en-US" dirty="0"/>
              <a:t>, </a:t>
            </a:r>
            <a:r>
              <a:rPr lang="ro-RO" i="1" dirty="0"/>
              <a:t>input</a:t>
            </a:r>
            <a:r>
              <a:rPr lang="en-US" i="1" dirty="0"/>
              <a:t>, select, option</a:t>
            </a:r>
            <a:endParaRPr lang="ro-RO" i="1" dirty="0"/>
          </a:p>
          <a:p>
            <a:r>
              <a:rPr lang="ro-RO" dirty="0"/>
              <a:t>Imagine raster</a:t>
            </a:r>
          </a:p>
          <a:p>
            <a:pPr lvl="1"/>
            <a:r>
              <a:rPr lang="ro-RO" i="1" dirty="0" err="1"/>
              <a:t>img</a:t>
            </a:r>
            <a:r>
              <a:rPr lang="ro-RO" i="1" dirty="0"/>
              <a:t>, </a:t>
            </a:r>
            <a:r>
              <a:rPr lang="ro-RO" i="1" dirty="0" err="1"/>
              <a:t>canvas</a:t>
            </a:r>
            <a:endParaRPr lang="ro-RO" i="1" dirty="0"/>
          </a:p>
          <a:p>
            <a:r>
              <a:rPr lang="ro-RO" dirty="0"/>
              <a:t>Imagine vectorială: </a:t>
            </a:r>
            <a:r>
              <a:rPr lang="ro-RO" i="1" dirty="0" err="1"/>
              <a:t>svg</a:t>
            </a:r>
            <a:endParaRPr lang="ro-RO" i="1" dirty="0"/>
          </a:p>
          <a:p>
            <a:r>
              <a:rPr lang="ro-RO" dirty="0"/>
              <a:t>Audio și video: </a:t>
            </a:r>
            <a:r>
              <a:rPr lang="ro-RO" i="1" dirty="0"/>
              <a:t>audio, </a:t>
            </a:r>
            <a:r>
              <a:rPr lang="ro-RO" b="1" i="1" dirty="0"/>
              <a:t>video</a:t>
            </a:r>
          </a:p>
        </p:txBody>
      </p:sp>
      <p:sp>
        <p:nvSpPr>
          <p:cNvPr id="5" name="Slide Number Placeholder 4">
            <a:extLst>
              <a:ext uri="{FF2B5EF4-FFF2-40B4-BE49-F238E27FC236}">
                <a16:creationId xmlns:a16="http://schemas.microsoft.com/office/drawing/2014/main" id="{48E1B396-E18D-739C-E9D0-0FA1867A58FC}"/>
              </a:ext>
            </a:extLst>
          </p:cNvPr>
          <p:cNvSpPr>
            <a:spLocks noGrp="1"/>
          </p:cNvSpPr>
          <p:nvPr>
            <p:ph type="sldNum" sz="quarter" idx="12"/>
          </p:nvPr>
        </p:nvSpPr>
        <p:spPr/>
        <p:txBody>
          <a:bodyPr/>
          <a:lstStyle/>
          <a:p>
            <a:pPr>
              <a:defRPr/>
            </a:pPr>
            <a:fld id="{E66D6CB4-6B7B-40A6-AFFC-DA004DAF9624}" type="slidenum">
              <a:rPr lang="en-US" smtClean="0"/>
              <a:pPr>
                <a:defRPr/>
              </a:pPr>
              <a:t>32</a:t>
            </a:fld>
            <a:endParaRPr lang="en-US"/>
          </a:p>
        </p:txBody>
      </p:sp>
    </p:spTree>
    <p:extLst>
      <p:ext uri="{BB962C8B-B14F-4D97-AF65-F5344CB8AC3E}">
        <p14:creationId xmlns:p14="http://schemas.microsoft.com/office/powerpoint/2010/main" val="38679241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7982F-13DD-4188-BB24-77936EEFAC10}"/>
              </a:ext>
            </a:extLst>
          </p:cNvPr>
          <p:cNvSpPr>
            <a:spLocks noGrp="1"/>
          </p:cNvSpPr>
          <p:nvPr>
            <p:ph type="title"/>
          </p:nvPr>
        </p:nvSpPr>
        <p:spPr/>
        <p:txBody>
          <a:bodyPr/>
          <a:lstStyle/>
          <a:p>
            <a:r>
              <a:rPr lang="en-US" dirty="0" err="1"/>
              <a:t>Formatare</a:t>
            </a:r>
            <a:r>
              <a:rPr lang="en-US" dirty="0"/>
              <a:t> Text</a:t>
            </a:r>
          </a:p>
        </p:txBody>
      </p:sp>
      <p:sp>
        <p:nvSpPr>
          <p:cNvPr id="3" name="Content Placeholder 2">
            <a:extLst>
              <a:ext uri="{FF2B5EF4-FFF2-40B4-BE49-F238E27FC236}">
                <a16:creationId xmlns:a16="http://schemas.microsoft.com/office/drawing/2014/main" id="{2476196E-5917-4B1A-8770-3E224B0AC4AD}"/>
              </a:ext>
            </a:extLst>
          </p:cNvPr>
          <p:cNvSpPr>
            <a:spLocks noGrp="1"/>
          </p:cNvSpPr>
          <p:nvPr>
            <p:ph idx="1"/>
          </p:nvPr>
        </p:nvSpPr>
        <p:spPr/>
        <p:txBody>
          <a:bodyPr/>
          <a:lstStyle/>
          <a:p>
            <a:r>
              <a:rPr lang="en-US" b="1" dirty="0"/>
              <a:t>H1, H2, …, H6 </a:t>
            </a:r>
            <a:r>
              <a:rPr lang="en-US" dirty="0"/>
              <a:t>– </a:t>
            </a:r>
            <a:r>
              <a:rPr lang="ro-RO" dirty="0"/>
              <a:t>t</a:t>
            </a:r>
            <a:r>
              <a:rPr lang="en-US" dirty="0" err="1"/>
              <a:t>itluri</a:t>
            </a:r>
            <a:r>
              <a:rPr lang="ro-RO" dirty="0"/>
              <a:t> </a:t>
            </a:r>
          </a:p>
          <a:p>
            <a:pPr lvl="1"/>
            <a:r>
              <a:rPr lang="en-US" dirty="0" err="1"/>
              <a:t>marcheaz</a:t>
            </a:r>
            <a:r>
              <a:rPr lang="ro-RO" dirty="0"/>
              <a:t>ă titlurile secțiunilor din document (1 este cel mai important)</a:t>
            </a:r>
          </a:p>
          <a:p>
            <a:r>
              <a:rPr lang="ro-RO" b="1" dirty="0"/>
              <a:t>P</a:t>
            </a:r>
            <a:r>
              <a:rPr lang="ro-RO" dirty="0"/>
              <a:t> – marchează paragrafele de text</a:t>
            </a:r>
          </a:p>
          <a:p>
            <a:r>
              <a:rPr lang="ro-RO" b="1" dirty="0"/>
              <a:t>PRE</a:t>
            </a:r>
            <a:r>
              <a:rPr lang="ro-RO" dirty="0"/>
              <a:t> – text </a:t>
            </a:r>
            <a:r>
              <a:rPr lang="ro-RO" dirty="0" err="1"/>
              <a:t>preformatat</a:t>
            </a:r>
            <a:endParaRPr lang="ro-RO" dirty="0"/>
          </a:p>
          <a:p>
            <a:pPr lvl="1"/>
            <a:r>
              <a:rPr lang="ro-RO" dirty="0"/>
              <a:t>Previne </a:t>
            </a:r>
            <a:r>
              <a:rPr lang="ro-RO" b="1" dirty="0"/>
              <a:t>comasarea spațiilor</a:t>
            </a:r>
            <a:r>
              <a:rPr lang="ro-RO" dirty="0"/>
              <a:t> pentru conținutul </a:t>
            </a:r>
            <a:r>
              <a:rPr lang="ro-RO" dirty="0" err="1"/>
              <a:t>tag</a:t>
            </a:r>
            <a:r>
              <a:rPr lang="ro-RO" dirty="0"/>
              <a:t>-ului (în tot subarborele)</a:t>
            </a:r>
          </a:p>
          <a:p>
            <a:r>
              <a:rPr lang="ro-RO" b="1" dirty="0"/>
              <a:t>DIV</a:t>
            </a:r>
            <a:r>
              <a:rPr lang="ro-RO" dirty="0"/>
              <a:t>, </a:t>
            </a:r>
            <a:r>
              <a:rPr lang="ro-RO" b="1" dirty="0"/>
              <a:t>SPAN</a:t>
            </a:r>
            <a:r>
              <a:rPr lang="ro-RO" dirty="0"/>
              <a:t> – containere generice folosite pentru  gruparea conținutului</a:t>
            </a:r>
          </a:p>
          <a:p>
            <a:r>
              <a:rPr lang="ro-RO" b="1" dirty="0"/>
              <a:t>STRONG</a:t>
            </a:r>
            <a:r>
              <a:rPr lang="ro-RO" dirty="0"/>
              <a:t>, </a:t>
            </a:r>
            <a:r>
              <a:rPr lang="ro-RO" b="1" dirty="0"/>
              <a:t>EM</a:t>
            </a:r>
            <a:r>
              <a:rPr lang="ro-RO" dirty="0"/>
              <a:t> – folosite pentru marcarea fragmentelor mai importante într-un text</a:t>
            </a:r>
          </a:p>
          <a:p>
            <a:r>
              <a:rPr lang="ro-RO" b="1" dirty="0"/>
              <a:t>BR</a:t>
            </a:r>
            <a:r>
              <a:rPr lang="ro-RO" dirty="0"/>
              <a:t> – inserează o linie nouă</a:t>
            </a:r>
          </a:p>
          <a:p>
            <a:r>
              <a:rPr lang="ro-RO" b="1" dirty="0"/>
              <a:t>A</a:t>
            </a:r>
            <a:r>
              <a:rPr lang="ro-RO" dirty="0"/>
              <a:t> – creează un hyperlink (adresa destinație este specificată prin atributul </a:t>
            </a:r>
            <a:r>
              <a:rPr lang="ro-RO" b="1" i="1" dirty="0" err="1"/>
              <a:t>href</a:t>
            </a:r>
            <a:r>
              <a:rPr lang="ro-RO" dirty="0"/>
              <a:t>)</a:t>
            </a:r>
          </a:p>
          <a:p>
            <a:endParaRPr lang="ro-RO" dirty="0"/>
          </a:p>
          <a:p>
            <a:endParaRPr lang="en-US" dirty="0"/>
          </a:p>
        </p:txBody>
      </p:sp>
      <p:sp>
        <p:nvSpPr>
          <p:cNvPr id="5" name="Slide Number Placeholder 4">
            <a:extLst>
              <a:ext uri="{FF2B5EF4-FFF2-40B4-BE49-F238E27FC236}">
                <a16:creationId xmlns:a16="http://schemas.microsoft.com/office/drawing/2014/main" id="{72B095FD-C732-3C26-BC30-03AF7C5ED309}"/>
              </a:ext>
            </a:extLst>
          </p:cNvPr>
          <p:cNvSpPr>
            <a:spLocks noGrp="1"/>
          </p:cNvSpPr>
          <p:nvPr>
            <p:ph type="sldNum" sz="quarter" idx="12"/>
          </p:nvPr>
        </p:nvSpPr>
        <p:spPr/>
        <p:txBody>
          <a:bodyPr/>
          <a:lstStyle/>
          <a:p>
            <a:pPr>
              <a:defRPr/>
            </a:pPr>
            <a:fld id="{E66D6CB4-6B7B-40A6-AFFC-DA004DAF9624}" type="slidenum">
              <a:rPr lang="en-US" smtClean="0"/>
              <a:pPr>
                <a:defRPr/>
              </a:pPr>
              <a:t>33</a:t>
            </a:fld>
            <a:endParaRPr lang="en-US"/>
          </a:p>
        </p:txBody>
      </p:sp>
    </p:spTree>
    <p:extLst>
      <p:ext uri="{BB962C8B-B14F-4D97-AF65-F5344CB8AC3E}">
        <p14:creationId xmlns:p14="http://schemas.microsoft.com/office/powerpoint/2010/main" val="601282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8D1F2-6C3F-4185-8C0C-310069B3AF65}"/>
              </a:ext>
            </a:extLst>
          </p:cNvPr>
          <p:cNvSpPr>
            <a:spLocks noGrp="1"/>
          </p:cNvSpPr>
          <p:nvPr>
            <p:ph type="title"/>
          </p:nvPr>
        </p:nvSpPr>
        <p:spPr/>
        <p:txBody>
          <a:bodyPr/>
          <a:lstStyle/>
          <a:p>
            <a:r>
              <a:rPr lang="en-US" dirty="0" err="1"/>
              <a:t>Liste</a:t>
            </a:r>
            <a:r>
              <a:rPr lang="en-US" dirty="0"/>
              <a:t> </a:t>
            </a:r>
            <a:r>
              <a:rPr lang="ro-RO" dirty="0"/>
              <a:t>și tabele</a:t>
            </a:r>
            <a:endParaRPr lang="en-US" dirty="0"/>
          </a:p>
        </p:txBody>
      </p:sp>
      <p:sp>
        <p:nvSpPr>
          <p:cNvPr id="3" name="Content Placeholder 2">
            <a:extLst>
              <a:ext uri="{FF2B5EF4-FFF2-40B4-BE49-F238E27FC236}">
                <a16:creationId xmlns:a16="http://schemas.microsoft.com/office/drawing/2014/main" id="{07368A81-F26E-4CAD-9529-951BD924E434}"/>
              </a:ext>
            </a:extLst>
          </p:cNvPr>
          <p:cNvSpPr>
            <a:spLocks noGrp="1"/>
          </p:cNvSpPr>
          <p:nvPr>
            <p:ph idx="1"/>
          </p:nvPr>
        </p:nvSpPr>
        <p:spPr/>
        <p:txBody>
          <a:bodyPr/>
          <a:lstStyle/>
          <a:p>
            <a:r>
              <a:rPr lang="ro-RO" dirty="0"/>
              <a:t>Liste</a:t>
            </a:r>
          </a:p>
          <a:p>
            <a:pPr lvl="1"/>
            <a:r>
              <a:rPr lang="ro-RO" b="1" dirty="0"/>
              <a:t>UL</a:t>
            </a:r>
            <a:r>
              <a:rPr lang="ro-RO" dirty="0"/>
              <a:t> – </a:t>
            </a:r>
            <a:r>
              <a:rPr lang="ro-RO" i="1" dirty="0" err="1"/>
              <a:t>unordered</a:t>
            </a:r>
            <a:r>
              <a:rPr lang="ro-RO" i="1" dirty="0"/>
              <a:t> </a:t>
            </a:r>
            <a:r>
              <a:rPr lang="ro-RO" i="1" dirty="0" err="1"/>
              <a:t>list</a:t>
            </a:r>
            <a:r>
              <a:rPr lang="ro-RO" dirty="0"/>
              <a:t> (uzual afișate cu buline)</a:t>
            </a:r>
          </a:p>
          <a:p>
            <a:pPr lvl="1"/>
            <a:r>
              <a:rPr lang="ro-RO" b="1" dirty="0"/>
              <a:t>OL</a:t>
            </a:r>
            <a:r>
              <a:rPr lang="ro-RO" dirty="0"/>
              <a:t> – </a:t>
            </a:r>
            <a:r>
              <a:rPr lang="ro-RO" i="1" dirty="0" err="1"/>
              <a:t>ordered</a:t>
            </a:r>
            <a:r>
              <a:rPr lang="ro-RO" i="1" dirty="0"/>
              <a:t> </a:t>
            </a:r>
            <a:r>
              <a:rPr lang="ro-RO" i="1" dirty="0" err="1"/>
              <a:t>list</a:t>
            </a:r>
            <a:r>
              <a:rPr lang="ro-RO" dirty="0"/>
              <a:t> (uzual afișate </a:t>
            </a:r>
            <a:r>
              <a:rPr lang="ro-RO" dirty="0" err="1"/>
              <a:t>numeroate</a:t>
            </a:r>
            <a:r>
              <a:rPr lang="ro-RO" dirty="0"/>
              <a:t>)</a:t>
            </a:r>
          </a:p>
          <a:p>
            <a:pPr lvl="1"/>
            <a:r>
              <a:rPr lang="ro-RO" dirty="0"/>
              <a:t>Ambele conțin elemente marcate cu </a:t>
            </a:r>
            <a:r>
              <a:rPr lang="ro-RO" b="1" dirty="0"/>
              <a:t>LI</a:t>
            </a:r>
            <a:r>
              <a:rPr lang="ro-RO" dirty="0"/>
              <a:t> (</a:t>
            </a:r>
            <a:r>
              <a:rPr lang="ro-RO" i="1" dirty="0" err="1"/>
              <a:t>list</a:t>
            </a:r>
            <a:r>
              <a:rPr lang="ro-RO" i="1" dirty="0"/>
              <a:t> item</a:t>
            </a:r>
            <a:r>
              <a:rPr lang="ro-RO" dirty="0"/>
              <a:t>)</a:t>
            </a:r>
          </a:p>
          <a:p>
            <a:r>
              <a:rPr lang="ro-RO" dirty="0"/>
              <a:t>Tabele</a:t>
            </a:r>
          </a:p>
          <a:p>
            <a:pPr lvl="1"/>
            <a:r>
              <a:rPr lang="ro-RO" dirty="0"/>
              <a:t>TABLE – reprezintă un tabel și poate conține</a:t>
            </a:r>
          </a:p>
          <a:p>
            <a:pPr lvl="2"/>
            <a:r>
              <a:rPr lang="ro-RO" dirty="0"/>
              <a:t>Secțiuni marcate cu </a:t>
            </a:r>
            <a:r>
              <a:rPr lang="ro-RO" b="1" dirty="0"/>
              <a:t>THEAD</a:t>
            </a:r>
            <a:r>
              <a:rPr lang="ro-RO" dirty="0"/>
              <a:t>, </a:t>
            </a:r>
            <a:r>
              <a:rPr lang="ro-RO" b="1" dirty="0"/>
              <a:t>TBODY </a:t>
            </a:r>
            <a:r>
              <a:rPr lang="ro-RO" dirty="0"/>
              <a:t>și </a:t>
            </a:r>
            <a:r>
              <a:rPr lang="ro-RO" b="1" dirty="0"/>
              <a:t>TFOOT</a:t>
            </a:r>
          </a:p>
          <a:p>
            <a:pPr lvl="2"/>
            <a:r>
              <a:rPr lang="ro-RO" dirty="0"/>
              <a:t>Un titlu marcat cu </a:t>
            </a:r>
            <a:r>
              <a:rPr lang="ro-RO" b="1" dirty="0"/>
              <a:t>CAPTION</a:t>
            </a:r>
            <a:r>
              <a:rPr lang="ro-RO" dirty="0"/>
              <a:t>; titlul poate conține orice fragment HTML și este afișat în afara tabelului</a:t>
            </a:r>
          </a:p>
          <a:p>
            <a:pPr lvl="1"/>
            <a:r>
              <a:rPr lang="ro-RO" dirty="0"/>
              <a:t>Secțiunile conțin rânduri marcate cu </a:t>
            </a:r>
            <a:r>
              <a:rPr lang="ro-RO" b="1" dirty="0"/>
              <a:t>TR</a:t>
            </a:r>
          </a:p>
          <a:p>
            <a:pPr lvl="1"/>
            <a:r>
              <a:rPr lang="ro-RO" dirty="0"/>
              <a:t>Rândurile conțin celule marcate cu </a:t>
            </a:r>
            <a:r>
              <a:rPr lang="ro-RO" b="1" dirty="0"/>
              <a:t>TH</a:t>
            </a:r>
            <a:r>
              <a:rPr lang="ro-RO" dirty="0"/>
              <a:t> (table </a:t>
            </a:r>
            <a:r>
              <a:rPr lang="ro-RO" dirty="0" err="1"/>
              <a:t>header</a:t>
            </a:r>
            <a:r>
              <a:rPr lang="ro-RO" dirty="0"/>
              <a:t>) sau </a:t>
            </a:r>
            <a:r>
              <a:rPr lang="ro-RO" b="1" dirty="0"/>
              <a:t>TD</a:t>
            </a:r>
            <a:r>
              <a:rPr lang="ro-RO" dirty="0"/>
              <a:t> (</a:t>
            </a:r>
            <a:r>
              <a:rPr lang="ro-RO" i="1" dirty="0"/>
              <a:t>table data</a:t>
            </a:r>
            <a:r>
              <a:rPr lang="ro-RO" dirty="0"/>
              <a:t>); </a:t>
            </a:r>
          </a:p>
          <a:p>
            <a:pPr lvl="2"/>
            <a:r>
              <a:rPr lang="ro-RO" dirty="0"/>
              <a:t>celulele pot conține orice fragment HTML</a:t>
            </a:r>
          </a:p>
          <a:p>
            <a:pPr lvl="2"/>
            <a:r>
              <a:rPr lang="ro-RO" dirty="0"/>
              <a:t>O celulă se poate întinde pe mai multe rânduri / coloane prin intermediul atributelor </a:t>
            </a:r>
            <a:r>
              <a:rPr lang="ro-RO" b="1" dirty="0" err="1"/>
              <a:t>rowspan</a:t>
            </a:r>
            <a:r>
              <a:rPr lang="ro-RO" dirty="0"/>
              <a:t> și </a:t>
            </a:r>
            <a:r>
              <a:rPr lang="ro-RO" b="1" dirty="0" err="1"/>
              <a:t>colspan</a:t>
            </a:r>
            <a:endParaRPr lang="ro-RO" b="1" dirty="0"/>
          </a:p>
          <a:p>
            <a:pPr lvl="1"/>
            <a:endParaRPr lang="en-US" dirty="0"/>
          </a:p>
        </p:txBody>
      </p:sp>
      <p:sp>
        <p:nvSpPr>
          <p:cNvPr id="5" name="Slide Number Placeholder 4">
            <a:extLst>
              <a:ext uri="{FF2B5EF4-FFF2-40B4-BE49-F238E27FC236}">
                <a16:creationId xmlns:a16="http://schemas.microsoft.com/office/drawing/2014/main" id="{A6076589-6A7A-03C9-72AA-BE61D01E333C}"/>
              </a:ext>
            </a:extLst>
          </p:cNvPr>
          <p:cNvSpPr>
            <a:spLocks noGrp="1"/>
          </p:cNvSpPr>
          <p:nvPr>
            <p:ph type="sldNum" sz="quarter" idx="12"/>
          </p:nvPr>
        </p:nvSpPr>
        <p:spPr/>
        <p:txBody>
          <a:bodyPr/>
          <a:lstStyle/>
          <a:p>
            <a:pPr>
              <a:defRPr/>
            </a:pPr>
            <a:fld id="{E66D6CB4-6B7B-40A6-AFFC-DA004DAF9624}" type="slidenum">
              <a:rPr lang="en-US" smtClean="0"/>
              <a:pPr>
                <a:defRPr/>
              </a:pPr>
              <a:t>34</a:t>
            </a:fld>
            <a:endParaRPr lang="en-US"/>
          </a:p>
        </p:txBody>
      </p:sp>
    </p:spTree>
    <p:extLst>
      <p:ext uri="{BB962C8B-B14F-4D97-AF65-F5344CB8AC3E}">
        <p14:creationId xmlns:p14="http://schemas.microsoft.com/office/powerpoint/2010/main" val="3505482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09F6A-2051-424A-8822-EF0CCFACD72B}"/>
              </a:ext>
            </a:extLst>
          </p:cNvPr>
          <p:cNvSpPr>
            <a:spLocks noGrp="1"/>
          </p:cNvSpPr>
          <p:nvPr>
            <p:ph type="title"/>
          </p:nvPr>
        </p:nvSpPr>
        <p:spPr/>
        <p:txBody>
          <a:bodyPr/>
          <a:lstStyle/>
          <a:p>
            <a:r>
              <a:rPr lang="ro-RO" dirty="0"/>
              <a:t>Formulare</a:t>
            </a:r>
            <a:endParaRPr lang="en-US" dirty="0"/>
          </a:p>
        </p:txBody>
      </p:sp>
      <p:sp>
        <p:nvSpPr>
          <p:cNvPr id="3" name="Content Placeholder 2">
            <a:extLst>
              <a:ext uri="{FF2B5EF4-FFF2-40B4-BE49-F238E27FC236}">
                <a16:creationId xmlns:a16="http://schemas.microsoft.com/office/drawing/2014/main" id="{1D167D00-28A3-4FE0-A01E-B11C70413163}"/>
              </a:ext>
            </a:extLst>
          </p:cNvPr>
          <p:cNvSpPr>
            <a:spLocks noGrp="1"/>
          </p:cNvSpPr>
          <p:nvPr>
            <p:ph idx="1"/>
          </p:nvPr>
        </p:nvSpPr>
        <p:spPr/>
        <p:txBody>
          <a:bodyPr/>
          <a:lstStyle/>
          <a:p>
            <a:r>
              <a:rPr lang="ro-RO" dirty="0"/>
              <a:t>Sunt conținute în interiorul unui </a:t>
            </a:r>
            <a:r>
              <a:rPr lang="ro-RO" dirty="0" err="1"/>
              <a:t>tag</a:t>
            </a:r>
            <a:r>
              <a:rPr lang="ro-RO" dirty="0"/>
              <a:t> </a:t>
            </a:r>
            <a:r>
              <a:rPr lang="ro-RO" b="1" dirty="0"/>
              <a:t>FORM </a:t>
            </a:r>
            <a:r>
              <a:rPr lang="ro-RO" dirty="0"/>
              <a:t>care poate avea următoarele atribute:</a:t>
            </a:r>
          </a:p>
          <a:p>
            <a:pPr lvl="1"/>
            <a:r>
              <a:rPr lang="ro-RO" b="1" dirty="0" err="1"/>
              <a:t>action</a:t>
            </a:r>
            <a:r>
              <a:rPr lang="ro-RO" dirty="0"/>
              <a:t> – adresa la care trebuie trimise datele din formular</a:t>
            </a:r>
          </a:p>
          <a:p>
            <a:pPr lvl="1"/>
            <a:r>
              <a:rPr lang="ro-RO" b="1" dirty="0" err="1"/>
              <a:t>method</a:t>
            </a:r>
            <a:r>
              <a:rPr lang="ro-RO" dirty="0"/>
              <a:t> – metoda HTTP care va fi utilizată la transmiterea cererii</a:t>
            </a:r>
          </a:p>
          <a:p>
            <a:r>
              <a:rPr lang="ro-RO" dirty="0"/>
              <a:t>Majoritatea controalelor pot fi inserate printr-un </a:t>
            </a:r>
            <a:r>
              <a:rPr lang="ro-RO" dirty="0" err="1"/>
              <a:t>tag</a:t>
            </a:r>
            <a:r>
              <a:rPr lang="ro-RO" dirty="0"/>
              <a:t> </a:t>
            </a:r>
            <a:r>
              <a:rPr lang="ro-RO" b="1" dirty="0"/>
              <a:t>INPUT </a:t>
            </a:r>
            <a:r>
              <a:rPr lang="ro-RO" dirty="0"/>
              <a:t>cu următoarele atribute: </a:t>
            </a:r>
          </a:p>
          <a:p>
            <a:pPr lvl="1"/>
            <a:r>
              <a:rPr lang="ro-RO" b="1" dirty="0" err="1"/>
              <a:t>type</a:t>
            </a:r>
            <a:r>
              <a:rPr lang="ro-RO" dirty="0"/>
              <a:t> – determină tipul controlului (</a:t>
            </a:r>
            <a:r>
              <a:rPr lang="ro-RO" i="1" dirty="0"/>
              <a:t>text</a:t>
            </a:r>
            <a:r>
              <a:rPr lang="ro-RO" dirty="0"/>
              <a:t> – implicit, </a:t>
            </a:r>
            <a:r>
              <a:rPr lang="ro-RO" dirty="0" err="1"/>
              <a:t>password</a:t>
            </a:r>
            <a:r>
              <a:rPr lang="ro-RO" dirty="0"/>
              <a:t>, </a:t>
            </a:r>
            <a:r>
              <a:rPr lang="ro-RO" i="1" dirty="0"/>
              <a:t>radio</a:t>
            </a:r>
            <a:r>
              <a:rPr lang="ro-RO" dirty="0"/>
              <a:t>, </a:t>
            </a:r>
            <a:r>
              <a:rPr lang="ro-RO" i="1" dirty="0" err="1"/>
              <a:t>checkbox</a:t>
            </a:r>
            <a:r>
              <a:rPr lang="ro-RO" dirty="0"/>
              <a:t>, </a:t>
            </a:r>
            <a:r>
              <a:rPr lang="ro-RO" i="1" dirty="0"/>
              <a:t>file</a:t>
            </a:r>
            <a:r>
              <a:rPr lang="ro-RO" dirty="0"/>
              <a:t>, </a:t>
            </a:r>
            <a:r>
              <a:rPr lang="ro-RO" i="1" dirty="0" err="1"/>
              <a:t>button</a:t>
            </a:r>
            <a:r>
              <a:rPr lang="ro-RO" dirty="0"/>
              <a:t>, </a:t>
            </a:r>
            <a:r>
              <a:rPr lang="ro-RO" i="1" dirty="0" err="1"/>
              <a:t>submit</a:t>
            </a:r>
            <a:r>
              <a:rPr lang="ro-RO" i="1" dirty="0"/>
              <a:t>, </a:t>
            </a:r>
            <a:r>
              <a:rPr lang="ro-RO" i="1" dirty="0" err="1"/>
              <a:t>reset</a:t>
            </a:r>
            <a:r>
              <a:rPr lang="ro-RO" i="1" dirty="0"/>
              <a:t>, </a:t>
            </a:r>
            <a:r>
              <a:rPr lang="ro-RO" i="1" dirty="0" err="1"/>
              <a:t>hidden</a:t>
            </a:r>
            <a:r>
              <a:rPr lang="ro-RO" i="1" dirty="0"/>
              <a:t>)</a:t>
            </a:r>
          </a:p>
          <a:p>
            <a:pPr lvl="1"/>
            <a:r>
              <a:rPr lang="ro-RO" b="1" dirty="0" err="1"/>
              <a:t>name</a:t>
            </a:r>
            <a:r>
              <a:rPr lang="ro-RO" dirty="0"/>
              <a:t> – denumirea sub care va fi transmisă valoarea (a nu se confunda cu atributul </a:t>
            </a:r>
            <a:r>
              <a:rPr lang="ro-RO" b="1" dirty="0" err="1"/>
              <a:t>id</a:t>
            </a:r>
            <a:r>
              <a:rPr lang="ro-RO" dirty="0"/>
              <a:t>)</a:t>
            </a:r>
          </a:p>
          <a:p>
            <a:pPr lvl="1"/>
            <a:r>
              <a:rPr lang="ro-RO" b="1" dirty="0" err="1"/>
              <a:t>value</a:t>
            </a:r>
            <a:r>
              <a:rPr lang="ro-RO" dirty="0"/>
              <a:t> – conține valoarea stocată în control</a:t>
            </a:r>
          </a:p>
          <a:p>
            <a:r>
              <a:rPr lang="ro-RO" dirty="0"/>
              <a:t>Pentru combo box se folosesc elemente de tip </a:t>
            </a:r>
            <a:r>
              <a:rPr lang="ro-RO" b="1" dirty="0"/>
              <a:t>SELECT </a:t>
            </a:r>
            <a:r>
              <a:rPr lang="ro-RO" dirty="0"/>
              <a:t>(cu atribut </a:t>
            </a:r>
            <a:r>
              <a:rPr lang="ro-RO" b="1" dirty="0" err="1"/>
              <a:t>name</a:t>
            </a:r>
            <a:r>
              <a:rPr lang="ro-RO" dirty="0"/>
              <a:t>), iar definirea opțiunilor se realizează prin elemente de tip </a:t>
            </a:r>
            <a:r>
              <a:rPr lang="ro-RO" b="1" dirty="0"/>
              <a:t>OPTION</a:t>
            </a:r>
            <a:r>
              <a:rPr lang="ro-RO" dirty="0"/>
              <a:t> (cu atribut </a:t>
            </a:r>
            <a:r>
              <a:rPr lang="ro-RO" dirty="0" err="1"/>
              <a:t>value</a:t>
            </a:r>
            <a:r>
              <a:rPr lang="ro-RO" dirty="0"/>
              <a:t>)</a:t>
            </a:r>
          </a:p>
          <a:p>
            <a:r>
              <a:rPr lang="ro-RO" dirty="0"/>
              <a:t>Asocierea de etichete pentru controale se realizează prin elemente de tip </a:t>
            </a:r>
            <a:r>
              <a:rPr lang="ro-RO" b="1" dirty="0"/>
              <a:t>LABEL</a:t>
            </a:r>
            <a:r>
              <a:rPr lang="ro-RO" dirty="0"/>
              <a:t> (cu atribut </a:t>
            </a:r>
            <a:r>
              <a:rPr lang="ro-RO" b="1" dirty="0"/>
              <a:t>for</a:t>
            </a:r>
            <a:r>
              <a:rPr lang="ro-RO" dirty="0"/>
              <a:t>)</a:t>
            </a:r>
          </a:p>
        </p:txBody>
      </p:sp>
      <p:sp>
        <p:nvSpPr>
          <p:cNvPr id="5" name="Slide Number Placeholder 4">
            <a:extLst>
              <a:ext uri="{FF2B5EF4-FFF2-40B4-BE49-F238E27FC236}">
                <a16:creationId xmlns:a16="http://schemas.microsoft.com/office/drawing/2014/main" id="{00672AB5-27D7-4079-0919-1E759B418B9F}"/>
              </a:ext>
            </a:extLst>
          </p:cNvPr>
          <p:cNvSpPr>
            <a:spLocks noGrp="1"/>
          </p:cNvSpPr>
          <p:nvPr>
            <p:ph type="sldNum" sz="quarter" idx="12"/>
          </p:nvPr>
        </p:nvSpPr>
        <p:spPr/>
        <p:txBody>
          <a:bodyPr/>
          <a:lstStyle/>
          <a:p>
            <a:pPr>
              <a:defRPr/>
            </a:pPr>
            <a:fld id="{E66D6CB4-6B7B-40A6-AFFC-DA004DAF9624}" type="slidenum">
              <a:rPr lang="en-US" smtClean="0"/>
              <a:pPr>
                <a:defRPr/>
              </a:pPr>
              <a:t>35</a:t>
            </a:fld>
            <a:endParaRPr lang="en-US"/>
          </a:p>
        </p:txBody>
      </p:sp>
    </p:spTree>
    <p:extLst>
      <p:ext uri="{BB962C8B-B14F-4D97-AF65-F5344CB8AC3E}">
        <p14:creationId xmlns:p14="http://schemas.microsoft.com/office/powerpoint/2010/main" val="40387503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76B7A-1201-48C3-8494-41E3B4E17607}"/>
              </a:ext>
            </a:extLst>
          </p:cNvPr>
          <p:cNvSpPr>
            <a:spLocks noGrp="1"/>
          </p:cNvSpPr>
          <p:nvPr>
            <p:ph type="title"/>
          </p:nvPr>
        </p:nvSpPr>
        <p:spPr/>
        <p:txBody>
          <a:bodyPr/>
          <a:lstStyle/>
          <a:p>
            <a:r>
              <a:rPr lang="ro-RO" dirty="0"/>
              <a:t>Elemente de tip </a:t>
            </a:r>
            <a:r>
              <a:rPr lang="ro-RO" b="1" i="1" dirty="0" err="1"/>
              <a:t>block</a:t>
            </a:r>
            <a:r>
              <a:rPr lang="ro-RO" dirty="0"/>
              <a:t> și </a:t>
            </a:r>
            <a:r>
              <a:rPr lang="ro-RO" b="1" i="1" dirty="0" err="1"/>
              <a:t>inline</a:t>
            </a:r>
            <a:endParaRPr lang="en-US" b="1" dirty="0"/>
          </a:p>
        </p:txBody>
      </p:sp>
      <p:graphicFrame>
        <p:nvGraphicFramePr>
          <p:cNvPr id="5" name="Content Placeholder 4">
            <a:extLst>
              <a:ext uri="{FF2B5EF4-FFF2-40B4-BE49-F238E27FC236}">
                <a16:creationId xmlns:a16="http://schemas.microsoft.com/office/drawing/2014/main" id="{038A1670-E695-47D4-8BDA-F7AEF8FF3E1F}"/>
              </a:ext>
            </a:extLst>
          </p:cNvPr>
          <p:cNvGraphicFramePr>
            <a:graphicFrameLocks noGrp="1"/>
          </p:cNvGraphicFramePr>
          <p:nvPr>
            <p:ph idx="1"/>
            <p:extLst>
              <p:ext uri="{D42A27DB-BD31-4B8C-83A1-F6EECF244321}">
                <p14:modId xmlns:p14="http://schemas.microsoft.com/office/powerpoint/2010/main" val="1574379815"/>
              </p:ext>
            </p:extLst>
          </p:nvPr>
        </p:nvGraphicFramePr>
        <p:xfrm>
          <a:off x="1066800" y="2285416"/>
          <a:ext cx="10058400" cy="329692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184889493"/>
                    </a:ext>
                  </a:extLst>
                </a:gridCol>
                <a:gridCol w="2011680">
                  <a:extLst>
                    <a:ext uri="{9D8B030D-6E8A-4147-A177-3AD203B41FA5}">
                      <a16:colId xmlns:a16="http://schemas.microsoft.com/office/drawing/2014/main" val="351702672"/>
                    </a:ext>
                  </a:extLst>
                </a:gridCol>
                <a:gridCol w="2011680">
                  <a:extLst>
                    <a:ext uri="{9D8B030D-6E8A-4147-A177-3AD203B41FA5}">
                      <a16:colId xmlns:a16="http://schemas.microsoft.com/office/drawing/2014/main" val="3606536155"/>
                    </a:ext>
                  </a:extLst>
                </a:gridCol>
                <a:gridCol w="2011680">
                  <a:extLst>
                    <a:ext uri="{9D8B030D-6E8A-4147-A177-3AD203B41FA5}">
                      <a16:colId xmlns:a16="http://schemas.microsoft.com/office/drawing/2014/main" val="1140445381"/>
                    </a:ext>
                  </a:extLst>
                </a:gridCol>
                <a:gridCol w="2011680">
                  <a:extLst>
                    <a:ext uri="{9D8B030D-6E8A-4147-A177-3AD203B41FA5}">
                      <a16:colId xmlns:a16="http://schemas.microsoft.com/office/drawing/2014/main" val="3570492365"/>
                    </a:ext>
                  </a:extLst>
                </a:gridCol>
              </a:tblGrid>
              <a:tr h="370840">
                <a:tc>
                  <a:txBody>
                    <a:bodyPr/>
                    <a:lstStyle/>
                    <a:p>
                      <a:endParaRPr lang="ro-RO" noProof="0" dirty="0"/>
                    </a:p>
                  </a:txBody>
                  <a:tcPr/>
                </a:tc>
                <a:tc>
                  <a:txBody>
                    <a:bodyPr/>
                    <a:lstStyle/>
                    <a:p>
                      <a:r>
                        <a:rPr lang="ro-RO" noProof="0"/>
                        <a:t>Pe linie nouă</a:t>
                      </a:r>
                    </a:p>
                  </a:txBody>
                  <a:tcPr/>
                </a:tc>
                <a:tc>
                  <a:txBody>
                    <a:bodyPr/>
                    <a:lstStyle/>
                    <a:p>
                      <a:r>
                        <a:rPr lang="ro-RO" noProof="0" dirty="0"/>
                        <a:t>Lățime</a:t>
                      </a:r>
                    </a:p>
                  </a:txBody>
                  <a:tcPr/>
                </a:tc>
                <a:tc>
                  <a:txBody>
                    <a:bodyPr/>
                    <a:lstStyle/>
                    <a:p>
                      <a:r>
                        <a:rPr lang="ro-RO" noProof="0" dirty="0"/>
                        <a:t>Înălțime</a:t>
                      </a:r>
                    </a:p>
                  </a:txBody>
                  <a:tcPr/>
                </a:tc>
                <a:tc>
                  <a:txBody>
                    <a:bodyPr/>
                    <a:lstStyle/>
                    <a:p>
                      <a:r>
                        <a:rPr lang="ro-RO" noProof="0" dirty="0"/>
                        <a:t>Conținut</a:t>
                      </a:r>
                    </a:p>
                  </a:txBody>
                  <a:tcPr/>
                </a:tc>
                <a:extLst>
                  <a:ext uri="{0D108BD9-81ED-4DB2-BD59-A6C34878D82A}">
                    <a16:rowId xmlns:a16="http://schemas.microsoft.com/office/drawing/2014/main" val="3355296893"/>
                  </a:ext>
                </a:extLst>
              </a:tr>
              <a:tr h="370840">
                <a:tc>
                  <a:txBody>
                    <a:bodyPr/>
                    <a:lstStyle/>
                    <a:p>
                      <a:r>
                        <a:rPr lang="ro-RO" b="1" noProof="0" dirty="0"/>
                        <a:t>Block</a:t>
                      </a:r>
                    </a:p>
                  </a:txBody>
                  <a:tcPr/>
                </a:tc>
                <a:tc>
                  <a:txBody>
                    <a:bodyPr/>
                    <a:lstStyle/>
                    <a:p>
                      <a:r>
                        <a:rPr lang="ro-RO" noProof="0" dirty="0"/>
                        <a:t>Mereu</a:t>
                      </a:r>
                    </a:p>
                  </a:txBody>
                  <a:tcPr/>
                </a:tc>
                <a:tc>
                  <a:txBody>
                    <a:bodyPr/>
                    <a:lstStyle/>
                    <a:p>
                      <a:pPr marL="285750" indent="-285750">
                        <a:buFont typeface="Arial" panose="020B0604020202020204" pitchFamily="34" charset="0"/>
                        <a:buChar char="•"/>
                      </a:pPr>
                      <a:r>
                        <a:rPr lang="ro-RO" noProof="0" dirty="0"/>
                        <a:t>100% din lățimea părintelui</a:t>
                      </a:r>
                    </a:p>
                    <a:p>
                      <a:pPr marL="285750" indent="-285750">
                        <a:buFont typeface="Arial" panose="020B0604020202020204" pitchFamily="34" charset="0"/>
                        <a:buChar char="•"/>
                      </a:pPr>
                      <a:r>
                        <a:rPr lang="ro-RO" noProof="0" dirty="0"/>
                        <a:t>Poate fi setată</a:t>
                      </a:r>
                    </a:p>
                  </a:txBody>
                  <a:tcPr/>
                </a:tc>
                <a:tc>
                  <a:txBody>
                    <a:bodyPr/>
                    <a:lstStyle/>
                    <a:p>
                      <a:pPr marL="285750" indent="-285750">
                        <a:buFont typeface="Arial" panose="020B0604020202020204" pitchFamily="34" charset="0"/>
                        <a:buChar char="•"/>
                      </a:pPr>
                      <a:r>
                        <a:rPr lang="ro-RO" noProof="0" dirty="0"/>
                        <a:t>Înălțimea conținutului</a:t>
                      </a:r>
                      <a:r>
                        <a:rPr lang="en-US" noProof="0" dirty="0"/>
                        <a:t> p</a:t>
                      </a:r>
                      <a:r>
                        <a:rPr lang="ro-RO" noProof="0" dirty="0" err="1"/>
                        <a:t>oate</a:t>
                      </a:r>
                      <a:r>
                        <a:rPr lang="ro-RO" noProof="0" dirty="0"/>
                        <a:t> fi setată</a:t>
                      </a:r>
                    </a:p>
                    <a:p>
                      <a:endParaRPr lang="ro-RO" noProof="0" dirty="0"/>
                    </a:p>
                  </a:txBody>
                  <a:tcPr/>
                </a:tc>
                <a:tc>
                  <a:txBody>
                    <a:bodyPr/>
                    <a:lstStyle/>
                    <a:p>
                      <a:r>
                        <a:rPr lang="ro-RO" noProof="0" dirty="0"/>
                        <a:t>Elemente de tip </a:t>
                      </a:r>
                      <a:r>
                        <a:rPr lang="ro-RO" i="1" noProof="0" dirty="0" err="1"/>
                        <a:t>block</a:t>
                      </a:r>
                      <a:r>
                        <a:rPr lang="ro-RO" noProof="0" dirty="0"/>
                        <a:t> și / sau </a:t>
                      </a:r>
                      <a:r>
                        <a:rPr lang="ro-RO" i="1" noProof="0" dirty="0" err="1"/>
                        <a:t>inline</a:t>
                      </a:r>
                      <a:endParaRPr lang="ro-RO" i="1" noProof="0" dirty="0"/>
                    </a:p>
                  </a:txBody>
                  <a:tcPr/>
                </a:tc>
                <a:extLst>
                  <a:ext uri="{0D108BD9-81ED-4DB2-BD59-A6C34878D82A}">
                    <a16:rowId xmlns:a16="http://schemas.microsoft.com/office/drawing/2014/main" val="584538089"/>
                  </a:ext>
                </a:extLst>
              </a:tr>
              <a:tr h="370840">
                <a:tc>
                  <a:txBody>
                    <a:bodyPr/>
                    <a:lstStyle/>
                    <a:p>
                      <a:r>
                        <a:rPr lang="ro-RO" b="1" noProof="0" dirty="0" err="1"/>
                        <a:t>Inline</a:t>
                      </a:r>
                      <a:endParaRPr lang="ro-RO" b="1" noProof="0" dirty="0"/>
                    </a:p>
                  </a:txBody>
                  <a:tcPr/>
                </a:tc>
                <a:tc>
                  <a:txBody>
                    <a:bodyPr/>
                    <a:lstStyle/>
                    <a:p>
                      <a:r>
                        <a:rPr lang="ro-RO" noProof="0" dirty="0"/>
                        <a:t>Doar dacă nu mai are loc pe linia curentă</a:t>
                      </a:r>
                    </a:p>
                  </a:txBody>
                  <a:tcPr/>
                </a:tc>
                <a:tc>
                  <a:txBody>
                    <a:bodyPr/>
                    <a:lstStyle/>
                    <a:p>
                      <a:pPr marL="285750" indent="-285750">
                        <a:buFont typeface="Arial" panose="020B0604020202020204" pitchFamily="34" charset="0"/>
                        <a:buChar char="•"/>
                      </a:pPr>
                      <a:r>
                        <a:rPr lang="ro-RO" noProof="0" dirty="0"/>
                        <a:t>Lățimea conținutului</a:t>
                      </a:r>
                      <a:br>
                        <a:rPr lang="en-US" noProof="0"/>
                      </a:br>
                      <a:r>
                        <a:rPr lang="ro-RO" noProof="0"/>
                        <a:t>NU </a:t>
                      </a:r>
                      <a:r>
                        <a:rPr lang="ro-RO" noProof="0" dirty="0"/>
                        <a:t>poate fi modificată</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RO" noProof="0" dirty="0"/>
                        <a:t>Înălțimea conținutului</a:t>
                      </a:r>
                      <a:r>
                        <a:rPr lang="en-US" noProof="0" dirty="0"/>
                        <a:t> </a:t>
                      </a:r>
                      <a:br>
                        <a:rPr lang="en-US" noProof="0" dirty="0"/>
                      </a:br>
                      <a:r>
                        <a:rPr lang="ro-RO" noProof="0" dirty="0"/>
                        <a:t>NU poate fi modificată</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ro-RO" noProof="0" dirty="0"/>
                    </a:p>
                    <a:p>
                      <a:endParaRPr lang="ro-RO" noProof="0" dirty="0"/>
                    </a:p>
                  </a:txBody>
                  <a:tcPr/>
                </a:tc>
                <a:tc>
                  <a:txBody>
                    <a:bodyPr/>
                    <a:lstStyle/>
                    <a:p>
                      <a:r>
                        <a:rPr lang="ro-RO" noProof="0" dirty="0"/>
                        <a:t>Doar elemente </a:t>
                      </a:r>
                      <a:r>
                        <a:rPr lang="ro-RO" i="1" noProof="0" dirty="0" err="1"/>
                        <a:t>inline</a:t>
                      </a:r>
                      <a:endParaRPr lang="ro-RO" i="1" noProof="0" dirty="0"/>
                    </a:p>
                  </a:txBody>
                  <a:tcPr/>
                </a:tc>
                <a:extLst>
                  <a:ext uri="{0D108BD9-81ED-4DB2-BD59-A6C34878D82A}">
                    <a16:rowId xmlns:a16="http://schemas.microsoft.com/office/drawing/2014/main" val="484208848"/>
                  </a:ext>
                </a:extLst>
              </a:tr>
            </a:tbl>
          </a:graphicData>
        </a:graphic>
      </p:graphicFrame>
      <p:sp>
        <p:nvSpPr>
          <p:cNvPr id="3" name="Slide Number Placeholder 2">
            <a:extLst>
              <a:ext uri="{FF2B5EF4-FFF2-40B4-BE49-F238E27FC236}">
                <a16:creationId xmlns:a16="http://schemas.microsoft.com/office/drawing/2014/main" id="{9877D29A-13DA-A0AA-B556-C25ED441B1AD}"/>
              </a:ext>
            </a:extLst>
          </p:cNvPr>
          <p:cNvSpPr>
            <a:spLocks noGrp="1"/>
          </p:cNvSpPr>
          <p:nvPr>
            <p:ph type="sldNum" sz="quarter" idx="12"/>
          </p:nvPr>
        </p:nvSpPr>
        <p:spPr/>
        <p:txBody>
          <a:bodyPr/>
          <a:lstStyle/>
          <a:p>
            <a:pPr>
              <a:defRPr/>
            </a:pPr>
            <a:fld id="{E66D6CB4-6B7B-40A6-AFFC-DA004DAF9624}" type="slidenum">
              <a:rPr lang="en-US" smtClean="0"/>
              <a:pPr>
                <a:defRPr/>
              </a:pPr>
              <a:t>36</a:t>
            </a:fld>
            <a:endParaRPr lang="en-US"/>
          </a:p>
        </p:txBody>
      </p:sp>
    </p:spTree>
    <p:extLst>
      <p:ext uri="{BB962C8B-B14F-4D97-AF65-F5344CB8AC3E}">
        <p14:creationId xmlns:p14="http://schemas.microsoft.com/office/powerpoint/2010/main" val="1348782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err="1"/>
              <a:t>Cascading</a:t>
            </a:r>
            <a:r>
              <a:rPr lang="ro-RO" dirty="0"/>
              <a:t> </a:t>
            </a:r>
            <a:r>
              <a:rPr lang="ro-RO" dirty="0" err="1"/>
              <a:t>Style</a:t>
            </a:r>
            <a:r>
              <a:rPr lang="ro-RO" dirty="0"/>
              <a:t> </a:t>
            </a:r>
            <a:r>
              <a:rPr lang="ro-RO" dirty="0" err="1"/>
              <a:t>Sheets</a:t>
            </a:r>
            <a:endParaRPr lang="ro-RO" dirty="0"/>
          </a:p>
        </p:txBody>
      </p:sp>
      <p:sp>
        <p:nvSpPr>
          <p:cNvPr id="3" name="Content Placeholder 2"/>
          <p:cNvSpPr>
            <a:spLocks noGrp="1"/>
          </p:cNvSpPr>
          <p:nvPr>
            <p:ph idx="1"/>
          </p:nvPr>
        </p:nvSpPr>
        <p:spPr/>
        <p:txBody>
          <a:bodyPr/>
          <a:lstStyle/>
          <a:p>
            <a:r>
              <a:rPr lang="ro-RO" sz="2400" dirty="0"/>
              <a:t>Modificarea modului de afișare a elementelor din DOM</a:t>
            </a:r>
          </a:p>
          <a:p>
            <a:endParaRPr lang="ro-RO" dirty="0"/>
          </a:p>
        </p:txBody>
      </p:sp>
      <p:pic>
        <p:nvPicPr>
          <p:cNvPr id="7" name="Picture 6">
            <a:extLst>
              <a:ext uri="{FF2B5EF4-FFF2-40B4-BE49-F238E27FC236}">
                <a16:creationId xmlns:a16="http://schemas.microsoft.com/office/drawing/2014/main" id="{0A4DC614-388D-4033-8D5E-8A8D37FF35F9}"/>
              </a:ext>
            </a:extLst>
          </p:cNvPr>
          <p:cNvPicPr>
            <a:picLocks noChangeAspect="1"/>
          </p:cNvPicPr>
          <p:nvPr/>
        </p:nvPicPr>
        <p:blipFill>
          <a:blip r:embed="rId2"/>
          <a:stretch>
            <a:fillRect/>
          </a:stretch>
        </p:blipFill>
        <p:spPr>
          <a:xfrm>
            <a:off x="1705554" y="2503885"/>
            <a:ext cx="8661621" cy="3474641"/>
          </a:xfrm>
          <a:prstGeom prst="rect">
            <a:avLst/>
          </a:prstGeom>
        </p:spPr>
      </p:pic>
      <p:sp>
        <p:nvSpPr>
          <p:cNvPr id="5" name="Slide Number Placeholder 4">
            <a:extLst>
              <a:ext uri="{FF2B5EF4-FFF2-40B4-BE49-F238E27FC236}">
                <a16:creationId xmlns:a16="http://schemas.microsoft.com/office/drawing/2014/main" id="{E68F3A36-41EC-1B64-A94C-1CE8216891DB}"/>
              </a:ext>
            </a:extLst>
          </p:cNvPr>
          <p:cNvSpPr>
            <a:spLocks noGrp="1"/>
          </p:cNvSpPr>
          <p:nvPr>
            <p:ph type="sldNum" sz="quarter" idx="12"/>
          </p:nvPr>
        </p:nvSpPr>
        <p:spPr/>
        <p:txBody>
          <a:bodyPr/>
          <a:lstStyle/>
          <a:p>
            <a:pPr>
              <a:defRPr/>
            </a:pPr>
            <a:fld id="{E66D6CB4-6B7B-40A6-AFFC-DA004DAF9624}" type="slidenum">
              <a:rPr lang="en-US" smtClean="0"/>
              <a:pPr>
                <a:defRPr/>
              </a:pPr>
              <a:t>37</a:t>
            </a:fld>
            <a:endParaRPr lang="en-US"/>
          </a:p>
        </p:txBody>
      </p:sp>
    </p:spTree>
    <p:extLst>
      <p:ext uri="{BB962C8B-B14F-4D97-AF65-F5344CB8AC3E}">
        <p14:creationId xmlns:p14="http://schemas.microsoft.com/office/powerpoint/2010/main" val="34121981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49F23-B35E-40CB-ABA2-C5C3ABDD93E5}"/>
              </a:ext>
            </a:extLst>
          </p:cNvPr>
          <p:cNvSpPr>
            <a:spLocks noGrp="1"/>
          </p:cNvSpPr>
          <p:nvPr>
            <p:ph type="title"/>
          </p:nvPr>
        </p:nvSpPr>
        <p:spPr/>
        <p:txBody>
          <a:bodyPr/>
          <a:lstStyle/>
          <a:p>
            <a:r>
              <a:rPr lang="ro-RO" dirty="0" err="1"/>
              <a:t>Cascading</a:t>
            </a:r>
            <a:r>
              <a:rPr lang="ro-RO" dirty="0"/>
              <a:t> </a:t>
            </a:r>
            <a:r>
              <a:rPr lang="ro-RO" dirty="0" err="1"/>
              <a:t>Style</a:t>
            </a:r>
            <a:r>
              <a:rPr lang="ro-RO" dirty="0"/>
              <a:t> </a:t>
            </a:r>
            <a:r>
              <a:rPr lang="ro-RO" dirty="0" err="1"/>
              <a:t>Sheets</a:t>
            </a:r>
            <a:endParaRPr lang="en-US" dirty="0"/>
          </a:p>
        </p:txBody>
      </p:sp>
      <p:sp>
        <p:nvSpPr>
          <p:cNvPr id="3" name="Content Placeholder 2">
            <a:extLst>
              <a:ext uri="{FF2B5EF4-FFF2-40B4-BE49-F238E27FC236}">
                <a16:creationId xmlns:a16="http://schemas.microsoft.com/office/drawing/2014/main" id="{844E4595-0DD5-4135-8A2E-6C83A205C670}"/>
              </a:ext>
            </a:extLst>
          </p:cNvPr>
          <p:cNvSpPr>
            <a:spLocks noGrp="1"/>
          </p:cNvSpPr>
          <p:nvPr>
            <p:ph idx="1"/>
          </p:nvPr>
        </p:nvSpPr>
        <p:spPr/>
        <p:txBody>
          <a:bodyPr/>
          <a:lstStyle/>
          <a:p>
            <a:endParaRPr lang="en-US" dirty="0"/>
          </a:p>
          <a:p>
            <a:r>
              <a:rPr lang="ro-RO" dirty="0"/>
              <a:t>Format dintr-o serie de reguli de forma:</a:t>
            </a:r>
          </a:p>
          <a:p>
            <a:pPr marL="1828800" indent="0"/>
            <a:r>
              <a:rPr lang="it-IT" i="1" dirty="0"/>
              <a:t>selector</a:t>
            </a:r>
          </a:p>
          <a:p>
            <a:pPr marL="1828800" indent="0"/>
            <a:r>
              <a:rPr lang="it-IT" i="1" dirty="0"/>
              <a:t>{</a:t>
            </a:r>
          </a:p>
          <a:p>
            <a:pPr marL="2286000" indent="0"/>
            <a:r>
              <a:rPr lang="it-IT" i="1" dirty="0"/>
              <a:t>proprietate 1 : valoare 1;</a:t>
            </a:r>
          </a:p>
          <a:p>
            <a:pPr marL="2286000" indent="0"/>
            <a:r>
              <a:rPr lang="it-IT" i="1" dirty="0"/>
              <a:t>proprietate 2 : valoare 2;</a:t>
            </a:r>
          </a:p>
          <a:p>
            <a:pPr marL="2286000" indent="0"/>
            <a:r>
              <a:rPr lang="it-IT" i="1" dirty="0"/>
              <a:t>….</a:t>
            </a:r>
          </a:p>
          <a:p>
            <a:pPr marL="1828800" indent="0"/>
            <a:r>
              <a:rPr lang="it-IT" i="1" dirty="0"/>
              <a:t>} </a:t>
            </a:r>
          </a:p>
          <a:p>
            <a:endParaRPr lang="en-US" dirty="0"/>
          </a:p>
        </p:txBody>
      </p:sp>
      <p:sp>
        <p:nvSpPr>
          <p:cNvPr id="5" name="Slide Number Placeholder 4">
            <a:extLst>
              <a:ext uri="{FF2B5EF4-FFF2-40B4-BE49-F238E27FC236}">
                <a16:creationId xmlns:a16="http://schemas.microsoft.com/office/drawing/2014/main" id="{D2DBA4A2-623E-B689-2D72-99F5CD37530A}"/>
              </a:ext>
            </a:extLst>
          </p:cNvPr>
          <p:cNvSpPr>
            <a:spLocks noGrp="1"/>
          </p:cNvSpPr>
          <p:nvPr>
            <p:ph type="sldNum" sz="quarter" idx="12"/>
          </p:nvPr>
        </p:nvSpPr>
        <p:spPr/>
        <p:txBody>
          <a:bodyPr/>
          <a:lstStyle/>
          <a:p>
            <a:pPr>
              <a:defRPr/>
            </a:pPr>
            <a:fld id="{E66D6CB4-6B7B-40A6-AFFC-DA004DAF9624}" type="slidenum">
              <a:rPr lang="en-US" smtClean="0"/>
              <a:pPr>
                <a:defRPr/>
              </a:pPr>
              <a:t>38</a:t>
            </a:fld>
            <a:endParaRPr lang="en-US"/>
          </a:p>
        </p:txBody>
      </p:sp>
    </p:spTree>
    <p:extLst>
      <p:ext uri="{BB962C8B-B14F-4D97-AF65-F5344CB8AC3E}">
        <p14:creationId xmlns:p14="http://schemas.microsoft.com/office/powerpoint/2010/main" val="16981739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Utilizare</a:t>
            </a:r>
            <a:r>
              <a:rPr lang="en-US" dirty="0"/>
              <a:t> CSS </a:t>
            </a:r>
            <a:r>
              <a:rPr lang="ro-RO" dirty="0"/>
              <a:t>în HTML</a:t>
            </a:r>
          </a:p>
        </p:txBody>
      </p:sp>
      <p:sp>
        <p:nvSpPr>
          <p:cNvPr id="3" name="Content Placeholder 2"/>
          <p:cNvSpPr>
            <a:spLocks noGrp="1"/>
          </p:cNvSpPr>
          <p:nvPr>
            <p:ph idx="1"/>
          </p:nvPr>
        </p:nvSpPr>
        <p:spPr/>
        <p:txBody>
          <a:bodyPr/>
          <a:lstStyle/>
          <a:p>
            <a:r>
              <a:rPr lang="ro-RO" dirty="0" err="1"/>
              <a:t>Tag</a:t>
            </a:r>
            <a:r>
              <a:rPr lang="ro-RO" dirty="0"/>
              <a:t> </a:t>
            </a:r>
            <a:r>
              <a:rPr lang="ro-RO" b="1" i="1" dirty="0" err="1"/>
              <a:t>style</a:t>
            </a:r>
            <a:r>
              <a:rPr lang="en-US" i="1" dirty="0"/>
              <a:t> – </a:t>
            </a:r>
            <a:r>
              <a:rPr lang="en-US" i="1" dirty="0" err="1"/>
              <a:t>stiluri</a:t>
            </a:r>
            <a:r>
              <a:rPr lang="en-US" i="1" dirty="0"/>
              <a:t> interne</a:t>
            </a:r>
            <a:endParaRPr lang="ro-RO" i="1" dirty="0"/>
          </a:p>
          <a:p>
            <a:r>
              <a:rPr lang="en-US" i="1" dirty="0"/>
              <a:t> &lt;style type="text/</a:t>
            </a:r>
            <a:r>
              <a:rPr lang="en-US" i="1" dirty="0" err="1"/>
              <a:t>css</a:t>
            </a:r>
            <a:r>
              <a:rPr lang="en-US" i="1" dirty="0"/>
              <a:t>"&gt;</a:t>
            </a:r>
          </a:p>
          <a:p>
            <a:r>
              <a:rPr lang="en-US" i="1" dirty="0"/>
              <a:t>        </a:t>
            </a:r>
            <a:r>
              <a:rPr lang="en-US" i="1" dirty="0" err="1"/>
              <a:t>th</a:t>
            </a:r>
            <a:r>
              <a:rPr lang="en-US" i="1" dirty="0"/>
              <a:t> { font-weight: bold; }</a:t>
            </a:r>
          </a:p>
          <a:p>
            <a:r>
              <a:rPr lang="en-US" i="1" dirty="0"/>
              <a:t> &lt;/style&gt;</a:t>
            </a:r>
          </a:p>
          <a:p>
            <a:r>
              <a:rPr lang="ro-RO" dirty="0" err="1"/>
              <a:t>Tag</a:t>
            </a:r>
            <a:r>
              <a:rPr lang="ro-RO" dirty="0"/>
              <a:t> </a:t>
            </a:r>
            <a:r>
              <a:rPr lang="ro-RO" b="1" i="1" dirty="0"/>
              <a:t>link</a:t>
            </a:r>
            <a:r>
              <a:rPr lang="en-US" i="1" dirty="0"/>
              <a:t> – </a:t>
            </a:r>
            <a:r>
              <a:rPr lang="en-US" i="1" dirty="0" err="1"/>
              <a:t>stiluri</a:t>
            </a:r>
            <a:r>
              <a:rPr lang="en-US" i="1" dirty="0"/>
              <a:t> </a:t>
            </a:r>
            <a:r>
              <a:rPr lang="en-US" i="1" dirty="0" err="1"/>
              <a:t>externe</a:t>
            </a:r>
            <a:endParaRPr lang="en-US" i="1" dirty="0"/>
          </a:p>
          <a:p>
            <a:r>
              <a:rPr lang="en-US" i="1" dirty="0"/>
              <a:t>&lt;link </a:t>
            </a:r>
            <a:r>
              <a:rPr lang="en-US" i="1" dirty="0" err="1"/>
              <a:t>rel</a:t>
            </a:r>
            <a:r>
              <a:rPr lang="en-US" i="1" dirty="0"/>
              <a:t>="stylesheet" type="text/</a:t>
            </a:r>
            <a:r>
              <a:rPr lang="en-US" i="1" dirty="0" err="1"/>
              <a:t>css</a:t>
            </a:r>
            <a:r>
              <a:rPr lang="en-US" i="1" dirty="0"/>
              <a:t>" </a:t>
            </a:r>
            <a:r>
              <a:rPr lang="en-US" i="1" dirty="0" err="1"/>
              <a:t>href</a:t>
            </a:r>
            <a:r>
              <a:rPr lang="en-US" i="1" dirty="0"/>
              <a:t>="test.css" /&gt;</a:t>
            </a:r>
            <a:endParaRPr lang="ro-RO" i="1" dirty="0"/>
          </a:p>
          <a:p>
            <a:r>
              <a:rPr lang="ro-RO" dirty="0"/>
              <a:t>Atribut </a:t>
            </a:r>
            <a:r>
              <a:rPr lang="ro-RO" b="1" i="1" dirty="0" err="1"/>
              <a:t>style</a:t>
            </a:r>
            <a:r>
              <a:rPr lang="en-US" b="1" i="1" dirty="0"/>
              <a:t> </a:t>
            </a:r>
            <a:r>
              <a:rPr lang="en-US" i="1" dirty="0"/>
              <a:t>– </a:t>
            </a:r>
            <a:r>
              <a:rPr lang="en-US" i="1" dirty="0" err="1"/>
              <a:t>stiluri</a:t>
            </a:r>
            <a:r>
              <a:rPr lang="en-US" i="1" dirty="0"/>
              <a:t> inline</a:t>
            </a:r>
          </a:p>
          <a:p>
            <a:r>
              <a:rPr lang="es-ES" i="1" dirty="0"/>
              <a:t>&lt;p </a:t>
            </a:r>
            <a:r>
              <a:rPr lang="es-ES" i="1" dirty="0" err="1"/>
              <a:t>style</a:t>
            </a:r>
            <a:r>
              <a:rPr lang="es-ES" i="1" dirty="0"/>
              <a:t>="color: red; </a:t>
            </a:r>
            <a:r>
              <a:rPr lang="es-ES" i="1" dirty="0" err="1"/>
              <a:t>font-size</a:t>
            </a:r>
            <a:r>
              <a:rPr lang="es-ES" i="1" dirty="0"/>
              <a:t>: 12pt;"&gt;...&lt;/p&gt;</a:t>
            </a:r>
            <a:endParaRPr lang="ro-RO" i="1" dirty="0"/>
          </a:p>
        </p:txBody>
      </p:sp>
      <p:sp>
        <p:nvSpPr>
          <p:cNvPr id="5" name="Slide Number Placeholder 4">
            <a:extLst>
              <a:ext uri="{FF2B5EF4-FFF2-40B4-BE49-F238E27FC236}">
                <a16:creationId xmlns:a16="http://schemas.microsoft.com/office/drawing/2014/main" id="{2D077462-70FB-CE80-C1BB-578EE04E5676}"/>
              </a:ext>
            </a:extLst>
          </p:cNvPr>
          <p:cNvSpPr>
            <a:spLocks noGrp="1"/>
          </p:cNvSpPr>
          <p:nvPr>
            <p:ph type="sldNum" sz="quarter" idx="12"/>
          </p:nvPr>
        </p:nvSpPr>
        <p:spPr/>
        <p:txBody>
          <a:bodyPr/>
          <a:lstStyle/>
          <a:p>
            <a:pPr>
              <a:defRPr/>
            </a:pPr>
            <a:fld id="{E66D6CB4-6B7B-40A6-AFFC-DA004DAF9624}" type="slidenum">
              <a:rPr lang="en-US" smtClean="0"/>
              <a:pPr>
                <a:defRPr/>
              </a:pPr>
              <a:t>39</a:t>
            </a:fld>
            <a:endParaRPr lang="en-US"/>
          </a:p>
        </p:txBody>
      </p:sp>
    </p:spTree>
    <p:extLst>
      <p:ext uri="{BB962C8B-B14F-4D97-AF65-F5344CB8AC3E}">
        <p14:creationId xmlns:p14="http://schemas.microsoft.com/office/powerpoint/2010/main" val="170462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16E5-5F98-485A-A3A7-76955B01609C}"/>
              </a:ext>
            </a:extLst>
          </p:cNvPr>
          <p:cNvSpPr>
            <a:spLocks noGrp="1"/>
          </p:cNvSpPr>
          <p:nvPr>
            <p:ph type="title"/>
          </p:nvPr>
        </p:nvSpPr>
        <p:spPr/>
        <p:txBody>
          <a:bodyPr/>
          <a:lstStyle/>
          <a:p>
            <a:r>
              <a:rPr lang="ro-RO" dirty="0"/>
              <a:t>Evaluare</a:t>
            </a:r>
            <a:endParaRPr lang="en-US" b="1" dirty="0">
              <a:solidFill>
                <a:srgbClr val="FF0000"/>
              </a:solidFill>
            </a:endParaRPr>
          </a:p>
        </p:txBody>
      </p:sp>
      <p:sp>
        <p:nvSpPr>
          <p:cNvPr id="3" name="Content Placeholder 2">
            <a:extLst>
              <a:ext uri="{FF2B5EF4-FFF2-40B4-BE49-F238E27FC236}">
                <a16:creationId xmlns:a16="http://schemas.microsoft.com/office/drawing/2014/main" id="{F9DA9AE4-9EC5-416B-8688-BD94A49E55F9}"/>
              </a:ext>
            </a:extLst>
          </p:cNvPr>
          <p:cNvSpPr>
            <a:spLocks noGrp="1"/>
          </p:cNvSpPr>
          <p:nvPr>
            <p:ph idx="1"/>
          </p:nvPr>
        </p:nvSpPr>
        <p:spPr/>
        <p:txBody>
          <a:bodyPr/>
          <a:lstStyle/>
          <a:p>
            <a:r>
              <a:rPr lang="en-US" b="1" dirty="0"/>
              <a:t>4</a:t>
            </a:r>
            <a:r>
              <a:rPr lang="ro-RO" b="1" dirty="0"/>
              <a:t>0% – evaluare finală</a:t>
            </a:r>
          </a:p>
          <a:p>
            <a:pPr lvl="1"/>
            <a:r>
              <a:rPr lang="ro-RO" dirty="0"/>
              <a:t>Examen </a:t>
            </a:r>
            <a:r>
              <a:rPr lang="en-US" dirty="0" err="1"/>
              <a:t>scris</a:t>
            </a:r>
            <a:r>
              <a:rPr lang="ro-RO" dirty="0"/>
              <a:t> în ultimele două săptămâni</a:t>
            </a:r>
          </a:p>
          <a:p>
            <a:r>
              <a:rPr lang="en-US" b="1" dirty="0"/>
              <a:t>5</a:t>
            </a:r>
            <a:r>
              <a:rPr lang="ro-RO" b="1" dirty="0"/>
              <a:t>0% – evaluări pe parcurs</a:t>
            </a:r>
          </a:p>
          <a:p>
            <a:pPr lvl="1"/>
            <a:r>
              <a:rPr lang="ro-RO" dirty="0"/>
              <a:t>Lucrare </a:t>
            </a:r>
            <a:r>
              <a:rPr lang="en-US" dirty="0"/>
              <a:t>(</a:t>
            </a:r>
            <a:r>
              <a:rPr lang="ro-RO" dirty="0"/>
              <a:t>săptămâna </a:t>
            </a:r>
            <a:r>
              <a:rPr lang="en-US" dirty="0"/>
              <a:t>5)</a:t>
            </a:r>
            <a:r>
              <a:rPr lang="ro-RO" dirty="0"/>
              <a:t> – manipulare DOM folosind </a:t>
            </a:r>
            <a:r>
              <a:rPr lang="ro-RO" dirty="0" err="1"/>
              <a:t>JavaScript</a:t>
            </a:r>
            <a:endParaRPr lang="ro-RO" dirty="0"/>
          </a:p>
          <a:p>
            <a:r>
              <a:rPr lang="en-US" b="1" dirty="0"/>
              <a:t>1</a:t>
            </a:r>
            <a:r>
              <a:rPr lang="ro-RO" b="1" dirty="0"/>
              <a:t>0% – proiect</a:t>
            </a:r>
          </a:p>
          <a:p>
            <a:pPr lvl="1"/>
            <a:r>
              <a:rPr lang="ro-RO" dirty="0"/>
              <a:t>Individual, tema de proiect se alocă de către profesor, prezentare în săptămâna </a:t>
            </a:r>
            <a:r>
              <a:rPr lang="en-US" dirty="0"/>
              <a:t>13 / 14</a:t>
            </a:r>
            <a:endParaRPr lang="ro-RO" dirty="0"/>
          </a:p>
          <a:p>
            <a:r>
              <a:rPr lang="ro-RO" b="1" dirty="0"/>
              <a:t>Condiții</a:t>
            </a:r>
            <a:r>
              <a:rPr lang="ro-RO" dirty="0"/>
              <a:t> de promovare</a:t>
            </a:r>
          </a:p>
          <a:p>
            <a:pPr lvl="1"/>
            <a:r>
              <a:rPr lang="ro-RO" dirty="0"/>
              <a:t>Minim nota 5 la evaluarea finală</a:t>
            </a:r>
          </a:p>
          <a:p>
            <a:pPr lvl="1"/>
            <a:r>
              <a:rPr lang="ro-RO" dirty="0"/>
              <a:t>Minim nota 5 la evaluarea pe parcurs</a:t>
            </a:r>
          </a:p>
          <a:p>
            <a:pPr lvl="1"/>
            <a:r>
              <a:rPr lang="ro-RO" dirty="0"/>
              <a:t>Minim nota 5 la proiect</a:t>
            </a:r>
            <a:endParaRPr lang="en-US" dirty="0"/>
          </a:p>
        </p:txBody>
      </p:sp>
      <p:sp>
        <p:nvSpPr>
          <p:cNvPr id="5" name="Slide Number Placeholder 4">
            <a:extLst>
              <a:ext uri="{FF2B5EF4-FFF2-40B4-BE49-F238E27FC236}">
                <a16:creationId xmlns:a16="http://schemas.microsoft.com/office/drawing/2014/main" id="{6F8A2335-DAE8-143F-F219-35BFEB2C0765}"/>
              </a:ext>
            </a:extLst>
          </p:cNvPr>
          <p:cNvSpPr>
            <a:spLocks noGrp="1"/>
          </p:cNvSpPr>
          <p:nvPr>
            <p:ph type="sldNum" sz="quarter" idx="12"/>
          </p:nvPr>
        </p:nvSpPr>
        <p:spPr/>
        <p:txBody>
          <a:bodyPr/>
          <a:lstStyle/>
          <a:p>
            <a:pPr>
              <a:defRPr/>
            </a:pPr>
            <a:fld id="{E66D6CB4-6B7B-40A6-AFFC-DA004DAF9624}" type="slidenum">
              <a:rPr lang="en-US" smtClean="0"/>
              <a:pPr>
                <a:defRPr/>
              </a:pPr>
              <a:t>4</a:t>
            </a:fld>
            <a:endParaRPr lang="en-US"/>
          </a:p>
        </p:txBody>
      </p:sp>
    </p:spTree>
    <p:extLst>
      <p:ext uri="{BB962C8B-B14F-4D97-AF65-F5344CB8AC3E}">
        <p14:creationId xmlns:p14="http://schemas.microsoft.com/office/powerpoint/2010/main" val="31627211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Selectori</a:t>
            </a:r>
          </a:p>
        </p:txBody>
      </p:sp>
      <p:sp>
        <p:nvSpPr>
          <p:cNvPr id="3" name="Content Placeholder 2"/>
          <p:cNvSpPr>
            <a:spLocks noGrp="1"/>
          </p:cNvSpPr>
          <p:nvPr>
            <p:ph idx="1"/>
          </p:nvPr>
        </p:nvSpPr>
        <p:spPr/>
        <p:txBody>
          <a:bodyPr/>
          <a:lstStyle/>
          <a:p>
            <a:r>
              <a:rPr lang="ro-RO" dirty="0"/>
              <a:t>Identifică nodurile din arbore asupra cărora se vor opera modificările</a:t>
            </a:r>
          </a:p>
          <a:p>
            <a:r>
              <a:rPr lang="en-US" dirty="0"/>
              <a:t>S</a:t>
            </a:r>
            <a:r>
              <a:rPr lang="ro-RO" dirty="0"/>
              <a:t>electori</a:t>
            </a:r>
            <a:r>
              <a:rPr lang="en-US" dirty="0"/>
              <a:t> </a:t>
            </a:r>
            <a:r>
              <a:rPr lang="en-US" dirty="0" err="1"/>
              <a:t>simpli</a:t>
            </a:r>
            <a:r>
              <a:rPr lang="ro-RO" dirty="0"/>
              <a:t>:</a:t>
            </a:r>
          </a:p>
          <a:p>
            <a:pPr lvl="1"/>
            <a:r>
              <a:rPr lang="ro-RO" dirty="0"/>
              <a:t>Element: </a:t>
            </a:r>
            <a:r>
              <a:rPr lang="en-US" b="1" dirty="0"/>
              <a:t>TIP</a:t>
            </a:r>
            <a:r>
              <a:rPr lang="ro-RO" b="1" dirty="0"/>
              <a:t>_ELEMENT</a:t>
            </a:r>
          </a:p>
          <a:p>
            <a:pPr lvl="1"/>
            <a:r>
              <a:rPr lang="ro-RO" dirty="0"/>
              <a:t>Identificator: </a:t>
            </a:r>
            <a:r>
              <a:rPr lang="ro-RO" b="1" dirty="0"/>
              <a:t>#ID</a:t>
            </a:r>
          </a:p>
          <a:p>
            <a:pPr lvl="1"/>
            <a:r>
              <a:rPr lang="ro-RO" dirty="0"/>
              <a:t>Clasă: </a:t>
            </a:r>
            <a:r>
              <a:rPr lang="ro-RO" b="1" dirty="0"/>
              <a:t>.NUME_CLASĂ</a:t>
            </a:r>
          </a:p>
          <a:p>
            <a:r>
              <a:rPr lang="en-US" dirty="0"/>
              <a:t>Al</a:t>
            </a:r>
            <a:r>
              <a:rPr lang="ro-RO" dirty="0"/>
              <a:t>ți selectori:</a:t>
            </a:r>
            <a:endParaRPr lang="en-US" dirty="0"/>
          </a:p>
          <a:p>
            <a:pPr lvl="1"/>
            <a:r>
              <a:rPr lang="ro-RO" dirty="0"/>
              <a:t>Universal:</a:t>
            </a:r>
            <a:r>
              <a:rPr lang="ro-RO" b="1" dirty="0"/>
              <a:t> *</a:t>
            </a:r>
          </a:p>
          <a:p>
            <a:pPr lvl="1"/>
            <a:r>
              <a:rPr lang="ro-RO" dirty="0"/>
              <a:t>Atribut: </a:t>
            </a:r>
            <a:r>
              <a:rPr lang="ro-RO" b="1" dirty="0"/>
              <a:t>selector</a:t>
            </a:r>
            <a:r>
              <a:rPr lang="en-US" b="1" dirty="0"/>
              <a:t>[</a:t>
            </a:r>
            <a:r>
              <a:rPr lang="en-US" b="1" dirty="0" err="1"/>
              <a:t>atribut</a:t>
            </a:r>
            <a:r>
              <a:rPr lang="en-US" b="1" dirty="0"/>
              <a:t>=“</a:t>
            </a:r>
            <a:r>
              <a:rPr lang="en-US" b="1" dirty="0" err="1"/>
              <a:t>valoare</a:t>
            </a:r>
            <a:r>
              <a:rPr lang="en-US" b="1" dirty="0"/>
              <a:t>”]</a:t>
            </a:r>
            <a:endParaRPr lang="ro-RO" b="1" dirty="0"/>
          </a:p>
          <a:p>
            <a:pPr lvl="1"/>
            <a:r>
              <a:rPr lang="ro-RO" dirty="0"/>
              <a:t>Nod copil sau descendent: </a:t>
            </a:r>
            <a:r>
              <a:rPr lang="en-US" b="1" dirty="0"/>
              <a:t>selector &gt; selector</a:t>
            </a:r>
            <a:r>
              <a:rPr lang="en-US" dirty="0"/>
              <a:t> </a:t>
            </a:r>
            <a:r>
              <a:rPr lang="en-US" dirty="0" err="1"/>
              <a:t>sau</a:t>
            </a:r>
            <a:r>
              <a:rPr lang="en-US" dirty="0"/>
              <a:t> </a:t>
            </a:r>
            <a:r>
              <a:rPr lang="en-US" b="1" dirty="0"/>
              <a:t>selector </a:t>
            </a:r>
            <a:r>
              <a:rPr lang="en-US" b="1" dirty="0" err="1"/>
              <a:t>selector</a:t>
            </a:r>
            <a:endParaRPr lang="ro-RO" b="1" dirty="0"/>
          </a:p>
          <a:p>
            <a:r>
              <a:rPr lang="ro-RO" dirty="0"/>
              <a:t>Grupare: </a:t>
            </a:r>
            <a:r>
              <a:rPr lang="ro-RO" b="1" dirty="0"/>
              <a:t>selector, selector</a:t>
            </a:r>
          </a:p>
          <a:p>
            <a:r>
              <a:rPr lang="ro-RO" dirty="0"/>
              <a:t>Combinare selectori</a:t>
            </a:r>
            <a:r>
              <a:rPr lang="en-US" dirty="0"/>
              <a:t>: </a:t>
            </a:r>
            <a:r>
              <a:rPr lang="en-US" b="1" dirty="0"/>
              <a:t>TIP_ELEMENT#ID</a:t>
            </a:r>
            <a:r>
              <a:rPr lang="en-US" dirty="0"/>
              <a:t>, </a:t>
            </a:r>
            <a:r>
              <a:rPr lang="en-US" b="1" dirty="0"/>
              <a:t>TIP_ELEMENT.NUME_CLAS</a:t>
            </a:r>
            <a:r>
              <a:rPr lang="ro-RO" b="1" dirty="0"/>
              <a:t>Ă</a:t>
            </a:r>
          </a:p>
          <a:p>
            <a:pPr marL="200025" lvl="1" indent="0">
              <a:buNone/>
            </a:pPr>
            <a:endParaRPr lang="ro-RO" b="1" dirty="0"/>
          </a:p>
        </p:txBody>
      </p:sp>
      <p:sp>
        <p:nvSpPr>
          <p:cNvPr id="5" name="Slide Number Placeholder 4">
            <a:extLst>
              <a:ext uri="{FF2B5EF4-FFF2-40B4-BE49-F238E27FC236}">
                <a16:creationId xmlns:a16="http://schemas.microsoft.com/office/drawing/2014/main" id="{30646D6F-655D-F43D-1383-80E00EDA8BED}"/>
              </a:ext>
            </a:extLst>
          </p:cNvPr>
          <p:cNvSpPr>
            <a:spLocks noGrp="1"/>
          </p:cNvSpPr>
          <p:nvPr>
            <p:ph type="sldNum" sz="quarter" idx="12"/>
          </p:nvPr>
        </p:nvSpPr>
        <p:spPr/>
        <p:txBody>
          <a:bodyPr/>
          <a:lstStyle/>
          <a:p>
            <a:pPr>
              <a:defRPr/>
            </a:pPr>
            <a:fld id="{E66D6CB4-6B7B-40A6-AFFC-DA004DAF9624}" type="slidenum">
              <a:rPr lang="en-US" smtClean="0"/>
              <a:pPr>
                <a:defRPr/>
              </a:pPr>
              <a:t>40</a:t>
            </a:fld>
            <a:endParaRPr lang="en-US"/>
          </a:p>
        </p:txBody>
      </p:sp>
    </p:spTree>
    <p:extLst>
      <p:ext uri="{BB962C8B-B14F-4D97-AF65-F5344CB8AC3E}">
        <p14:creationId xmlns:p14="http://schemas.microsoft.com/office/powerpoint/2010/main" val="3673528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Reguli de aplicare</a:t>
            </a:r>
          </a:p>
        </p:txBody>
      </p:sp>
      <p:sp>
        <p:nvSpPr>
          <p:cNvPr id="3" name="Content Placeholder 2"/>
          <p:cNvSpPr>
            <a:spLocks noGrp="1"/>
          </p:cNvSpPr>
          <p:nvPr>
            <p:ph idx="1"/>
          </p:nvPr>
        </p:nvSpPr>
        <p:spPr/>
        <p:txBody>
          <a:bodyPr/>
          <a:lstStyle/>
          <a:p>
            <a:r>
              <a:rPr lang="ro-RO" sz="2800" dirty="0"/>
              <a:t>Moștenire</a:t>
            </a:r>
          </a:p>
          <a:p>
            <a:pPr lvl="1"/>
            <a:r>
              <a:rPr lang="ro-RO" sz="2400" dirty="0"/>
              <a:t>Propagarea valorilor de la un nod părinte la nodurile copil</a:t>
            </a:r>
          </a:p>
          <a:p>
            <a:pPr lvl="1"/>
            <a:r>
              <a:rPr lang="ro-RO" sz="2400" dirty="0"/>
              <a:t>Nu toate proprietățile sunt moștenibile</a:t>
            </a:r>
          </a:p>
          <a:p>
            <a:pPr marL="0" indent="0">
              <a:buNone/>
            </a:pPr>
            <a:r>
              <a:rPr lang="ro-RO" sz="2800" dirty="0" err="1"/>
              <a:t>Cascadare</a:t>
            </a:r>
            <a:endParaRPr lang="ro-RO" sz="2800" dirty="0"/>
          </a:p>
          <a:p>
            <a:pPr lvl="1"/>
            <a:r>
              <a:rPr lang="ro-RO" sz="2400" dirty="0"/>
              <a:t>Mecanismul de alegere aplicat în cazul în care avem mai multe valori în conflict</a:t>
            </a:r>
          </a:p>
          <a:p>
            <a:pPr lvl="1"/>
            <a:r>
              <a:rPr lang="ro-RO" sz="2400" dirty="0"/>
              <a:t>Reguli de </a:t>
            </a:r>
            <a:r>
              <a:rPr lang="ro-RO" sz="2400" dirty="0" err="1"/>
              <a:t>cascadare</a:t>
            </a:r>
            <a:endParaRPr lang="ro-RO" sz="2400" dirty="0"/>
          </a:p>
          <a:p>
            <a:pPr lvl="2"/>
            <a:r>
              <a:rPr lang="ro-RO" sz="1800" dirty="0"/>
              <a:t>Importanță</a:t>
            </a:r>
            <a:r>
              <a:rPr lang="en-US" sz="1800" dirty="0"/>
              <a:t> </a:t>
            </a:r>
            <a:r>
              <a:rPr lang="ro-RO" sz="1800" dirty="0"/>
              <a:t>și sursă</a:t>
            </a:r>
            <a:r>
              <a:rPr lang="en-US" sz="1800" dirty="0"/>
              <a:t> </a:t>
            </a:r>
            <a:r>
              <a:rPr lang="ro-RO" sz="1800" dirty="0"/>
              <a:t>(</a:t>
            </a:r>
            <a:r>
              <a:rPr lang="en-US" sz="1800" dirty="0"/>
              <a:t>reguli </a:t>
            </a:r>
            <a:r>
              <a:rPr lang="en-US" sz="1800" dirty="0" err="1"/>
              <a:t>marcate</a:t>
            </a:r>
            <a:r>
              <a:rPr lang="en-US" sz="1800" dirty="0"/>
              <a:t> ca </a:t>
            </a:r>
            <a:r>
              <a:rPr lang="en-US" sz="1800" i="1" dirty="0"/>
              <a:t>!important &gt; </a:t>
            </a:r>
            <a:r>
              <a:rPr lang="en-US" sz="1800" dirty="0"/>
              <a:t>author &gt; user &gt; user agent)</a:t>
            </a:r>
            <a:endParaRPr lang="ro-RO" sz="1800" i="1" dirty="0"/>
          </a:p>
          <a:p>
            <a:pPr lvl="2"/>
            <a:r>
              <a:rPr lang="ro-RO" sz="1800" dirty="0"/>
              <a:t>Specificitate</a:t>
            </a:r>
            <a:r>
              <a:rPr lang="en-US" sz="1800" dirty="0"/>
              <a:t>a </a:t>
            </a:r>
            <a:r>
              <a:rPr lang="en-US" sz="1800" dirty="0" err="1"/>
              <a:t>selectorului</a:t>
            </a:r>
            <a:r>
              <a:rPr lang="ro-RO" sz="1800" dirty="0"/>
              <a:t> (</a:t>
            </a:r>
            <a:r>
              <a:rPr lang="en-US" sz="1800" i="1" dirty="0"/>
              <a:t>inline</a:t>
            </a:r>
            <a:r>
              <a:rPr lang="en-US" sz="1800" dirty="0"/>
              <a:t> &gt; </a:t>
            </a:r>
            <a:r>
              <a:rPr lang="ro-RO" sz="1800" dirty="0"/>
              <a:t>identificatori </a:t>
            </a:r>
            <a:r>
              <a:rPr lang="en-US" sz="1800" dirty="0"/>
              <a:t>&gt; </a:t>
            </a:r>
            <a:r>
              <a:rPr lang="en-US" sz="1800" dirty="0" err="1"/>
              <a:t>clase</a:t>
            </a:r>
            <a:r>
              <a:rPr lang="en-US" sz="1800" dirty="0"/>
              <a:t> &gt; </a:t>
            </a:r>
            <a:r>
              <a:rPr lang="en-US" sz="1800" dirty="0" err="1"/>
              <a:t>elemente</a:t>
            </a:r>
            <a:r>
              <a:rPr lang="en-US" sz="1800" dirty="0"/>
              <a:t>)</a:t>
            </a:r>
            <a:endParaRPr lang="ro-RO" sz="1800" dirty="0"/>
          </a:p>
          <a:p>
            <a:pPr lvl="2"/>
            <a:r>
              <a:rPr lang="ro-RO" sz="1800" dirty="0"/>
              <a:t>Ordinea în fișierul sursă</a:t>
            </a:r>
            <a:endParaRPr lang="en-US" sz="1800" dirty="0"/>
          </a:p>
          <a:p>
            <a:r>
              <a:rPr lang="en-US" sz="1800" dirty="0" err="1"/>
              <a:t>Detalii</a:t>
            </a:r>
            <a:r>
              <a:rPr lang="en-US" sz="1800" dirty="0"/>
              <a:t>: </a:t>
            </a:r>
            <a:r>
              <a:rPr lang="en-US" sz="1800" dirty="0">
                <a:hlinkClick r:id="rId2"/>
              </a:rPr>
              <a:t>https://developer.mozilla.org/en-US/docs/Learn/CSS/Building_blocks/Cascade_and_inheritance</a:t>
            </a:r>
            <a:endParaRPr lang="en-US" sz="2400" dirty="0"/>
          </a:p>
          <a:p>
            <a:endParaRPr lang="ro-RO" sz="2400" dirty="0"/>
          </a:p>
        </p:txBody>
      </p:sp>
      <p:sp>
        <p:nvSpPr>
          <p:cNvPr id="5" name="Slide Number Placeholder 4">
            <a:extLst>
              <a:ext uri="{FF2B5EF4-FFF2-40B4-BE49-F238E27FC236}">
                <a16:creationId xmlns:a16="http://schemas.microsoft.com/office/drawing/2014/main" id="{456E82B0-3A76-F610-A275-93071959E8E5}"/>
              </a:ext>
            </a:extLst>
          </p:cNvPr>
          <p:cNvSpPr>
            <a:spLocks noGrp="1"/>
          </p:cNvSpPr>
          <p:nvPr>
            <p:ph type="sldNum" sz="quarter" idx="12"/>
          </p:nvPr>
        </p:nvSpPr>
        <p:spPr/>
        <p:txBody>
          <a:bodyPr/>
          <a:lstStyle/>
          <a:p>
            <a:pPr>
              <a:defRPr/>
            </a:pPr>
            <a:fld id="{E66D6CB4-6B7B-40A6-AFFC-DA004DAF9624}" type="slidenum">
              <a:rPr lang="en-US" smtClean="0"/>
              <a:pPr>
                <a:defRPr/>
              </a:pPr>
              <a:t>41</a:t>
            </a:fld>
            <a:endParaRPr lang="en-US"/>
          </a:p>
        </p:txBody>
      </p:sp>
    </p:spTree>
    <p:extLst>
      <p:ext uri="{BB962C8B-B14F-4D97-AF65-F5344CB8AC3E}">
        <p14:creationId xmlns:p14="http://schemas.microsoft.com/office/powerpoint/2010/main" val="1547959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Formatare text și culori</a:t>
            </a:r>
          </a:p>
        </p:txBody>
      </p:sp>
      <p:sp>
        <p:nvSpPr>
          <p:cNvPr id="3" name="Content Placeholder 2"/>
          <p:cNvSpPr>
            <a:spLocks noGrp="1"/>
          </p:cNvSpPr>
          <p:nvPr>
            <p:ph idx="1"/>
          </p:nvPr>
        </p:nvSpPr>
        <p:spPr/>
        <p:txBody>
          <a:bodyPr/>
          <a:lstStyle/>
          <a:p>
            <a:r>
              <a:rPr lang="ro-RO" dirty="0"/>
              <a:t>Proprietăți:</a:t>
            </a:r>
          </a:p>
          <a:p>
            <a:pPr lvl="1"/>
            <a:r>
              <a:rPr lang="ro-RO" i="1" dirty="0"/>
              <a:t>font-</a:t>
            </a:r>
            <a:r>
              <a:rPr lang="ro-RO" i="1" dirty="0" err="1"/>
              <a:t>family</a:t>
            </a:r>
            <a:r>
              <a:rPr lang="ro-RO" dirty="0"/>
              <a:t> – denumire font sau familie (ex: </a:t>
            </a:r>
            <a:r>
              <a:rPr lang="ro-RO" dirty="0" err="1"/>
              <a:t>sans-serif</a:t>
            </a:r>
            <a:r>
              <a:rPr lang="ro-RO" dirty="0"/>
              <a:t>, </a:t>
            </a:r>
            <a:r>
              <a:rPr lang="ro-RO" dirty="0" err="1"/>
              <a:t>monospace</a:t>
            </a:r>
            <a:r>
              <a:rPr lang="ro-RO" dirty="0"/>
              <a:t>, </a:t>
            </a:r>
            <a:r>
              <a:rPr lang="ro-RO" dirty="0" err="1"/>
              <a:t>Arial</a:t>
            </a:r>
            <a:r>
              <a:rPr lang="ro-RO" dirty="0"/>
              <a:t>, </a:t>
            </a:r>
            <a:r>
              <a:rPr lang="ro-RO" dirty="0" err="1"/>
              <a:t>Tahoma</a:t>
            </a:r>
            <a:r>
              <a:rPr lang="ro-RO" dirty="0"/>
              <a:t>, …) </a:t>
            </a:r>
          </a:p>
          <a:p>
            <a:pPr lvl="1"/>
            <a:r>
              <a:rPr lang="ro-RO" i="1" dirty="0"/>
              <a:t>font-</a:t>
            </a:r>
            <a:r>
              <a:rPr lang="ro-RO" i="1" dirty="0" err="1"/>
              <a:t>size</a:t>
            </a:r>
            <a:r>
              <a:rPr lang="ro-RO" dirty="0"/>
              <a:t> – dimensiune caractere (ex: </a:t>
            </a:r>
            <a:r>
              <a:rPr lang="ro-RO" dirty="0" err="1"/>
              <a:t>small</a:t>
            </a:r>
            <a:r>
              <a:rPr lang="ro-RO" dirty="0"/>
              <a:t>, medium, 12pt, 0.8em, …)</a:t>
            </a:r>
          </a:p>
          <a:p>
            <a:pPr lvl="1"/>
            <a:r>
              <a:rPr lang="ro-RO" i="1" dirty="0"/>
              <a:t>font-</a:t>
            </a:r>
            <a:r>
              <a:rPr lang="ro-RO" i="1" dirty="0" err="1"/>
              <a:t>weight</a:t>
            </a:r>
            <a:r>
              <a:rPr lang="ro-RO" dirty="0"/>
              <a:t> – grosime caractere (ex: normal, bold, 400, 700, …)</a:t>
            </a:r>
          </a:p>
          <a:p>
            <a:pPr lvl="1"/>
            <a:r>
              <a:rPr lang="ro-RO" i="1" dirty="0"/>
              <a:t>font-</a:t>
            </a:r>
            <a:r>
              <a:rPr lang="ro-RO" i="1" dirty="0" err="1"/>
              <a:t>style</a:t>
            </a:r>
            <a:r>
              <a:rPr lang="ro-RO" dirty="0"/>
              <a:t> – tip caractere (ex: normal, italic, </a:t>
            </a:r>
            <a:r>
              <a:rPr lang="ro-RO" dirty="0" err="1"/>
              <a:t>oblique</a:t>
            </a:r>
            <a:r>
              <a:rPr lang="ro-RO" dirty="0"/>
              <a:t>, …)</a:t>
            </a:r>
          </a:p>
          <a:p>
            <a:pPr lvl="1"/>
            <a:r>
              <a:rPr lang="ro-RO" i="1" dirty="0"/>
              <a:t>color</a:t>
            </a:r>
            <a:r>
              <a:rPr lang="ro-RO" dirty="0"/>
              <a:t>, </a:t>
            </a:r>
            <a:r>
              <a:rPr lang="ro-RO" i="1" dirty="0"/>
              <a:t>background-color</a:t>
            </a:r>
            <a:r>
              <a:rPr lang="ro-RO" dirty="0"/>
              <a:t> – culoare text sau fundal (ex: </a:t>
            </a:r>
            <a:r>
              <a:rPr lang="ro-RO" dirty="0" err="1"/>
              <a:t>red</a:t>
            </a:r>
            <a:r>
              <a:rPr lang="ro-RO" dirty="0"/>
              <a:t>, #EE0000, #E00, </a:t>
            </a:r>
            <a:r>
              <a:rPr lang="ro-RO" dirty="0" err="1"/>
              <a:t>rgb</a:t>
            </a:r>
            <a:r>
              <a:rPr lang="ro-RO" dirty="0"/>
              <a:t>(238, 0, 0), …)</a:t>
            </a:r>
          </a:p>
          <a:p>
            <a:r>
              <a:rPr lang="ro-RO" dirty="0"/>
              <a:t>Unități de măsură: </a:t>
            </a:r>
          </a:p>
          <a:p>
            <a:pPr lvl="1"/>
            <a:r>
              <a:rPr lang="ro-RO" dirty="0"/>
              <a:t>relative: </a:t>
            </a:r>
            <a:r>
              <a:rPr lang="pt-BR" dirty="0"/>
              <a:t>%, em</a:t>
            </a:r>
            <a:r>
              <a:rPr lang="pt-BR"/>
              <a:t>, rem...</a:t>
            </a:r>
            <a:endParaRPr lang="ro-RO" dirty="0"/>
          </a:p>
          <a:p>
            <a:pPr lvl="1"/>
            <a:r>
              <a:rPr lang="ro-RO" dirty="0"/>
              <a:t>absolute: </a:t>
            </a:r>
            <a:r>
              <a:rPr lang="en-US" dirty="0" err="1"/>
              <a:t>pt</a:t>
            </a:r>
            <a:r>
              <a:rPr lang="en-US" dirty="0"/>
              <a:t> (1 / 72 inch), </a:t>
            </a:r>
            <a:r>
              <a:rPr lang="en-US" dirty="0" err="1"/>
              <a:t>px</a:t>
            </a:r>
            <a:r>
              <a:rPr lang="en-US" dirty="0"/>
              <a:t> (1 / 90 inch), cm, ….</a:t>
            </a:r>
            <a:endParaRPr lang="ro-RO" dirty="0"/>
          </a:p>
          <a:p>
            <a:r>
              <a:rPr lang="ro-RO" dirty="0"/>
              <a:t>Exemplu</a:t>
            </a:r>
          </a:p>
          <a:p>
            <a:pPr marL="1828800">
              <a:spcBef>
                <a:spcPts val="0"/>
              </a:spcBef>
              <a:spcAft>
                <a:spcPts val="0"/>
              </a:spcAft>
            </a:pPr>
            <a:r>
              <a:rPr lang="ro-RO" i="1" dirty="0"/>
              <a:t>b</a:t>
            </a:r>
            <a:r>
              <a:rPr lang="en-US" i="1" dirty="0" err="1"/>
              <a:t>ody</a:t>
            </a:r>
            <a:r>
              <a:rPr lang="ro-RO" i="1" dirty="0"/>
              <a:t> </a:t>
            </a:r>
            <a:r>
              <a:rPr lang="en-US" i="1" dirty="0"/>
              <a:t>{</a:t>
            </a:r>
            <a:r>
              <a:rPr lang="ro-RO" i="1" dirty="0"/>
              <a:t> </a:t>
            </a:r>
            <a:r>
              <a:rPr lang="en-US" i="1" dirty="0"/>
              <a:t>font-family: </a:t>
            </a:r>
            <a:r>
              <a:rPr lang="en-US" i="1" dirty="0" err="1"/>
              <a:t>tahoma</a:t>
            </a:r>
            <a:r>
              <a:rPr lang="en-US" i="1" dirty="0"/>
              <a:t>;</a:t>
            </a:r>
            <a:r>
              <a:rPr lang="ro-RO" i="1" dirty="0"/>
              <a:t>  </a:t>
            </a:r>
            <a:r>
              <a:rPr lang="en-US" i="1" dirty="0"/>
              <a:t>font-size: 11pt;</a:t>
            </a:r>
            <a:r>
              <a:rPr lang="ro-RO" i="1" dirty="0"/>
              <a:t> </a:t>
            </a:r>
            <a:r>
              <a:rPr lang="ro-RO" dirty="0"/>
              <a:t>color</a:t>
            </a:r>
            <a:r>
              <a:rPr lang="en-US" dirty="0"/>
              <a:t>: blue; </a:t>
            </a:r>
            <a:r>
              <a:rPr lang="en-US" i="1" dirty="0"/>
              <a:t>}</a:t>
            </a:r>
            <a:endParaRPr lang="ro-RO" i="1" dirty="0"/>
          </a:p>
        </p:txBody>
      </p:sp>
      <p:sp>
        <p:nvSpPr>
          <p:cNvPr id="5" name="Slide Number Placeholder 4">
            <a:extLst>
              <a:ext uri="{FF2B5EF4-FFF2-40B4-BE49-F238E27FC236}">
                <a16:creationId xmlns:a16="http://schemas.microsoft.com/office/drawing/2014/main" id="{6F25721E-E733-9B9E-C3AD-36184E49B074}"/>
              </a:ext>
            </a:extLst>
          </p:cNvPr>
          <p:cNvSpPr>
            <a:spLocks noGrp="1"/>
          </p:cNvSpPr>
          <p:nvPr>
            <p:ph type="sldNum" sz="quarter" idx="12"/>
          </p:nvPr>
        </p:nvSpPr>
        <p:spPr/>
        <p:txBody>
          <a:bodyPr/>
          <a:lstStyle/>
          <a:p>
            <a:pPr>
              <a:defRPr/>
            </a:pPr>
            <a:fld id="{E66D6CB4-6B7B-40A6-AFFC-DA004DAF9624}" type="slidenum">
              <a:rPr lang="en-US" smtClean="0"/>
              <a:pPr>
                <a:defRPr/>
              </a:pPr>
              <a:t>42</a:t>
            </a:fld>
            <a:endParaRPr lang="en-US"/>
          </a:p>
        </p:txBody>
      </p:sp>
    </p:spTree>
    <p:extLst>
      <p:ext uri="{BB962C8B-B14F-4D97-AF65-F5344CB8AC3E}">
        <p14:creationId xmlns:p14="http://schemas.microsoft.com/office/powerpoint/2010/main" val="13203463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ro-RO" dirty="0"/>
              <a:t>Setare margini</a:t>
            </a:r>
            <a:r>
              <a:rPr lang="en-US" dirty="0"/>
              <a:t> </a:t>
            </a:r>
            <a:r>
              <a:rPr lang="ro-RO" dirty="0"/>
              <a:t>și dimensiuni</a:t>
            </a:r>
            <a:endParaRPr lang="en-US" dirty="0"/>
          </a:p>
        </p:txBody>
      </p:sp>
      <p:sp>
        <p:nvSpPr>
          <p:cNvPr id="6" name="Content Placeholder 5"/>
          <p:cNvSpPr>
            <a:spLocks noGrp="1"/>
          </p:cNvSpPr>
          <p:nvPr>
            <p:ph sz="half" idx="1"/>
          </p:nvPr>
        </p:nvSpPr>
        <p:spPr/>
        <p:txBody>
          <a:bodyPr/>
          <a:lstStyle/>
          <a:p>
            <a:r>
              <a:rPr lang="ro-RO" dirty="0"/>
              <a:t>Setare dimensiuni: </a:t>
            </a:r>
          </a:p>
          <a:p>
            <a:pPr lvl="1"/>
            <a:r>
              <a:rPr lang="ro-RO" i="1" dirty="0" err="1"/>
              <a:t>width</a:t>
            </a:r>
            <a:endParaRPr lang="ro-RO" i="1" dirty="0"/>
          </a:p>
          <a:p>
            <a:pPr lvl="1"/>
            <a:r>
              <a:rPr lang="ro-RO" i="1" dirty="0" err="1"/>
              <a:t>height</a:t>
            </a:r>
            <a:endParaRPr lang="ro-RO" i="1" dirty="0"/>
          </a:p>
          <a:p>
            <a:pPr lvl="1"/>
            <a:r>
              <a:rPr lang="ro-RO" i="1" dirty="0"/>
              <a:t>min/</a:t>
            </a:r>
            <a:r>
              <a:rPr lang="ro-RO" i="1" dirty="0" err="1"/>
              <a:t>max-width</a:t>
            </a:r>
            <a:r>
              <a:rPr lang="ro-RO" i="1" dirty="0"/>
              <a:t>/</a:t>
            </a:r>
            <a:r>
              <a:rPr lang="ro-RO" i="1" dirty="0" err="1"/>
              <a:t>height</a:t>
            </a:r>
            <a:endParaRPr lang="ro-RO" i="1" dirty="0"/>
          </a:p>
          <a:p>
            <a:pPr lvl="1"/>
            <a:r>
              <a:rPr lang="ro-RO" i="1" dirty="0" err="1"/>
              <a:t>overflow</a:t>
            </a:r>
            <a:r>
              <a:rPr lang="ro-RO" i="1" dirty="0"/>
              <a:t>: </a:t>
            </a:r>
          </a:p>
          <a:p>
            <a:pPr lvl="2"/>
            <a:r>
              <a:rPr lang="ro-RO" b="1" i="1" dirty="0" err="1"/>
              <a:t>visible</a:t>
            </a:r>
            <a:r>
              <a:rPr lang="ro-RO" i="1" dirty="0"/>
              <a:t> – </a:t>
            </a:r>
            <a:r>
              <a:rPr lang="ro-RO" dirty="0"/>
              <a:t>întreg conținutul este afișat, posibil în afara celulei</a:t>
            </a:r>
            <a:endParaRPr lang="ro-RO" i="1" dirty="0"/>
          </a:p>
          <a:p>
            <a:pPr lvl="2"/>
            <a:r>
              <a:rPr lang="ro-RO" i="1" dirty="0" err="1"/>
              <a:t>hidden</a:t>
            </a:r>
            <a:r>
              <a:rPr lang="ro-RO" i="1" dirty="0"/>
              <a:t> -  conținutul din afara celulei nu este afișat</a:t>
            </a:r>
          </a:p>
          <a:p>
            <a:pPr lvl="2"/>
            <a:r>
              <a:rPr lang="ro-RO" i="1" dirty="0" err="1"/>
              <a:t>scroll</a:t>
            </a:r>
            <a:r>
              <a:rPr lang="ro-RO" i="1" dirty="0"/>
              <a:t> – </a:t>
            </a:r>
            <a:r>
              <a:rPr lang="ro-RO" i="1" dirty="0" err="1"/>
              <a:t>hidden</a:t>
            </a:r>
            <a:r>
              <a:rPr lang="ro-RO" i="1" dirty="0"/>
              <a:t> + afișare bară de </a:t>
            </a:r>
            <a:r>
              <a:rPr lang="ro-RO" i="1" dirty="0" err="1"/>
              <a:t>scroll</a:t>
            </a:r>
            <a:endParaRPr lang="ro-RO" i="1" dirty="0"/>
          </a:p>
          <a:p>
            <a:pPr lvl="2"/>
            <a:r>
              <a:rPr lang="ro-RO" i="1" dirty="0"/>
              <a:t>auto – afișează bara de </a:t>
            </a:r>
            <a:r>
              <a:rPr lang="ro-RO" i="1" dirty="0" err="1"/>
              <a:t>scroll</a:t>
            </a:r>
            <a:r>
              <a:rPr lang="ro-RO" i="1" dirty="0"/>
              <a:t> doar dacă este necesară</a:t>
            </a:r>
            <a:endParaRPr lang="en-US" i="1" dirty="0"/>
          </a:p>
          <a:p>
            <a:pPr lvl="1"/>
            <a:endParaRPr lang="en-US" dirty="0"/>
          </a:p>
          <a:p>
            <a:r>
              <a:rPr lang="ro-RO" dirty="0"/>
              <a:t>Proprietățile </a:t>
            </a:r>
            <a:r>
              <a:rPr lang="ro-RO" i="1" dirty="0"/>
              <a:t>w</a:t>
            </a:r>
            <a:r>
              <a:rPr lang="en-US" i="1" dirty="0" err="1"/>
              <a:t>idth</a:t>
            </a:r>
            <a:r>
              <a:rPr lang="en-US" dirty="0"/>
              <a:t> </a:t>
            </a:r>
            <a:r>
              <a:rPr lang="ro-RO" dirty="0"/>
              <a:t>și </a:t>
            </a:r>
            <a:r>
              <a:rPr lang="ro-RO" i="1" dirty="0" err="1"/>
              <a:t>height</a:t>
            </a:r>
            <a:r>
              <a:rPr lang="ro-RO" dirty="0"/>
              <a:t> se referă doar la dimensiunea secțiunii </a:t>
            </a:r>
            <a:r>
              <a:rPr lang="ro-RO" i="1" dirty="0"/>
              <a:t>content </a:t>
            </a:r>
            <a:r>
              <a:rPr lang="ro-RO" dirty="0"/>
              <a:t>(fără </a:t>
            </a:r>
            <a:r>
              <a:rPr lang="ro-RO" i="1" dirty="0" err="1"/>
              <a:t>padding</a:t>
            </a:r>
            <a:r>
              <a:rPr lang="ro-RO" i="1" dirty="0"/>
              <a:t> / </a:t>
            </a:r>
            <a:r>
              <a:rPr lang="ro-RO" i="1" dirty="0" err="1"/>
              <a:t>border</a:t>
            </a:r>
            <a:r>
              <a:rPr lang="ro-RO" i="1" dirty="0"/>
              <a:t> / </a:t>
            </a:r>
            <a:r>
              <a:rPr lang="ro-RO" i="1" dirty="0" err="1"/>
              <a:t>margin</a:t>
            </a:r>
            <a:r>
              <a:rPr lang="ro-RO" dirty="0"/>
              <a:t>)</a:t>
            </a:r>
          </a:p>
        </p:txBody>
      </p:sp>
      <p:pic>
        <p:nvPicPr>
          <p:cNvPr id="8" name="Picture 2" descr="http://www.w3schools.com/css/box-model.gif"/>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18238" y="2526628"/>
            <a:ext cx="4937125" cy="2661994"/>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7E963961-94F4-7015-DF57-718AAEB32A0A}"/>
              </a:ext>
            </a:extLst>
          </p:cNvPr>
          <p:cNvSpPr>
            <a:spLocks noGrp="1"/>
          </p:cNvSpPr>
          <p:nvPr>
            <p:ph type="sldNum" sz="quarter" idx="12"/>
          </p:nvPr>
        </p:nvSpPr>
        <p:spPr/>
        <p:txBody>
          <a:bodyPr/>
          <a:lstStyle/>
          <a:p>
            <a:pPr>
              <a:defRPr/>
            </a:pPr>
            <a:fld id="{142F9030-1504-48FE-A63E-F05D143C3827}" type="slidenum">
              <a:rPr lang="en-US" smtClean="0"/>
              <a:pPr>
                <a:defRPr/>
              </a:pPr>
              <a:t>43</a:t>
            </a:fld>
            <a:endParaRPr lang="en-US"/>
          </a:p>
        </p:txBody>
      </p:sp>
    </p:spTree>
    <p:extLst>
      <p:ext uri="{BB962C8B-B14F-4D97-AF65-F5344CB8AC3E}">
        <p14:creationId xmlns:p14="http://schemas.microsoft.com/office/powerpoint/2010/main" val="19829636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Setare margini</a:t>
            </a:r>
            <a:r>
              <a:rPr lang="en-US" dirty="0"/>
              <a:t> </a:t>
            </a:r>
            <a:r>
              <a:rPr lang="ro-RO" dirty="0"/>
              <a:t>și dimensiuni</a:t>
            </a:r>
            <a:endParaRPr lang="en-US" dirty="0"/>
          </a:p>
        </p:txBody>
      </p:sp>
      <p:sp>
        <p:nvSpPr>
          <p:cNvPr id="3" name="Content Placeholder 2"/>
          <p:cNvSpPr>
            <a:spLocks noGrp="1"/>
          </p:cNvSpPr>
          <p:nvPr>
            <p:ph sz="half" idx="1"/>
          </p:nvPr>
        </p:nvSpPr>
        <p:spPr/>
        <p:txBody>
          <a:bodyPr/>
          <a:lstStyle/>
          <a:p>
            <a:r>
              <a:rPr lang="ro-RO" dirty="0"/>
              <a:t>Setare margini:</a:t>
            </a:r>
          </a:p>
          <a:p>
            <a:pPr lvl="1"/>
            <a:r>
              <a:rPr lang="ro-RO" dirty="0" err="1"/>
              <a:t>padding</a:t>
            </a:r>
            <a:r>
              <a:rPr lang="ro-RO" dirty="0"/>
              <a:t> sau </a:t>
            </a:r>
            <a:r>
              <a:rPr lang="ro-RO" dirty="0" err="1"/>
              <a:t>margin</a:t>
            </a:r>
            <a:r>
              <a:rPr lang="ro-RO" dirty="0"/>
              <a:t> / -top / -</a:t>
            </a:r>
            <a:r>
              <a:rPr lang="ro-RO" dirty="0" err="1"/>
              <a:t>bottom</a:t>
            </a:r>
            <a:r>
              <a:rPr lang="ro-RO" dirty="0"/>
              <a:t> / -left / -</a:t>
            </a:r>
            <a:r>
              <a:rPr lang="ro-RO" dirty="0" err="1"/>
              <a:t>right</a:t>
            </a:r>
            <a:endParaRPr lang="ro-RO" dirty="0"/>
          </a:p>
          <a:p>
            <a:pPr lvl="2"/>
            <a:r>
              <a:rPr lang="ro-RO" i="1" dirty="0" err="1"/>
              <a:t>padding</a:t>
            </a:r>
            <a:r>
              <a:rPr lang="ro-RO" dirty="0"/>
              <a:t>: </a:t>
            </a:r>
          </a:p>
          <a:p>
            <a:pPr lvl="3"/>
            <a:r>
              <a:rPr lang="ro-RO" i="1" dirty="0"/>
              <a:t>3px 4px 5px 6px </a:t>
            </a:r>
            <a:r>
              <a:rPr lang="ro-RO" dirty="0"/>
              <a:t>(top, </a:t>
            </a:r>
            <a:r>
              <a:rPr lang="ro-RO" dirty="0" err="1"/>
              <a:t>right</a:t>
            </a:r>
            <a:r>
              <a:rPr lang="ro-RO" dirty="0"/>
              <a:t>, </a:t>
            </a:r>
            <a:r>
              <a:rPr lang="ro-RO" dirty="0" err="1"/>
              <a:t>bottom</a:t>
            </a:r>
            <a:r>
              <a:rPr lang="ro-RO" dirty="0"/>
              <a:t>, left) sau </a:t>
            </a:r>
          </a:p>
          <a:p>
            <a:pPr lvl="3"/>
            <a:r>
              <a:rPr lang="ro-RO" i="1" dirty="0"/>
              <a:t>2px 3px</a:t>
            </a:r>
            <a:r>
              <a:rPr lang="ro-RO" dirty="0"/>
              <a:t> (top = </a:t>
            </a:r>
            <a:r>
              <a:rPr lang="ro-RO" dirty="0" err="1"/>
              <a:t>bottom</a:t>
            </a:r>
            <a:r>
              <a:rPr lang="ro-RO" dirty="0"/>
              <a:t> = 2px, </a:t>
            </a:r>
            <a:r>
              <a:rPr lang="ro-RO" dirty="0" err="1"/>
              <a:t>right</a:t>
            </a:r>
            <a:r>
              <a:rPr lang="ro-RO" dirty="0"/>
              <a:t> = left = 3px) sau </a:t>
            </a:r>
          </a:p>
          <a:p>
            <a:pPr lvl="3"/>
            <a:r>
              <a:rPr lang="ro-RO" i="1" dirty="0"/>
              <a:t>3px </a:t>
            </a:r>
            <a:r>
              <a:rPr lang="ro-RO" dirty="0"/>
              <a:t>(toate laturile)</a:t>
            </a:r>
          </a:p>
          <a:p>
            <a:pPr lvl="2"/>
            <a:r>
              <a:rPr lang="ro-RO" i="1" dirty="0" err="1"/>
              <a:t>padding</a:t>
            </a:r>
            <a:r>
              <a:rPr lang="ro-RO" i="1" dirty="0"/>
              <a:t>-top: 5px </a:t>
            </a:r>
            <a:r>
              <a:rPr lang="ro-RO" dirty="0"/>
              <a:t>(setare pentru o singură latură)</a:t>
            </a:r>
          </a:p>
          <a:p>
            <a:pPr lvl="2"/>
            <a:r>
              <a:rPr lang="ro-RO" dirty="0"/>
              <a:t>similar pentru </a:t>
            </a:r>
            <a:r>
              <a:rPr lang="ro-RO" i="1" dirty="0" err="1"/>
              <a:t>margin</a:t>
            </a:r>
            <a:endParaRPr lang="ro-RO" i="1" dirty="0"/>
          </a:p>
          <a:p>
            <a:pPr lvl="1"/>
            <a:r>
              <a:rPr lang="ro-RO" dirty="0" err="1"/>
              <a:t>border</a:t>
            </a:r>
            <a:r>
              <a:rPr lang="ro-RO" dirty="0"/>
              <a:t> / -top / -</a:t>
            </a:r>
            <a:r>
              <a:rPr lang="ro-RO" dirty="0" err="1"/>
              <a:t>bottom</a:t>
            </a:r>
            <a:r>
              <a:rPr lang="ro-RO" dirty="0"/>
              <a:t> / -left / -</a:t>
            </a:r>
            <a:r>
              <a:rPr lang="ro-RO" dirty="0" err="1"/>
              <a:t>right</a:t>
            </a:r>
            <a:r>
              <a:rPr lang="ro-RO" dirty="0"/>
              <a:t> / -</a:t>
            </a:r>
            <a:r>
              <a:rPr lang="ro-RO" dirty="0" err="1"/>
              <a:t>width</a:t>
            </a:r>
            <a:r>
              <a:rPr lang="ro-RO" dirty="0"/>
              <a:t> / -</a:t>
            </a:r>
            <a:r>
              <a:rPr lang="ro-RO" dirty="0" err="1"/>
              <a:t>style</a:t>
            </a:r>
            <a:r>
              <a:rPr lang="ro-RO" dirty="0"/>
              <a:t> / -color</a:t>
            </a:r>
          </a:p>
          <a:p>
            <a:pPr lvl="2"/>
            <a:r>
              <a:rPr lang="ro-RO" i="1" dirty="0" err="1"/>
              <a:t>border</a:t>
            </a:r>
            <a:r>
              <a:rPr lang="ro-RO" i="1" dirty="0"/>
              <a:t>: 2px </a:t>
            </a:r>
            <a:r>
              <a:rPr lang="ro-RO" i="1" dirty="0" err="1"/>
              <a:t>dotted</a:t>
            </a:r>
            <a:r>
              <a:rPr lang="ro-RO" i="1" dirty="0"/>
              <a:t> </a:t>
            </a:r>
            <a:r>
              <a:rPr lang="ro-RO" i="1" dirty="0" err="1"/>
              <a:t>green</a:t>
            </a:r>
            <a:endParaRPr lang="ro-RO" i="1" dirty="0"/>
          </a:p>
          <a:p>
            <a:pPr lvl="2"/>
            <a:r>
              <a:rPr lang="ro-RO" i="1" dirty="0" err="1"/>
              <a:t>border-style</a:t>
            </a:r>
            <a:r>
              <a:rPr lang="ro-RO" i="1" dirty="0"/>
              <a:t>: solid</a:t>
            </a:r>
          </a:p>
          <a:p>
            <a:pPr lvl="2"/>
            <a:r>
              <a:rPr lang="ro-RO" i="1" dirty="0" err="1"/>
              <a:t>border-bottom-width</a:t>
            </a:r>
            <a:r>
              <a:rPr lang="ro-RO" i="1" dirty="0"/>
              <a:t>: 3px;</a:t>
            </a:r>
          </a:p>
          <a:p>
            <a:endParaRPr lang="en-US" dirty="0"/>
          </a:p>
        </p:txBody>
      </p:sp>
      <p:pic>
        <p:nvPicPr>
          <p:cNvPr id="6" name="Picture 2" descr="http://www.w3schools.com/css/box-model.gif"/>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18238" y="2526628"/>
            <a:ext cx="4937125" cy="266199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E1B8C7CB-2C7D-4190-45F3-252952E0E5FA}"/>
              </a:ext>
            </a:extLst>
          </p:cNvPr>
          <p:cNvSpPr>
            <a:spLocks noGrp="1"/>
          </p:cNvSpPr>
          <p:nvPr>
            <p:ph type="sldNum" sz="quarter" idx="12"/>
          </p:nvPr>
        </p:nvSpPr>
        <p:spPr/>
        <p:txBody>
          <a:bodyPr/>
          <a:lstStyle/>
          <a:p>
            <a:pPr>
              <a:defRPr/>
            </a:pPr>
            <a:fld id="{142F9030-1504-48FE-A63E-F05D143C3827}" type="slidenum">
              <a:rPr lang="en-US" smtClean="0"/>
              <a:pPr>
                <a:defRPr/>
              </a:pPr>
              <a:t>44</a:t>
            </a:fld>
            <a:endParaRPr lang="en-US"/>
          </a:p>
        </p:txBody>
      </p:sp>
    </p:spTree>
    <p:extLst>
      <p:ext uri="{BB962C8B-B14F-4D97-AF65-F5344CB8AC3E}">
        <p14:creationId xmlns:p14="http://schemas.microsoft.com/office/powerpoint/2010/main" val="914897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Controlul poziționării</a:t>
            </a:r>
          </a:p>
        </p:txBody>
      </p:sp>
      <p:sp>
        <p:nvSpPr>
          <p:cNvPr id="3" name="Content Placeholder 2"/>
          <p:cNvSpPr>
            <a:spLocks noGrp="1"/>
          </p:cNvSpPr>
          <p:nvPr>
            <p:ph idx="1"/>
          </p:nvPr>
        </p:nvSpPr>
        <p:spPr/>
        <p:txBody>
          <a:bodyPr/>
          <a:lstStyle/>
          <a:p>
            <a:r>
              <a:rPr lang="ro-RO" dirty="0"/>
              <a:t>Control layout: </a:t>
            </a:r>
          </a:p>
          <a:p>
            <a:pPr lvl="1"/>
            <a:r>
              <a:rPr lang="ro-RO" dirty="0"/>
              <a:t>display: none / </a:t>
            </a:r>
            <a:r>
              <a:rPr lang="ro-RO" dirty="0" err="1"/>
              <a:t>inline</a:t>
            </a:r>
            <a:r>
              <a:rPr lang="ro-RO" dirty="0"/>
              <a:t> / </a:t>
            </a:r>
            <a:r>
              <a:rPr lang="ro-RO" dirty="0" err="1"/>
              <a:t>block</a:t>
            </a:r>
            <a:endParaRPr lang="ro-RO" dirty="0"/>
          </a:p>
          <a:p>
            <a:pPr lvl="1"/>
            <a:r>
              <a:rPr lang="ro-RO" dirty="0" err="1"/>
              <a:t>float</a:t>
            </a:r>
            <a:r>
              <a:rPr lang="ro-RO" dirty="0"/>
              <a:t>: none / left / </a:t>
            </a:r>
            <a:r>
              <a:rPr lang="ro-RO" dirty="0" err="1"/>
              <a:t>right</a:t>
            </a:r>
            <a:endParaRPr lang="ro-RO" dirty="0"/>
          </a:p>
          <a:p>
            <a:pPr lvl="1"/>
            <a:r>
              <a:rPr lang="ro-RO" dirty="0" err="1"/>
              <a:t>clear</a:t>
            </a:r>
            <a:r>
              <a:rPr lang="ro-RO" dirty="0"/>
              <a:t>: none / left / </a:t>
            </a:r>
            <a:r>
              <a:rPr lang="ro-RO" dirty="0" err="1"/>
              <a:t>right</a:t>
            </a:r>
            <a:r>
              <a:rPr lang="ro-RO" dirty="0"/>
              <a:t> / </a:t>
            </a:r>
            <a:r>
              <a:rPr lang="ro-RO" dirty="0" err="1"/>
              <a:t>both</a:t>
            </a:r>
            <a:endParaRPr lang="ro-RO" dirty="0"/>
          </a:p>
          <a:p>
            <a:r>
              <a:rPr lang="ro-RO" dirty="0"/>
              <a:t>Poziționare în cadrul paginii</a:t>
            </a:r>
          </a:p>
          <a:p>
            <a:pPr lvl="1"/>
            <a:r>
              <a:rPr lang="ro-RO" dirty="0"/>
              <a:t>top, </a:t>
            </a:r>
            <a:r>
              <a:rPr lang="ro-RO" dirty="0" err="1"/>
              <a:t>right</a:t>
            </a:r>
            <a:r>
              <a:rPr lang="ro-RO" dirty="0"/>
              <a:t>, </a:t>
            </a:r>
            <a:r>
              <a:rPr lang="ro-RO" dirty="0" err="1"/>
              <a:t>bottom</a:t>
            </a:r>
            <a:r>
              <a:rPr lang="ro-RO" dirty="0"/>
              <a:t>, left, z-index</a:t>
            </a:r>
          </a:p>
          <a:p>
            <a:pPr lvl="1"/>
            <a:r>
              <a:rPr lang="ro-RO" dirty="0" err="1"/>
              <a:t>position</a:t>
            </a:r>
            <a:r>
              <a:rPr lang="ro-RO" dirty="0"/>
              <a:t>: </a:t>
            </a:r>
          </a:p>
          <a:p>
            <a:pPr lvl="2"/>
            <a:r>
              <a:rPr lang="ro-RO" dirty="0"/>
              <a:t>static: poziționare normală, proprietățile (top, …) sunt ignorate</a:t>
            </a:r>
          </a:p>
          <a:p>
            <a:pPr lvl="2"/>
            <a:r>
              <a:rPr lang="ro-RO" dirty="0"/>
              <a:t>relative: poziționare normală, proprietățile (top, …) sunt respectate</a:t>
            </a:r>
            <a:endParaRPr lang="en-US" dirty="0"/>
          </a:p>
          <a:p>
            <a:pPr marL="384175" lvl="2" indent="0">
              <a:buNone/>
            </a:pPr>
            <a:r>
              <a:rPr lang="en-US" dirty="0"/>
              <a:t>-----</a:t>
            </a:r>
          </a:p>
          <a:p>
            <a:pPr lvl="2"/>
            <a:r>
              <a:rPr lang="ro-RO" dirty="0"/>
              <a:t>absolute: nu participă la poziționarea normală; poziționat față de primul părinte cu poziționare absolută</a:t>
            </a:r>
          </a:p>
          <a:p>
            <a:pPr lvl="2"/>
            <a:r>
              <a:rPr lang="ro-RO" dirty="0" err="1"/>
              <a:t>fixed</a:t>
            </a:r>
            <a:r>
              <a:rPr lang="ro-RO" dirty="0"/>
              <a:t>: nu participă la poziționarea normală; poziționat față de fereastra browser-ului</a:t>
            </a:r>
          </a:p>
          <a:p>
            <a:pPr lvl="2"/>
            <a:endParaRPr lang="ro-RO" dirty="0"/>
          </a:p>
          <a:p>
            <a:endParaRPr lang="ro-RO" dirty="0"/>
          </a:p>
          <a:p>
            <a:endParaRPr lang="ro-RO" dirty="0"/>
          </a:p>
          <a:p>
            <a:endParaRPr lang="ro-RO" dirty="0"/>
          </a:p>
        </p:txBody>
      </p:sp>
      <p:sp>
        <p:nvSpPr>
          <p:cNvPr id="5" name="Slide Number Placeholder 4">
            <a:extLst>
              <a:ext uri="{FF2B5EF4-FFF2-40B4-BE49-F238E27FC236}">
                <a16:creationId xmlns:a16="http://schemas.microsoft.com/office/drawing/2014/main" id="{939C02EC-EFF1-3946-BA56-325C200E2083}"/>
              </a:ext>
            </a:extLst>
          </p:cNvPr>
          <p:cNvSpPr>
            <a:spLocks noGrp="1"/>
          </p:cNvSpPr>
          <p:nvPr>
            <p:ph type="sldNum" sz="quarter" idx="12"/>
          </p:nvPr>
        </p:nvSpPr>
        <p:spPr/>
        <p:txBody>
          <a:bodyPr/>
          <a:lstStyle/>
          <a:p>
            <a:pPr>
              <a:defRPr/>
            </a:pPr>
            <a:fld id="{E66D6CB4-6B7B-40A6-AFFC-DA004DAF9624}" type="slidenum">
              <a:rPr lang="en-US" smtClean="0"/>
              <a:pPr>
                <a:defRPr/>
              </a:pPr>
              <a:t>45</a:t>
            </a:fld>
            <a:endParaRPr lang="en-US"/>
          </a:p>
        </p:txBody>
      </p:sp>
    </p:spTree>
    <p:extLst>
      <p:ext uri="{BB962C8B-B14F-4D97-AF65-F5344CB8AC3E}">
        <p14:creationId xmlns:p14="http://schemas.microsoft.com/office/powerpoint/2010/main" val="10305574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34367-0882-40BF-8B7C-8841A62989CF}"/>
              </a:ext>
            </a:extLst>
          </p:cNvPr>
          <p:cNvSpPr>
            <a:spLocks noGrp="1"/>
          </p:cNvSpPr>
          <p:nvPr>
            <p:ph type="title"/>
          </p:nvPr>
        </p:nvSpPr>
        <p:spPr/>
        <p:txBody>
          <a:bodyPr/>
          <a:lstStyle/>
          <a:p>
            <a:r>
              <a:rPr lang="ro-RO" dirty="0" err="1"/>
              <a:t>Flexbox</a:t>
            </a:r>
            <a:r>
              <a:rPr lang="en-US" dirty="0"/>
              <a:t> (Op</a:t>
            </a:r>
            <a:r>
              <a:rPr lang="ro-RO" dirty="0" err="1"/>
              <a:t>țional</a:t>
            </a:r>
            <a:r>
              <a:rPr lang="en-US" dirty="0"/>
              <a:t>)</a:t>
            </a:r>
          </a:p>
        </p:txBody>
      </p:sp>
      <p:sp>
        <p:nvSpPr>
          <p:cNvPr id="3" name="Content Placeholder 2">
            <a:extLst>
              <a:ext uri="{FF2B5EF4-FFF2-40B4-BE49-F238E27FC236}">
                <a16:creationId xmlns:a16="http://schemas.microsoft.com/office/drawing/2014/main" id="{648DE7EA-C4CF-4860-AE52-B6497E60204D}"/>
              </a:ext>
            </a:extLst>
          </p:cNvPr>
          <p:cNvSpPr>
            <a:spLocks noGrp="1"/>
          </p:cNvSpPr>
          <p:nvPr>
            <p:ph idx="1"/>
          </p:nvPr>
        </p:nvSpPr>
        <p:spPr>
          <a:xfrm>
            <a:off x="1096963" y="1846263"/>
            <a:ext cx="4924842" cy="4022725"/>
          </a:xfrm>
        </p:spPr>
        <p:txBody>
          <a:bodyPr/>
          <a:lstStyle/>
          <a:p>
            <a:r>
              <a:rPr lang="en-US" dirty="0" err="1"/>
              <a:t>Sistem</a:t>
            </a:r>
            <a:r>
              <a:rPr lang="en-US" dirty="0"/>
              <a:t> de layout </a:t>
            </a:r>
            <a:r>
              <a:rPr lang="en-US" dirty="0" err="1"/>
              <a:t>utilizat</a:t>
            </a:r>
            <a:r>
              <a:rPr lang="en-US" dirty="0"/>
              <a:t> </a:t>
            </a:r>
            <a:r>
              <a:rPr lang="en-US" dirty="0" err="1"/>
              <a:t>pentru</a:t>
            </a:r>
            <a:r>
              <a:rPr lang="en-US" dirty="0"/>
              <a:t> </a:t>
            </a:r>
            <a:r>
              <a:rPr lang="en-US" dirty="0" err="1"/>
              <a:t>alinierea</a:t>
            </a:r>
            <a:r>
              <a:rPr lang="en-US" dirty="0"/>
              <a:t> con</a:t>
            </a:r>
            <a:r>
              <a:rPr lang="ro-RO" dirty="0"/>
              <a:t>ținutului bazat pe un </a:t>
            </a:r>
            <a:r>
              <a:rPr lang="ro-RO" b="1" dirty="0"/>
              <a:t>model 1D</a:t>
            </a:r>
            <a:r>
              <a:rPr lang="ro-RO" dirty="0"/>
              <a:t> (o singură axă principală)</a:t>
            </a:r>
          </a:p>
          <a:p>
            <a:pPr lvl="1"/>
            <a:r>
              <a:rPr lang="ro-RO" dirty="0"/>
              <a:t>Permite poziționarea atât pe verticală (linii) cât și pe orizontală (coloane)</a:t>
            </a:r>
          </a:p>
          <a:p>
            <a:pPr lvl="1"/>
            <a:r>
              <a:rPr lang="ro-RO" dirty="0"/>
              <a:t>Proprietăți la nivelul container-ului părinte:</a:t>
            </a:r>
          </a:p>
          <a:p>
            <a:pPr lvl="2"/>
            <a:r>
              <a:rPr lang="ro-RO" b="1" dirty="0"/>
              <a:t>display: </a:t>
            </a:r>
            <a:r>
              <a:rPr lang="ro-RO" b="1" dirty="0" err="1"/>
              <a:t>flex</a:t>
            </a:r>
            <a:r>
              <a:rPr lang="ro-RO" b="1" dirty="0"/>
              <a:t>;</a:t>
            </a:r>
          </a:p>
          <a:p>
            <a:pPr lvl="2"/>
            <a:r>
              <a:rPr lang="ro-RO" dirty="0" err="1"/>
              <a:t>flex-direction</a:t>
            </a:r>
            <a:r>
              <a:rPr lang="ro-RO" dirty="0"/>
              <a:t>, </a:t>
            </a:r>
            <a:r>
              <a:rPr lang="ro-RO" dirty="0" err="1"/>
              <a:t>flex-wrap</a:t>
            </a:r>
            <a:r>
              <a:rPr lang="ro-RO" dirty="0"/>
              <a:t>, </a:t>
            </a:r>
            <a:r>
              <a:rPr lang="ro-RO" dirty="0" err="1"/>
              <a:t>justify</a:t>
            </a:r>
            <a:r>
              <a:rPr lang="ro-RO" dirty="0"/>
              <a:t>-content, </a:t>
            </a:r>
            <a:r>
              <a:rPr lang="ro-RO" dirty="0" err="1"/>
              <a:t>align-items</a:t>
            </a:r>
            <a:r>
              <a:rPr lang="ro-RO" dirty="0"/>
              <a:t>, ...</a:t>
            </a:r>
          </a:p>
          <a:p>
            <a:pPr lvl="1"/>
            <a:r>
              <a:rPr lang="ro-RO" dirty="0"/>
              <a:t>Proprietăți la nivelul elementelor copil:</a:t>
            </a:r>
          </a:p>
          <a:p>
            <a:pPr lvl="2"/>
            <a:r>
              <a:rPr lang="ro-RO" dirty="0" err="1"/>
              <a:t>order</a:t>
            </a:r>
            <a:r>
              <a:rPr lang="ro-RO" dirty="0"/>
              <a:t>, </a:t>
            </a:r>
            <a:r>
              <a:rPr lang="ro-RO" dirty="0" err="1"/>
              <a:t>flex-grow</a:t>
            </a:r>
            <a:r>
              <a:rPr lang="ro-RO" dirty="0"/>
              <a:t>/</a:t>
            </a:r>
            <a:r>
              <a:rPr lang="ro-RO" dirty="0" err="1"/>
              <a:t>shrink</a:t>
            </a:r>
            <a:r>
              <a:rPr lang="ro-RO" dirty="0"/>
              <a:t>/</a:t>
            </a:r>
            <a:r>
              <a:rPr lang="ro-RO" dirty="0" err="1"/>
              <a:t>basis</a:t>
            </a:r>
            <a:r>
              <a:rPr lang="ro-RO" dirty="0"/>
              <a:t>, </a:t>
            </a:r>
            <a:r>
              <a:rPr lang="ro-RO" dirty="0" err="1"/>
              <a:t>align</a:t>
            </a:r>
            <a:r>
              <a:rPr lang="ro-RO" dirty="0"/>
              <a:t>-self</a:t>
            </a:r>
          </a:p>
          <a:p>
            <a:r>
              <a:rPr lang="ro-RO" dirty="0"/>
              <a:t>Resurse:</a:t>
            </a:r>
          </a:p>
          <a:p>
            <a:pPr lvl="1"/>
            <a:r>
              <a:rPr lang="en-US" sz="1400" dirty="0">
                <a:hlinkClick r:id="rId2"/>
              </a:rPr>
              <a:t>https://css-tricks.com/snippets/css/a-guide-to-flexbox/</a:t>
            </a:r>
            <a:endParaRPr lang="ro-RO" sz="1400" dirty="0"/>
          </a:p>
          <a:p>
            <a:pPr lvl="1"/>
            <a:r>
              <a:rPr lang="en-US" sz="1400" dirty="0">
                <a:hlinkClick r:id="rId3"/>
              </a:rPr>
              <a:t>https://developer.mozilla.org/en-US/docs/Web/CSS/CSS_Flexible_Box_Layout/Basic_Concepts_of_Flexbox</a:t>
            </a:r>
            <a:endParaRPr lang="ro-RO" sz="1400" dirty="0"/>
          </a:p>
          <a:p>
            <a:pPr marL="200025" lvl="1" indent="0">
              <a:buNone/>
            </a:pPr>
            <a:r>
              <a:rPr lang="ro-RO" dirty="0"/>
              <a:t>		</a:t>
            </a:r>
          </a:p>
          <a:p>
            <a:pPr lvl="1"/>
            <a:endParaRPr lang="en-US" dirty="0"/>
          </a:p>
        </p:txBody>
      </p:sp>
      <p:pic>
        <p:nvPicPr>
          <p:cNvPr id="2050" name="Picture 2" descr="Image result for css flexbox">
            <a:extLst>
              <a:ext uri="{FF2B5EF4-FFF2-40B4-BE49-F238E27FC236}">
                <a16:creationId xmlns:a16="http://schemas.microsoft.com/office/drawing/2014/main" id="{D090231E-B453-4E24-8B5B-A471CA07C2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3153" y="1819275"/>
            <a:ext cx="2247900" cy="2038350"/>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6" descr="demonstration of differnet alignment options, like all boxes stuck to the top of a flex parent, the bottom, stretched out, or along a baseline">
            <a:extLst>
              <a:ext uri="{FF2B5EF4-FFF2-40B4-BE49-F238E27FC236}">
                <a16:creationId xmlns:a16="http://schemas.microsoft.com/office/drawing/2014/main" id="{8DFD5560-00DD-4AE2-98BB-64D74623A2E2}"/>
              </a:ext>
            </a:extLst>
          </p:cNvPr>
          <p:cNvSpPr>
            <a:spLocks noChangeAspect="1" noChangeArrowheads="1"/>
          </p:cNvSpPr>
          <p:nvPr/>
        </p:nvSpPr>
        <p:spPr bwMode="auto">
          <a:xfrm>
            <a:off x="5943599" y="3276599"/>
            <a:ext cx="2815389" cy="281538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Image result for css flexbox">
            <a:extLst>
              <a:ext uri="{FF2B5EF4-FFF2-40B4-BE49-F238E27FC236}">
                <a16:creationId xmlns:a16="http://schemas.microsoft.com/office/drawing/2014/main" id="{F3C07731-2659-4941-9565-1C2B87D99D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3749" y="3857625"/>
            <a:ext cx="1857375" cy="245745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59FFE4CE-3959-6E30-A5D6-8F8EE2317641}"/>
              </a:ext>
            </a:extLst>
          </p:cNvPr>
          <p:cNvSpPr>
            <a:spLocks noGrp="1"/>
          </p:cNvSpPr>
          <p:nvPr>
            <p:ph type="sldNum" sz="quarter" idx="12"/>
          </p:nvPr>
        </p:nvSpPr>
        <p:spPr/>
        <p:txBody>
          <a:bodyPr/>
          <a:lstStyle/>
          <a:p>
            <a:pPr>
              <a:defRPr/>
            </a:pPr>
            <a:fld id="{E66D6CB4-6B7B-40A6-AFFC-DA004DAF9624}" type="slidenum">
              <a:rPr lang="en-US" smtClean="0"/>
              <a:pPr>
                <a:defRPr/>
              </a:pPr>
              <a:t>46</a:t>
            </a:fld>
            <a:endParaRPr lang="en-US"/>
          </a:p>
        </p:txBody>
      </p:sp>
    </p:spTree>
    <p:extLst>
      <p:ext uri="{BB962C8B-B14F-4D97-AF65-F5344CB8AC3E}">
        <p14:creationId xmlns:p14="http://schemas.microsoft.com/office/powerpoint/2010/main" val="3163608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34367-0882-40BF-8B7C-8841A62989CF}"/>
              </a:ext>
            </a:extLst>
          </p:cNvPr>
          <p:cNvSpPr>
            <a:spLocks noGrp="1"/>
          </p:cNvSpPr>
          <p:nvPr>
            <p:ph type="title"/>
          </p:nvPr>
        </p:nvSpPr>
        <p:spPr/>
        <p:txBody>
          <a:bodyPr/>
          <a:lstStyle/>
          <a:p>
            <a:r>
              <a:rPr lang="ro-RO" dirty="0"/>
              <a:t>Grid</a:t>
            </a:r>
            <a:r>
              <a:rPr lang="en-US" dirty="0"/>
              <a:t> (Op</a:t>
            </a:r>
            <a:r>
              <a:rPr lang="ro-RO" dirty="0" err="1"/>
              <a:t>țional</a:t>
            </a:r>
            <a:r>
              <a:rPr lang="en-US" dirty="0"/>
              <a:t>)</a:t>
            </a:r>
          </a:p>
        </p:txBody>
      </p:sp>
      <p:sp>
        <p:nvSpPr>
          <p:cNvPr id="3" name="Content Placeholder 2">
            <a:extLst>
              <a:ext uri="{FF2B5EF4-FFF2-40B4-BE49-F238E27FC236}">
                <a16:creationId xmlns:a16="http://schemas.microsoft.com/office/drawing/2014/main" id="{648DE7EA-C4CF-4860-AE52-B6497E60204D}"/>
              </a:ext>
            </a:extLst>
          </p:cNvPr>
          <p:cNvSpPr>
            <a:spLocks noGrp="1"/>
          </p:cNvSpPr>
          <p:nvPr>
            <p:ph idx="1"/>
          </p:nvPr>
        </p:nvSpPr>
        <p:spPr>
          <a:xfrm>
            <a:off x="1096962" y="1846263"/>
            <a:ext cx="6598781" cy="4022725"/>
          </a:xfrm>
        </p:spPr>
        <p:txBody>
          <a:bodyPr/>
          <a:lstStyle/>
          <a:p>
            <a:r>
              <a:rPr lang="en-US" dirty="0" err="1"/>
              <a:t>Sistem</a:t>
            </a:r>
            <a:r>
              <a:rPr lang="en-US" dirty="0"/>
              <a:t> de layout </a:t>
            </a:r>
            <a:r>
              <a:rPr lang="en-US" dirty="0" err="1"/>
              <a:t>utilizat</a:t>
            </a:r>
            <a:r>
              <a:rPr lang="en-US" dirty="0"/>
              <a:t> </a:t>
            </a:r>
            <a:r>
              <a:rPr lang="en-US" dirty="0" err="1"/>
              <a:t>pentru</a:t>
            </a:r>
            <a:r>
              <a:rPr lang="en-US" dirty="0"/>
              <a:t> </a:t>
            </a:r>
            <a:r>
              <a:rPr lang="en-US" dirty="0" err="1"/>
              <a:t>alinierea</a:t>
            </a:r>
            <a:r>
              <a:rPr lang="en-US" dirty="0"/>
              <a:t> con</a:t>
            </a:r>
            <a:r>
              <a:rPr lang="ro-RO" dirty="0"/>
              <a:t>ținutului bazat pe un </a:t>
            </a:r>
            <a:r>
              <a:rPr lang="ro-RO" b="1" dirty="0"/>
              <a:t>model 2D</a:t>
            </a:r>
            <a:r>
              <a:rPr lang="ro-RO" dirty="0"/>
              <a:t> (două axe principale)</a:t>
            </a:r>
          </a:p>
          <a:p>
            <a:pPr lvl="1"/>
            <a:r>
              <a:rPr lang="ro-RO" dirty="0"/>
              <a:t>Permite poziționarea elementelor copil într-o structură matriceală</a:t>
            </a:r>
          </a:p>
          <a:p>
            <a:pPr lvl="1"/>
            <a:r>
              <a:rPr lang="ro-RO" dirty="0"/>
              <a:t>Proprietăți la nivelul container-ului părinte:</a:t>
            </a:r>
          </a:p>
          <a:p>
            <a:pPr lvl="2"/>
            <a:r>
              <a:rPr lang="ro-RO" b="1" dirty="0"/>
              <a:t>display: </a:t>
            </a:r>
            <a:r>
              <a:rPr lang="ro-RO" b="1" dirty="0" err="1"/>
              <a:t>grid</a:t>
            </a:r>
            <a:r>
              <a:rPr lang="ro-RO" b="1" dirty="0"/>
              <a:t>;</a:t>
            </a:r>
          </a:p>
          <a:p>
            <a:pPr lvl="2"/>
            <a:r>
              <a:rPr lang="ro-RO" dirty="0" err="1"/>
              <a:t>grid-template-columns</a:t>
            </a:r>
            <a:r>
              <a:rPr lang="ro-RO" dirty="0"/>
              <a:t>, </a:t>
            </a:r>
            <a:r>
              <a:rPr lang="ro-RO" dirty="0" err="1"/>
              <a:t>grid-template-rows</a:t>
            </a:r>
            <a:endParaRPr lang="ro-RO" dirty="0"/>
          </a:p>
          <a:p>
            <a:pPr lvl="2"/>
            <a:r>
              <a:rPr lang="ro-RO" dirty="0" err="1"/>
              <a:t>grid-column</a:t>
            </a:r>
            <a:r>
              <a:rPr lang="ro-RO" dirty="0"/>
              <a:t>/</a:t>
            </a:r>
            <a:r>
              <a:rPr lang="ro-RO" dirty="0" err="1"/>
              <a:t>row-gap</a:t>
            </a:r>
            <a:endParaRPr lang="ro-RO" dirty="0"/>
          </a:p>
          <a:p>
            <a:pPr lvl="1"/>
            <a:r>
              <a:rPr lang="ro-RO" dirty="0"/>
              <a:t>Proprietăți la nivelul elementelor copil:</a:t>
            </a:r>
            <a:endParaRPr lang="en-US" dirty="0"/>
          </a:p>
          <a:p>
            <a:pPr lvl="2"/>
            <a:r>
              <a:rPr lang="ro-RO" dirty="0" err="1"/>
              <a:t>grid</a:t>
            </a:r>
            <a:r>
              <a:rPr lang="ro-RO" dirty="0"/>
              <a:t>-</a:t>
            </a:r>
            <a:r>
              <a:rPr lang="ro-RO" dirty="0" err="1"/>
              <a:t>column</a:t>
            </a:r>
            <a:r>
              <a:rPr lang="ro-RO" dirty="0"/>
              <a:t>-start, </a:t>
            </a:r>
            <a:r>
              <a:rPr lang="ro-RO" dirty="0" err="1"/>
              <a:t>grid-column-end</a:t>
            </a:r>
            <a:endParaRPr lang="ro-RO" dirty="0"/>
          </a:p>
          <a:p>
            <a:pPr lvl="2"/>
            <a:r>
              <a:rPr lang="ro-RO" dirty="0" err="1"/>
              <a:t>grid</a:t>
            </a:r>
            <a:r>
              <a:rPr lang="ro-RO" dirty="0"/>
              <a:t>-</a:t>
            </a:r>
            <a:r>
              <a:rPr lang="ro-RO" dirty="0" err="1"/>
              <a:t>row</a:t>
            </a:r>
            <a:r>
              <a:rPr lang="ro-RO" dirty="0"/>
              <a:t>-start, </a:t>
            </a:r>
            <a:r>
              <a:rPr lang="ro-RO" dirty="0" err="1"/>
              <a:t>grid-row-end</a:t>
            </a:r>
            <a:endParaRPr lang="ro-RO" dirty="0"/>
          </a:p>
          <a:p>
            <a:r>
              <a:rPr lang="ro-RO" dirty="0"/>
              <a:t>Resurse:</a:t>
            </a:r>
          </a:p>
          <a:p>
            <a:pPr lvl="1"/>
            <a:r>
              <a:rPr lang="en-US" sz="1400" dirty="0">
                <a:hlinkClick r:id="rId2"/>
              </a:rPr>
              <a:t>https://css-tricks.com/snippets/css/complete-guide-grid/ </a:t>
            </a:r>
            <a:endParaRPr lang="ro-RO" sz="1400" dirty="0"/>
          </a:p>
          <a:p>
            <a:pPr lvl="1"/>
            <a:r>
              <a:rPr lang="en-US" sz="1400" dirty="0">
                <a:hlinkClick r:id="rId3"/>
              </a:rPr>
              <a:t>https://developer.mozilla.org/en-US/docs/Web/CSS/CSS_Grid_Layout </a:t>
            </a:r>
            <a:r>
              <a:rPr lang="ro-RO" dirty="0"/>
              <a:t>		</a:t>
            </a:r>
          </a:p>
          <a:p>
            <a:pPr lvl="1"/>
            <a:endParaRPr lang="en-US" dirty="0"/>
          </a:p>
        </p:txBody>
      </p:sp>
      <p:sp>
        <p:nvSpPr>
          <p:cNvPr id="6" name="AutoShape 6" descr="demonstration of differnet alignment options, like all boxes stuck to the top of a flex parent, the bottom, stretched out, or along a baseline">
            <a:extLst>
              <a:ext uri="{FF2B5EF4-FFF2-40B4-BE49-F238E27FC236}">
                <a16:creationId xmlns:a16="http://schemas.microsoft.com/office/drawing/2014/main" id="{8DFD5560-00DD-4AE2-98BB-64D74623A2E2}"/>
              </a:ext>
            </a:extLst>
          </p:cNvPr>
          <p:cNvSpPr>
            <a:spLocks noChangeAspect="1" noChangeArrowheads="1"/>
          </p:cNvSpPr>
          <p:nvPr/>
        </p:nvSpPr>
        <p:spPr bwMode="auto">
          <a:xfrm>
            <a:off x="5943599" y="3276599"/>
            <a:ext cx="2815389" cy="281538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4" name="Picture 2" descr="Image result for css grid">
            <a:extLst>
              <a:ext uri="{FF2B5EF4-FFF2-40B4-BE49-F238E27FC236}">
                <a16:creationId xmlns:a16="http://schemas.microsoft.com/office/drawing/2014/main" id="{3F9A0588-3EB6-475A-89EA-3FB3C13A3D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8534" y="3604918"/>
            <a:ext cx="3112333" cy="26415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css grid">
            <a:extLst>
              <a:ext uri="{FF2B5EF4-FFF2-40B4-BE49-F238E27FC236}">
                <a16:creationId xmlns:a16="http://schemas.microsoft.com/office/drawing/2014/main" id="{08CFAF1F-28E2-4658-A2EE-02BE8E1139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202" y="1766805"/>
            <a:ext cx="2428875" cy="187642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831AAC7C-5292-1955-B48C-64A5945D6B5B}"/>
              </a:ext>
            </a:extLst>
          </p:cNvPr>
          <p:cNvSpPr>
            <a:spLocks noGrp="1"/>
          </p:cNvSpPr>
          <p:nvPr>
            <p:ph type="sldNum" sz="quarter" idx="12"/>
          </p:nvPr>
        </p:nvSpPr>
        <p:spPr/>
        <p:txBody>
          <a:bodyPr/>
          <a:lstStyle/>
          <a:p>
            <a:pPr>
              <a:defRPr/>
            </a:pPr>
            <a:fld id="{E66D6CB4-6B7B-40A6-AFFC-DA004DAF9624}" type="slidenum">
              <a:rPr lang="en-US" smtClean="0"/>
              <a:pPr>
                <a:defRPr/>
              </a:pPr>
              <a:t>47</a:t>
            </a:fld>
            <a:endParaRPr lang="en-US"/>
          </a:p>
        </p:txBody>
      </p:sp>
    </p:spTree>
    <p:extLst>
      <p:ext uri="{BB962C8B-B14F-4D97-AF65-F5344CB8AC3E}">
        <p14:creationId xmlns:p14="http://schemas.microsoft.com/office/powerpoint/2010/main" val="15810009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280E0-BE46-4650-BBC3-4FF9591D89B7}"/>
              </a:ext>
            </a:extLst>
          </p:cNvPr>
          <p:cNvSpPr>
            <a:spLocks noGrp="1"/>
          </p:cNvSpPr>
          <p:nvPr>
            <p:ph type="title"/>
          </p:nvPr>
        </p:nvSpPr>
        <p:spPr/>
        <p:txBody>
          <a:bodyPr/>
          <a:lstStyle/>
          <a:p>
            <a:r>
              <a:rPr lang="ro-RO" dirty="0"/>
              <a:t>Media </a:t>
            </a:r>
            <a:r>
              <a:rPr lang="ro-RO" dirty="0" err="1"/>
              <a:t>Queries</a:t>
            </a:r>
            <a:r>
              <a:rPr lang="ro-RO" dirty="0"/>
              <a:t> (Opțional)</a:t>
            </a:r>
            <a:endParaRPr lang="en-US" dirty="0"/>
          </a:p>
        </p:txBody>
      </p:sp>
      <p:sp>
        <p:nvSpPr>
          <p:cNvPr id="3" name="Content Placeholder 2">
            <a:extLst>
              <a:ext uri="{FF2B5EF4-FFF2-40B4-BE49-F238E27FC236}">
                <a16:creationId xmlns:a16="http://schemas.microsoft.com/office/drawing/2014/main" id="{0F8ED233-3FD8-450D-AB04-C1EE1E0A98FD}"/>
              </a:ext>
            </a:extLst>
          </p:cNvPr>
          <p:cNvSpPr>
            <a:spLocks noGrp="1"/>
          </p:cNvSpPr>
          <p:nvPr>
            <p:ph idx="1"/>
          </p:nvPr>
        </p:nvSpPr>
        <p:spPr>
          <a:xfrm>
            <a:off x="1096963" y="1846263"/>
            <a:ext cx="5875337" cy="4022725"/>
          </a:xfrm>
        </p:spPr>
        <p:txBody>
          <a:bodyPr/>
          <a:lstStyle/>
          <a:p>
            <a:r>
              <a:rPr lang="en-US" dirty="0" err="1"/>
              <a:t>Sintax</a:t>
            </a:r>
            <a:r>
              <a:rPr lang="ro-RO" dirty="0"/>
              <a:t>ă specială introdusă în CSS3 care permite aplicarea unor reguli doar în anumite condiții:</a:t>
            </a:r>
          </a:p>
          <a:p>
            <a:pPr lvl="1"/>
            <a:r>
              <a:rPr lang="ro-RO" dirty="0"/>
              <a:t>În funcție de mediu: </a:t>
            </a:r>
            <a:r>
              <a:rPr lang="ro-RO" i="1" dirty="0" err="1"/>
              <a:t>all</a:t>
            </a:r>
            <a:r>
              <a:rPr lang="ro-RO" i="1" dirty="0"/>
              <a:t> / </a:t>
            </a:r>
            <a:r>
              <a:rPr lang="ro-RO" i="1" dirty="0" err="1"/>
              <a:t>screen</a:t>
            </a:r>
            <a:r>
              <a:rPr lang="ro-RO" i="1" dirty="0"/>
              <a:t> / print / speech</a:t>
            </a:r>
          </a:p>
          <a:p>
            <a:pPr lvl="1"/>
            <a:r>
              <a:rPr lang="ro-RO" dirty="0"/>
              <a:t>În funcție de caracteristicile mediului (</a:t>
            </a:r>
            <a:r>
              <a:rPr lang="ro-RO" i="1" dirty="0" err="1"/>
              <a:t>width</a:t>
            </a:r>
            <a:r>
              <a:rPr lang="ro-RO" i="1" dirty="0"/>
              <a:t>, </a:t>
            </a:r>
            <a:r>
              <a:rPr lang="ro-RO" i="1" dirty="0" err="1"/>
              <a:t>height</a:t>
            </a:r>
            <a:r>
              <a:rPr lang="ro-RO" i="1" dirty="0"/>
              <a:t>, ...</a:t>
            </a:r>
            <a:r>
              <a:rPr lang="ro-RO" dirty="0"/>
              <a:t>)</a:t>
            </a:r>
          </a:p>
          <a:p>
            <a:r>
              <a:rPr lang="ro-RO" dirty="0"/>
              <a:t>Sintaxa:</a:t>
            </a:r>
          </a:p>
          <a:p>
            <a:r>
              <a:rPr lang="en-US" sz="1400" b="1" i="1" dirty="0">
                <a:latin typeface="Consolas" panose="020B0609020204030204" pitchFamily="49" charset="0"/>
              </a:rPr>
              <a:t>@media </a:t>
            </a:r>
            <a:r>
              <a:rPr lang="en-US" sz="1400" b="1" i="1" dirty="0" err="1">
                <a:latin typeface="Consolas" panose="020B0609020204030204" pitchFamily="49" charset="0"/>
              </a:rPr>
              <a:t>not|only</a:t>
            </a:r>
            <a:r>
              <a:rPr lang="en-US" sz="1400" b="1" i="1" dirty="0">
                <a:latin typeface="Consolas" panose="020B0609020204030204" pitchFamily="49" charset="0"/>
              </a:rPr>
              <a:t> </a:t>
            </a:r>
            <a:r>
              <a:rPr lang="en-US" sz="1400" b="1" i="1" dirty="0" err="1">
                <a:latin typeface="Consolas" panose="020B0609020204030204" pitchFamily="49" charset="0"/>
              </a:rPr>
              <a:t>mediatype</a:t>
            </a:r>
            <a:r>
              <a:rPr lang="en-US" sz="1400" b="1" i="1" dirty="0">
                <a:latin typeface="Consolas" panose="020B0609020204030204" pitchFamily="49" charset="0"/>
              </a:rPr>
              <a:t> </a:t>
            </a:r>
            <a:r>
              <a:rPr lang="en-US" sz="1400" b="1" i="1" dirty="0" err="1">
                <a:latin typeface="Consolas" panose="020B0609020204030204" pitchFamily="49" charset="0"/>
              </a:rPr>
              <a:t>and|not|only</a:t>
            </a:r>
            <a:r>
              <a:rPr lang="en-US" sz="1400" b="1" i="1" dirty="0">
                <a:latin typeface="Consolas" panose="020B0609020204030204" pitchFamily="49" charset="0"/>
              </a:rPr>
              <a:t> (media feature) {</a:t>
            </a:r>
          </a:p>
          <a:p>
            <a:r>
              <a:rPr lang="en-US" sz="1400" b="1" i="1" dirty="0">
                <a:latin typeface="Consolas" panose="020B0609020204030204" pitchFamily="49" charset="0"/>
              </a:rPr>
              <a:t>  .</a:t>
            </a:r>
            <a:r>
              <a:rPr lang="ro-RO" sz="1400" b="1" i="1" dirty="0">
                <a:latin typeface="Consolas" panose="020B0609020204030204" pitchFamily="49" charset="0"/>
              </a:rPr>
              <a:t>selector</a:t>
            </a:r>
            <a:r>
              <a:rPr lang="en-US" sz="1400" b="1" i="1" dirty="0">
                <a:latin typeface="Consolas" panose="020B0609020204030204" pitchFamily="49" charset="0"/>
              </a:rPr>
              <a:t> { … }</a:t>
            </a:r>
          </a:p>
          <a:p>
            <a:r>
              <a:rPr lang="en-US" sz="1400" b="1" i="1" dirty="0">
                <a:latin typeface="Consolas" panose="020B0609020204030204" pitchFamily="49" charset="0"/>
              </a:rPr>
              <a:t>}</a:t>
            </a:r>
            <a:endParaRPr lang="ro-RO" sz="1400" b="1" i="1" dirty="0">
              <a:latin typeface="Consolas" panose="020B0609020204030204" pitchFamily="49" charset="0"/>
            </a:endParaRPr>
          </a:p>
          <a:p>
            <a:r>
              <a:rPr lang="ro-RO" dirty="0"/>
              <a:t>Resurse:</a:t>
            </a:r>
          </a:p>
          <a:p>
            <a:pPr lvl="1"/>
            <a:r>
              <a:rPr lang="en-US" dirty="0">
                <a:hlinkClick r:id="rId2"/>
              </a:rPr>
              <a:t>https://developer.mozilla.org/en-US/docs/Web/CSS/Media_Queries</a:t>
            </a:r>
            <a:endParaRPr lang="en-US" dirty="0"/>
          </a:p>
        </p:txBody>
      </p:sp>
      <p:pic>
        <p:nvPicPr>
          <p:cNvPr id="5" name="Picture 4">
            <a:extLst>
              <a:ext uri="{FF2B5EF4-FFF2-40B4-BE49-F238E27FC236}">
                <a16:creationId xmlns:a16="http://schemas.microsoft.com/office/drawing/2014/main" id="{A56D11B4-28A6-44DB-891F-F29282BC61AA}"/>
              </a:ext>
            </a:extLst>
          </p:cNvPr>
          <p:cNvPicPr>
            <a:picLocks noChangeAspect="1"/>
          </p:cNvPicPr>
          <p:nvPr/>
        </p:nvPicPr>
        <p:blipFill>
          <a:blip r:embed="rId3"/>
          <a:stretch>
            <a:fillRect/>
          </a:stretch>
        </p:blipFill>
        <p:spPr>
          <a:xfrm>
            <a:off x="7034965" y="2208045"/>
            <a:ext cx="4438650" cy="2790825"/>
          </a:xfrm>
          <a:prstGeom prst="rect">
            <a:avLst/>
          </a:prstGeom>
        </p:spPr>
      </p:pic>
      <p:sp>
        <p:nvSpPr>
          <p:cNvPr id="6" name="Slide Number Placeholder 5">
            <a:extLst>
              <a:ext uri="{FF2B5EF4-FFF2-40B4-BE49-F238E27FC236}">
                <a16:creationId xmlns:a16="http://schemas.microsoft.com/office/drawing/2014/main" id="{14B754C8-206E-B5CD-9228-5BA26DBEA15E}"/>
              </a:ext>
            </a:extLst>
          </p:cNvPr>
          <p:cNvSpPr>
            <a:spLocks noGrp="1"/>
          </p:cNvSpPr>
          <p:nvPr>
            <p:ph type="sldNum" sz="quarter" idx="12"/>
          </p:nvPr>
        </p:nvSpPr>
        <p:spPr/>
        <p:txBody>
          <a:bodyPr/>
          <a:lstStyle/>
          <a:p>
            <a:pPr>
              <a:defRPr/>
            </a:pPr>
            <a:fld id="{E66D6CB4-6B7B-40A6-AFFC-DA004DAF9624}" type="slidenum">
              <a:rPr lang="en-US" smtClean="0"/>
              <a:pPr>
                <a:defRPr/>
              </a:pPr>
              <a:t>48</a:t>
            </a:fld>
            <a:endParaRPr lang="en-US"/>
          </a:p>
        </p:txBody>
      </p:sp>
    </p:spTree>
    <p:extLst>
      <p:ext uri="{BB962C8B-B14F-4D97-AF65-F5344CB8AC3E}">
        <p14:creationId xmlns:p14="http://schemas.microsoft.com/office/powerpoint/2010/main" val="27622219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92AC-9D84-4452-B453-A90A70E631A0}"/>
              </a:ext>
            </a:extLst>
          </p:cNvPr>
          <p:cNvSpPr>
            <a:spLocks noGrp="1"/>
          </p:cNvSpPr>
          <p:nvPr>
            <p:ph type="title"/>
          </p:nvPr>
        </p:nvSpPr>
        <p:spPr/>
        <p:txBody>
          <a:bodyPr/>
          <a:lstStyle/>
          <a:p>
            <a:r>
              <a:rPr lang="en-US" dirty="0"/>
              <a:t>Bootstrap (Op</a:t>
            </a:r>
            <a:r>
              <a:rPr lang="ro-RO" dirty="0" err="1"/>
              <a:t>țional</a:t>
            </a:r>
            <a:r>
              <a:rPr lang="ro-RO" dirty="0"/>
              <a:t>)</a:t>
            </a:r>
            <a:endParaRPr lang="en-US" dirty="0"/>
          </a:p>
        </p:txBody>
      </p:sp>
      <p:sp>
        <p:nvSpPr>
          <p:cNvPr id="3" name="Content Placeholder 2">
            <a:extLst>
              <a:ext uri="{FF2B5EF4-FFF2-40B4-BE49-F238E27FC236}">
                <a16:creationId xmlns:a16="http://schemas.microsoft.com/office/drawing/2014/main" id="{4D6A4B5B-8A00-4B7F-AECE-7EA20B12DDFF}"/>
              </a:ext>
            </a:extLst>
          </p:cNvPr>
          <p:cNvSpPr>
            <a:spLocks noGrp="1"/>
          </p:cNvSpPr>
          <p:nvPr>
            <p:ph idx="1"/>
          </p:nvPr>
        </p:nvSpPr>
        <p:spPr/>
        <p:txBody>
          <a:bodyPr/>
          <a:lstStyle/>
          <a:p>
            <a:r>
              <a:rPr lang="ro-RO" dirty="0"/>
              <a:t>Bibliotecă CSS</a:t>
            </a:r>
          </a:p>
          <a:p>
            <a:pPr lvl="1"/>
            <a:r>
              <a:rPr lang="ro-RO" dirty="0"/>
              <a:t>Dezvoltată de </a:t>
            </a:r>
            <a:r>
              <a:rPr lang="ro-RO" dirty="0" err="1"/>
              <a:t>Twitter</a:t>
            </a:r>
            <a:endParaRPr lang="ro-RO" dirty="0"/>
          </a:p>
          <a:p>
            <a:pPr lvl="1"/>
            <a:r>
              <a:rPr lang="ro-RO" dirty="0"/>
              <a:t>Asigură uniformitatea</a:t>
            </a:r>
          </a:p>
          <a:p>
            <a:pPr lvl="1"/>
            <a:r>
              <a:rPr lang="ro-RO" dirty="0"/>
              <a:t>Permite dezvoltarea facilă de aplicații </a:t>
            </a:r>
            <a:r>
              <a:rPr lang="ro-RO" dirty="0" err="1"/>
              <a:t>responsive</a:t>
            </a:r>
            <a:endParaRPr lang="ro-RO" dirty="0"/>
          </a:p>
          <a:p>
            <a:pPr lvl="1"/>
            <a:r>
              <a:rPr lang="ro-RO" dirty="0"/>
              <a:t>Sistem de layout bazat pe rânduri și coloane</a:t>
            </a:r>
          </a:p>
          <a:p>
            <a:pPr lvl="1"/>
            <a:r>
              <a:rPr lang="ro-RO" dirty="0"/>
              <a:t>Colecție de componente</a:t>
            </a:r>
          </a:p>
          <a:p>
            <a:pPr lvl="1"/>
            <a:r>
              <a:rPr lang="ro-RO" dirty="0" err="1"/>
              <a:t>Customizare</a:t>
            </a:r>
            <a:r>
              <a:rPr lang="ro-RO" dirty="0"/>
              <a:t> simplă bazată pe teme</a:t>
            </a:r>
          </a:p>
          <a:p>
            <a:r>
              <a:rPr lang="ro-RO" dirty="0"/>
              <a:t>Resurse:</a:t>
            </a:r>
          </a:p>
          <a:p>
            <a:pPr lvl="1"/>
            <a:r>
              <a:rPr lang="en-US" dirty="0">
                <a:hlinkClick r:id="rId2"/>
              </a:rPr>
              <a:t>https://getbootstrap.com/docs/4.5/getting-started/introduction/</a:t>
            </a:r>
            <a:endParaRPr lang="ro-RO" dirty="0"/>
          </a:p>
          <a:p>
            <a:pPr marL="200025" lvl="1" indent="0">
              <a:buNone/>
            </a:pPr>
            <a:endParaRPr lang="en-US" dirty="0"/>
          </a:p>
        </p:txBody>
      </p:sp>
      <p:sp>
        <p:nvSpPr>
          <p:cNvPr id="5" name="Slide Number Placeholder 4">
            <a:extLst>
              <a:ext uri="{FF2B5EF4-FFF2-40B4-BE49-F238E27FC236}">
                <a16:creationId xmlns:a16="http://schemas.microsoft.com/office/drawing/2014/main" id="{A0CFC799-1848-4FDE-A434-FFA96872987E}"/>
              </a:ext>
            </a:extLst>
          </p:cNvPr>
          <p:cNvSpPr>
            <a:spLocks noGrp="1"/>
          </p:cNvSpPr>
          <p:nvPr>
            <p:ph type="sldNum" sz="quarter" idx="12"/>
          </p:nvPr>
        </p:nvSpPr>
        <p:spPr/>
        <p:txBody>
          <a:bodyPr/>
          <a:lstStyle/>
          <a:p>
            <a:pPr>
              <a:defRPr/>
            </a:pPr>
            <a:fld id="{E66D6CB4-6B7B-40A6-AFFC-DA004DAF9624}" type="slidenum">
              <a:rPr lang="en-US" smtClean="0"/>
              <a:pPr>
                <a:defRPr/>
              </a:pPr>
              <a:t>49</a:t>
            </a:fld>
            <a:endParaRPr lang="en-US"/>
          </a:p>
        </p:txBody>
      </p:sp>
    </p:spTree>
    <p:extLst>
      <p:ext uri="{BB962C8B-B14F-4D97-AF65-F5344CB8AC3E}">
        <p14:creationId xmlns:p14="http://schemas.microsoft.com/office/powerpoint/2010/main" val="1922276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A41E7-1D13-48F9-A92F-E1897CC73081}"/>
              </a:ext>
            </a:extLst>
          </p:cNvPr>
          <p:cNvSpPr>
            <a:spLocks noGrp="1"/>
          </p:cNvSpPr>
          <p:nvPr>
            <p:ph type="title"/>
          </p:nvPr>
        </p:nvSpPr>
        <p:spPr/>
        <p:txBody>
          <a:bodyPr/>
          <a:lstStyle/>
          <a:p>
            <a:r>
              <a:rPr lang="ro-RO" dirty="0"/>
              <a:t>Teme Proiecte</a:t>
            </a:r>
            <a:endParaRPr lang="en-US" dirty="0"/>
          </a:p>
        </p:txBody>
      </p:sp>
      <p:sp>
        <p:nvSpPr>
          <p:cNvPr id="3" name="Content Placeholder 2">
            <a:extLst>
              <a:ext uri="{FF2B5EF4-FFF2-40B4-BE49-F238E27FC236}">
                <a16:creationId xmlns:a16="http://schemas.microsoft.com/office/drawing/2014/main" id="{529D2C6F-E94E-448E-9592-0D3719A7849B}"/>
              </a:ext>
            </a:extLst>
          </p:cNvPr>
          <p:cNvSpPr>
            <a:spLocks noGrp="1"/>
          </p:cNvSpPr>
          <p:nvPr>
            <p:ph idx="1"/>
          </p:nvPr>
        </p:nvSpPr>
        <p:spPr/>
        <p:txBody>
          <a:bodyPr/>
          <a:lstStyle/>
          <a:p>
            <a:r>
              <a:rPr lang="ro-RO" sz="1800" dirty="0"/>
              <a:t>1. Program de desenare</a:t>
            </a:r>
            <a:endParaRPr lang="en-US" sz="1800" dirty="0"/>
          </a:p>
          <a:p>
            <a:pPr lvl="1"/>
            <a:r>
              <a:rPr lang="ro-RO" sz="1600" dirty="0"/>
              <a:t>Permite adăugarea interactivă și manipularea de figuri geometrice pe o imagine raster și exportul desenului în format raster sau vectorial</a:t>
            </a:r>
          </a:p>
          <a:p>
            <a:r>
              <a:rPr lang="ro-RO" sz="1800" dirty="0"/>
              <a:t>2. Editor de imagini</a:t>
            </a:r>
            <a:endParaRPr lang="en-US" sz="1800" dirty="0"/>
          </a:p>
          <a:p>
            <a:pPr lvl="1"/>
            <a:r>
              <a:rPr lang="en-US" sz="1600" dirty="0" err="1"/>
              <a:t>Permite</a:t>
            </a:r>
            <a:r>
              <a:rPr lang="en-US" sz="1600" dirty="0"/>
              <a:t> </a:t>
            </a:r>
            <a:r>
              <a:rPr lang="ro-RO" sz="1600" dirty="0"/>
              <a:t>încărcarea de imagini și efectuarea interactivă de operații (crop, redimensionări, aplicare efecte, afișarea histogramei de culoare, adăugare de text, ...)</a:t>
            </a:r>
          </a:p>
          <a:p>
            <a:r>
              <a:rPr lang="ro-RO" sz="1800" dirty="0"/>
              <a:t>3. Player video</a:t>
            </a:r>
          </a:p>
          <a:p>
            <a:pPr lvl="1"/>
            <a:r>
              <a:rPr lang="ro-RO" sz="1600" dirty="0"/>
              <a:t>Permite navigarea și editarea </a:t>
            </a:r>
            <a:r>
              <a:rPr lang="ro-RO" sz="1600" dirty="0" err="1"/>
              <a:t>playlist</a:t>
            </a:r>
            <a:r>
              <a:rPr lang="ro-RO" sz="1600" dirty="0"/>
              <a:t>-ului, afișarea de subtitrări, aplicarea de efecte în timp real, ...</a:t>
            </a:r>
          </a:p>
          <a:p>
            <a:r>
              <a:rPr lang="ro-RO" sz="1800" dirty="0"/>
              <a:t>4. Editor grafică vectorială (SVG)</a:t>
            </a:r>
          </a:p>
          <a:p>
            <a:pPr lvl="1"/>
            <a:r>
              <a:rPr lang="ro-RO" sz="1600" dirty="0"/>
              <a:t>Permite editarea unui desen folosind grafică vectorială și exportul sub formă de SVG sau raster</a:t>
            </a:r>
          </a:p>
          <a:p>
            <a:r>
              <a:rPr lang="ro-RO" sz="1800" dirty="0"/>
              <a:t>5. Joc – similar </a:t>
            </a:r>
            <a:r>
              <a:rPr lang="ro-RO" sz="1800" dirty="0" err="1"/>
              <a:t>Asteroids</a:t>
            </a:r>
            <a:endParaRPr lang="ro-RO" sz="1800" dirty="0"/>
          </a:p>
          <a:p>
            <a:r>
              <a:rPr lang="ro-RO" sz="1800" dirty="0"/>
              <a:t>6. Vizualizare date</a:t>
            </a:r>
          </a:p>
          <a:p>
            <a:pPr lvl="1"/>
            <a:r>
              <a:rPr lang="ro-RO" sz="1600" dirty="0"/>
              <a:t>Vizualizare grafică interactivă pentru date preluate de pe </a:t>
            </a:r>
            <a:r>
              <a:rPr lang="ro-RO" sz="1600" dirty="0" err="1"/>
              <a:t>Eurostat</a:t>
            </a:r>
            <a:endParaRPr lang="ro-RO" sz="1600" dirty="0"/>
          </a:p>
        </p:txBody>
      </p:sp>
      <p:sp>
        <p:nvSpPr>
          <p:cNvPr id="5" name="Slide Number Placeholder 4">
            <a:extLst>
              <a:ext uri="{FF2B5EF4-FFF2-40B4-BE49-F238E27FC236}">
                <a16:creationId xmlns:a16="http://schemas.microsoft.com/office/drawing/2014/main" id="{1757A3E7-C717-61CC-1258-8ECFE04D5E2C}"/>
              </a:ext>
            </a:extLst>
          </p:cNvPr>
          <p:cNvSpPr>
            <a:spLocks noGrp="1"/>
          </p:cNvSpPr>
          <p:nvPr>
            <p:ph type="sldNum" sz="quarter" idx="12"/>
          </p:nvPr>
        </p:nvSpPr>
        <p:spPr/>
        <p:txBody>
          <a:bodyPr/>
          <a:lstStyle/>
          <a:p>
            <a:pPr>
              <a:defRPr/>
            </a:pPr>
            <a:fld id="{E66D6CB4-6B7B-40A6-AFFC-DA004DAF9624}" type="slidenum">
              <a:rPr lang="en-US" smtClean="0"/>
              <a:pPr>
                <a:defRPr/>
              </a:pPr>
              <a:t>5</a:t>
            </a:fld>
            <a:endParaRPr lang="en-US"/>
          </a:p>
        </p:txBody>
      </p:sp>
    </p:spTree>
    <p:extLst>
      <p:ext uri="{BB962C8B-B14F-4D97-AF65-F5344CB8AC3E}">
        <p14:creationId xmlns:p14="http://schemas.microsoft.com/office/powerpoint/2010/main" val="33909085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Limbajul</a:t>
            </a:r>
            <a:r>
              <a:rPr lang="en-US" dirty="0"/>
              <a:t> JavaScript</a:t>
            </a:r>
          </a:p>
        </p:txBody>
      </p:sp>
      <p:sp>
        <p:nvSpPr>
          <p:cNvPr id="3" name="Content Placeholder 2"/>
          <p:cNvSpPr>
            <a:spLocks noGrp="1"/>
          </p:cNvSpPr>
          <p:nvPr>
            <p:ph idx="1"/>
          </p:nvPr>
        </p:nvSpPr>
        <p:spPr/>
        <p:txBody>
          <a:bodyPr/>
          <a:lstStyle/>
          <a:p>
            <a:r>
              <a:rPr lang="en-US" sz="3200" dirty="0" err="1"/>
              <a:t>Caracteristici</a:t>
            </a:r>
            <a:endParaRPr lang="ro-RO" sz="3200" dirty="0"/>
          </a:p>
          <a:p>
            <a:pPr lvl="1"/>
            <a:r>
              <a:rPr lang="ro-RO" sz="2800" dirty="0"/>
              <a:t>Dinamic</a:t>
            </a:r>
          </a:p>
          <a:p>
            <a:pPr lvl="1"/>
            <a:r>
              <a:rPr lang="ro-RO" sz="2800" dirty="0"/>
              <a:t>Limbaj funcțional</a:t>
            </a:r>
          </a:p>
          <a:p>
            <a:pPr lvl="1"/>
            <a:r>
              <a:rPr lang="ro-RO" sz="2800" dirty="0"/>
              <a:t>Bazat pe obiecte</a:t>
            </a:r>
          </a:p>
          <a:p>
            <a:r>
              <a:rPr lang="ro-RO" sz="3000" dirty="0"/>
              <a:t>Utilizare</a:t>
            </a:r>
          </a:p>
          <a:p>
            <a:pPr lvl="1"/>
            <a:r>
              <a:rPr lang="ro-RO" sz="2800" dirty="0"/>
              <a:t>Manipulare noduri DOM</a:t>
            </a:r>
          </a:p>
          <a:p>
            <a:pPr lvl="1"/>
            <a:r>
              <a:rPr lang="ro-RO" sz="2800" dirty="0"/>
              <a:t>Evenimente</a:t>
            </a:r>
          </a:p>
          <a:p>
            <a:pPr lvl="1"/>
            <a:r>
              <a:rPr lang="en-US" sz="2800" dirty="0" err="1"/>
              <a:t>Procesare</a:t>
            </a:r>
            <a:endParaRPr lang="en-US" sz="2800" dirty="0"/>
          </a:p>
          <a:p>
            <a:pPr lvl="1"/>
            <a:r>
              <a:rPr lang="ro-RO" sz="2800" dirty="0"/>
              <a:t>Comunicare la distanță</a:t>
            </a:r>
          </a:p>
          <a:p>
            <a:endParaRPr lang="en-US" dirty="0"/>
          </a:p>
        </p:txBody>
      </p:sp>
      <p:sp>
        <p:nvSpPr>
          <p:cNvPr id="5" name="Slide Number Placeholder 4">
            <a:extLst>
              <a:ext uri="{FF2B5EF4-FFF2-40B4-BE49-F238E27FC236}">
                <a16:creationId xmlns:a16="http://schemas.microsoft.com/office/drawing/2014/main" id="{247000E5-8D24-5BB2-A330-C5530A4309B6}"/>
              </a:ext>
            </a:extLst>
          </p:cNvPr>
          <p:cNvSpPr>
            <a:spLocks noGrp="1"/>
          </p:cNvSpPr>
          <p:nvPr>
            <p:ph type="sldNum" sz="quarter" idx="12"/>
          </p:nvPr>
        </p:nvSpPr>
        <p:spPr/>
        <p:txBody>
          <a:bodyPr/>
          <a:lstStyle/>
          <a:p>
            <a:pPr>
              <a:defRPr/>
            </a:pPr>
            <a:fld id="{E66D6CB4-6B7B-40A6-AFFC-DA004DAF9624}" type="slidenum">
              <a:rPr lang="en-US" smtClean="0"/>
              <a:pPr>
                <a:defRPr/>
              </a:pPr>
              <a:t>50</a:t>
            </a:fld>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Modalități de includere în HTML</a:t>
            </a:r>
            <a:endParaRPr lang="en-US" dirty="0"/>
          </a:p>
        </p:txBody>
      </p:sp>
      <p:sp>
        <p:nvSpPr>
          <p:cNvPr id="3" name="Content Placeholder 2"/>
          <p:cNvSpPr>
            <a:spLocks noGrp="1"/>
          </p:cNvSpPr>
          <p:nvPr>
            <p:ph idx="1"/>
          </p:nvPr>
        </p:nvSpPr>
        <p:spPr/>
        <p:txBody>
          <a:bodyPr/>
          <a:lstStyle/>
          <a:p>
            <a:r>
              <a:rPr lang="ro-RO" dirty="0"/>
              <a:t>Prin intermediul </a:t>
            </a:r>
            <a:r>
              <a:rPr lang="ro-RO" dirty="0" err="1"/>
              <a:t>tag</a:t>
            </a:r>
            <a:r>
              <a:rPr lang="ro-RO" dirty="0"/>
              <a:t>-ului </a:t>
            </a:r>
            <a:r>
              <a:rPr lang="en-US" b="1" dirty="0"/>
              <a:t>&lt;script&gt;</a:t>
            </a:r>
            <a:endParaRPr lang="ro-RO" b="1" dirty="0"/>
          </a:p>
          <a:p>
            <a:r>
              <a:rPr lang="en-US" b="1" dirty="0"/>
              <a:t>A) </a:t>
            </a:r>
            <a:r>
              <a:rPr lang="ro-RO" b="1" dirty="0"/>
              <a:t>Fișier extern</a:t>
            </a:r>
          </a:p>
          <a:p>
            <a:r>
              <a:rPr lang="en-US" i="1" dirty="0"/>
              <a:t>&lt;script type=“text/</a:t>
            </a:r>
            <a:r>
              <a:rPr lang="en-US" i="1" dirty="0" err="1"/>
              <a:t>javascript</a:t>
            </a:r>
            <a:r>
              <a:rPr lang="en-US" i="1" dirty="0"/>
              <a:t>” </a:t>
            </a:r>
            <a:r>
              <a:rPr lang="en-US" i="1" dirty="0" err="1"/>
              <a:t>src</a:t>
            </a:r>
            <a:r>
              <a:rPr lang="en-US" i="1" dirty="0"/>
              <a:t>=“lib/test.js”&gt;&lt;/script&gt;</a:t>
            </a:r>
            <a:endParaRPr lang="ro-RO" i="1" dirty="0"/>
          </a:p>
          <a:p>
            <a:r>
              <a:rPr lang="en-US" b="1" dirty="0"/>
              <a:t>B) </a:t>
            </a:r>
            <a:r>
              <a:rPr lang="ro-RO" b="1" dirty="0"/>
              <a:t>În cadrul paginii</a:t>
            </a:r>
            <a:endParaRPr lang="en-US" b="1" dirty="0"/>
          </a:p>
          <a:p>
            <a:r>
              <a:rPr lang="en-US" i="1" dirty="0"/>
              <a:t>&lt;script type=“text/</a:t>
            </a:r>
            <a:r>
              <a:rPr lang="en-US" i="1" dirty="0" err="1"/>
              <a:t>javascript</a:t>
            </a:r>
            <a:r>
              <a:rPr lang="en-US" i="1" dirty="0"/>
              <a:t>”&gt;</a:t>
            </a:r>
          </a:p>
          <a:p>
            <a:r>
              <a:rPr lang="en-US" i="1" dirty="0"/>
              <a:t>// cod JavaScript …..</a:t>
            </a:r>
          </a:p>
          <a:p>
            <a:r>
              <a:rPr lang="en-US" i="1" dirty="0"/>
              <a:t>&lt;/script&gt;</a:t>
            </a:r>
            <a:endParaRPr lang="ro-RO" i="1" dirty="0"/>
          </a:p>
          <a:p>
            <a:r>
              <a:rPr lang="en-US" dirty="0" err="1"/>
              <a:t>Execu</a:t>
            </a:r>
            <a:r>
              <a:rPr lang="ro-RO" dirty="0"/>
              <a:t>ție directă în fereastra de consolă</a:t>
            </a:r>
          </a:p>
          <a:p>
            <a:r>
              <a:rPr lang="ro-RO" dirty="0"/>
              <a:t>Afișare mesaje: </a:t>
            </a:r>
            <a:r>
              <a:rPr lang="ro-RO" i="1" dirty="0"/>
              <a:t>console.log(valori)</a:t>
            </a:r>
            <a:r>
              <a:rPr lang="en-US" i="1" dirty="0"/>
              <a:t>;</a:t>
            </a:r>
          </a:p>
        </p:txBody>
      </p:sp>
      <p:sp>
        <p:nvSpPr>
          <p:cNvPr id="5" name="Slide Number Placeholder 4">
            <a:extLst>
              <a:ext uri="{FF2B5EF4-FFF2-40B4-BE49-F238E27FC236}">
                <a16:creationId xmlns:a16="http://schemas.microsoft.com/office/drawing/2014/main" id="{36C6BB80-C36C-B41E-6C47-4647FF48CD76}"/>
              </a:ext>
            </a:extLst>
          </p:cNvPr>
          <p:cNvSpPr>
            <a:spLocks noGrp="1"/>
          </p:cNvSpPr>
          <p:nvPr>
            <p:ph type="sldNum" sz="quarter" idx="12"/>
          </p:nvPr>
        </p:nvSpPr>
        <p:spPr/>
        <p:txBody>
          <a:bodyPr/>
          <a:lstStyle/>
          <a:p>
            <a:pPr>
              <a:defRPr/>
            </a:pPr>
            <a:fld id="{E66D6CB4-6B7B-40A6-AFFC-DA004DAF9624}" type="slidenum">
              <a:rPr lang="en-US" smtClean="0"/>
              <a:pPr>
                <a:defRPr/>
              </a:pPr>
              <a:t>51</a:t>
            </a:fld>
            <a:endParaRPr lang="en-US"/>
          </a:p>
        </p:txBody>
      </p:sp>
    </p:spTree>
    <p:extLst>
      <p:ext uri="{BB962C8B-B14F-4D97-AF65-F5344CB8AC3E}">
        <p14:creationId xmlns:p14="http://schemas.microsoft.com/office/powerpoint/2010/main" val="4210972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Tipuri de date</a:t>
            </a:r>
            <a:endParaRPr lang="en-US" dirty="0"/>
          </a:p>
        </p:txBody>
      </p:sp>
      <p:sp>
        <p:nvSpPr>
          <p:cNvPr id="3" name="Content Placeholder 2"/>
          <p:cNvSpPr>
            <a:spLocks noGrp="1"/>
          </p:cNvSpPr>
          <p:nvPr>
            <p:ph idx="1"/>
          </p:nvPr>
        </p:nvSpPr>
        <p:spPr/>
        <p:txBody>
          <a:bodyPr/>
          <a:lstStyle/>
          <a:p>
            <a:r>
              <a:rPr lang="ro-RO" sz="2800" dirty="0"/>
              <a:t>Tipuri de date de bază</a:t>
            </a:r>
          </a:p>
          <a:p>
            <a:pPr lvl="1"/>
            <a:r>
              <a:rPr lang="ro-RO" sz="2400" b="1" dirty="0" err="1"/>
              <a:t>Number</a:t>
            </a:r>
            <a:r>
              <a:rPr lang="ro-RO" sz="2400" dirty="0"/>
              <a:t>: -3.14, 6, 2</a:t>
            </a:r>
          </a:p>
          <a:p>
            <a:pPr lvl="1"/>
            <a:r>
              <a:rPr lang="ro-RO" sz="2400" b="1" dirty="0"/>
              <a:t>Boolean</a:t>
            </a:r>
            <a:r>
              <a:rPr lang="ro-RO" sz="2400" dirty="0"/>
              <a:t>: </a:t>
            </a:r>
            <a:r>
              <a:rPr lang="ro-RO" sz="2400" i="1" dirty="0" err="1"/>
              <a:t>true</a:t>
            </a:r>
            <a:r>
              <a:rPr lang="ro-RO" sz="2400" dirty="0"/>
              <a:t>, </a:t>
            </a:r>
            <a:r>
              <a:rPr lang="ro-RO" sz="2400" i="1" dirty="0"/>
              <a:t>false</a:t>
            </a:r>
          </a:p>
          <a:p>
            <a:pPr lvl="1"/>
            <a:r>
              <a:rPr lang="ro-RO" sz="2400" b="1" dirty="0" err="1"/>
              <a:t>String</a:t>
            </a:r>
            <a:r>
              <a:rPr lang="ro-RO" sz="2400" dirty="0"/>
              <a:t>: </a:t>
            </a:r>
            <a:r>
              <a:rPr lang="en-US" sz="2400" dirty="0"/>
              <a:t>“test”</a:t>
            </a:r>
            <a:endParaRPr lang="ro-RO" sz="2400" dirty="0"/>
          </a:p>
          <a:p>
            <a:pPr lvl="1"/>
            <a:r>
              <a:rPr lang="ro-RO" sz="2400" b="1" i="1" dirty="0" err="1"/>
              <a:t>null</a:t>
            </a:r>
            <a:r>
              <a:rPr lang="ro-RO" sz="2400" i="1" dirty="0"/>
              <a:t>, </a:t>
            </a:r>
            <a:r>
              <a:rPr lang="ro-RO" sz="2400" b="1" i="1" dirty="0" err="1"/>
              <a:t>undefined</a:t>
            </a:r>
            <a:endParaRPr lang="en-US" sz="2400" b="1" i="1" dirty="0"/>
          </a:p>
          <a:p>
            <a:pPr lvl="1"/>
            <a:r>
              <a:rPr lang="ro-RO" sz="2400" b="1" dirty="0" err="1"/>
              <a:t>Symbol</a:t>
            </a:r>
            <a:endParaRPr lang="ro-RO" sz="2400" b="1" dirty="0"/>
          </a:p>
          <a:p>
            <a:pPr lvl="1"/>
            <a:r>
              <a:rPr lang="ro-RO" sz="2400" b="1" dirty="0" err="1"/>
              <a:t>Object</a:t>
            </a:r>
            <a:r>
              <a:rPr lang="en-US" sz="2400" dirty="0"/>
              <a:t>: { </a:t>
            </a:r>
            <a:r>
              <a:rPr lang="en-US" sz="2400" dirty="0" err="1"/>
              <a:t>nume</a:t>
            </a:r>
            <a:r>
              <a:rPr lang="en-US" sz="2400" dirty="0"/>
              <a:t>: “Ana”, varsta:7 }</a:t>
            </a:r>
            <a:r>
              <a:rPr lang="ro-RO" sz="2400" dirty="0"/>
              <a:t> </a:t>
            </a:r>
            <a:r>
              <a:rPr lang="ro-RO" sz="2400" dirty="0">
                <a:highlight>
                  <a:srgbClr val="FFFF00"/>
                </a:highlight>
              </a:rPr>
              <a:t>– referință</a:t>
            </a:r>
          </a:p>
          <a:p>
            <a:r>
              <a:rPr lang="ro-RO" sz="2800" dirty="0"/>
              <a:t>Obiecte speciale</a:t>
            </a:r>
          </a:p>
          <a:p>
            <a:pPr lvl="1"/>
            <a:r>
              <a:rPr lang="ro-RO" sz="2400" dirty="0" err="1"/>
              <a:t>Function</a:t>
            </a:r>
            <a:r>
              <a:rPr lang="en-US" sz="2400" dirty="0"/>
              <a:t>: </a:t>
            </a:r>
            <a:r>
              <a:rPr lang="en-US" sz="2400" i="1" dirty="0"/>
              <a:t>function</a:t>
            </a:r>
            <a:r>
              <a:rPr lang="en-US" sz="2400" dirty="0"/>
              <a:t> f() {…}</a:t>
            </a:r>
            <a:endParaRPr lang="ro-RO" sz="2400" dirty="0"/>
          </a:p>
          <a:p>
            <a:pPr lvl="1"/>
            <a:r>
              <a:rPr lang="ro-RO" sz="2400" dirty="0" err="1"/>
              <a:t>Array</a:t>
            </a:r>
            <a:r>
              <a:rPr lang="en-US" sz="2400" dirty="0"/>
              <a:t>: [1, 2, “</a:t>
            </a:r>
            <a:r>
              <a:rPr lang="en-US" sz="2400" dirty="0" err="1"/>
              <a:t>trei</a:t>
            </a:r>
            <a:r>
              <a:rPr lang="en-US" sz="2400" dirty="0"/>
              <a:t>”]</a:t>
            </a:r>
          </a:p>
        </p:txBody>
      </p:sp>
      <p:sp>
        <p:nvSpPr>
          <p:cNvPr id="5" name="Slide Number Placeholder 4">
            <a:extLst>
              <a:ext uri="{FF2B5EF4-FFF2-40B4-BE49-F238E27FC236}">
                <a16:creationId xmlns:a16="http://schemas.microsoft.com/office/drawing/2014/main" id="{6DB3FB03-934B-4575-BA49-8F5BBFDEBE7D}"/>
              </a:ext>
            </a:extLst>
          </p:cNvPr>
          <p:cNvSpPr>
            <a:spLocks noGrp="1"/>
          </p:cNvSpPr>
          <p:nvPr>
            <p:ph type="sldNum" sz="quarter" idx="12"/>
          </p:nvPr>
        </p:nvSpPr>
        <p:spPr/>
        <p:txBody>
          <a:bodyPr/>
          <a:lstStyle/>
          <a:p>
            <a:pPr>
              <a:defRPr/>
            </a:pPr>
            <a:fld id="{E66D6CB4-6B7B-40A6-AFFC-DA004DAF9624}" type="slidenum">
              <a:rPr lang="en-US" smtClean="0"/>
              <a:pPr>
                <a:defRPr/>
              </a:pPr>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Variabile</a:t>
            </a:r>
            <a:r>
              <a:rPr lang="en-US" dirty="0"/>
              <a:t> </a:t>
            </a:r>
            <a:r>
              <a:rPr lang="ro-RO" dirty="0"/>
              <a:t>și expresii</a:t>
            </a:r>
            <a:endParaRPr lang="en-US" dirty="0"/>
          </a:p>
        </p:txBody>
      </p:sp>
      <p:sp>
        <p:nvSpPr>
          <p:cNvPr id="3" name="Content Placeholder 2"/>
          <p:cNvSpPr>
            <a:spLocks noGrp="1"/>
          </p:cNvSpPr>
          <p:nvPr>
            <p:ph idx="1"/>
          </p:nvPr>
        </p:nvSpPr>
        <p:spPr/>
        <p:txBody>
          <a:bodyPr/>
          <a:lstStyle/>
          <a:p>
            <a:r>
              <a:rPr lang="en-US" sz="3200" dirty="0" err="1"/>
              <a:t>Declarare</a:t>
            </a:r>
            <a:endParaRPr lang="en-US" sz="3200" dirty="0"/>
          </a:p>
          <a:p>
            <a:pPr lvl="1"/>
            <a:r>
              <a:rPr lang="en-US" sz="2800" dirty="0" err="1"/>
              <a:t>Prin</a:t>
            </a:r>
            <a:r>
              <a:rPr lang="en-US" sz="2800" dirty="0"/>
              <a:t> </a:t>
            </a:r>
            <a:r>
              <a:rPr lang="en-US" sz="2800" dirty="0" err="1"/>
              <a:t>atribuire</a:t>
            </a:r>
            <a:r>
              <a:rPr lang="en-US" sz="2800" dirty="0"/>
              <a:t> </a:t>
            </a:r>
            <a:r>
              <a:rPr lang="en-US" sz="2800" dirty="0" err="1"/>
              <a:t>valoare</a:t>
            </a:r>
            <a:r>
              <a:rPr lang="en-US" sz="2800" dirty="0"/>
              <a:t> (</a:t>
            </a:r>
            <a:r>
              <a:rPr lang="en-US" sz="2800" b="1" dirty="0" err="1"/>
              <a:t>nerecomandat</a:t>
            </a:r>
            <a:r>
              <a:rPr lang="en-US" sz="2800" dirty="0"/>
              <a:t>): a = 8; a = </a:t>
            </a:r>
            <a:r>
              <a:rPr lang="en-US" sz="2800" i="1" dirty="0"/>
              <a:t>false</a:t>
            </a:r>
            <a:r>
              <a:rPr lang="en-US" sz="2800" dirty="0"/>
              <a:t>;</a:t>
            </a:r>
          </a:p>
          <a:p>
            <a:pPr lvl="1"/>
            <a:r>
              <a:rPr lang="en-US" sz="2800" dirty="0" err="1"/>
              <a:t>Folosind</a:t>
            </a:r>
            <a:r>
              <a:rPr lang="en-US" sz="2800" dirty="0"/>
              <a:t>:</a:t>
            </a:r>
          </a:p>
          <a:p>
            <a:pPr lvl="2"/>
            <a:r>
              <a:rPr lang="ro-RO" sz="2400" b="1" dirty="0" err="1"/>
              <a:t>let</a:t>
            </a:r>
            <a:r>
              <a:rPr lang="ro-RO" sz="2400" dirty="0"/>
              <a:t>: </a:t>
            </a:r>
            <a:r>
              <a:rPr lang="en-US" sz="2400" dirty="0"/>
              <a:t>let b = “test”; let b;</a:t>
            </a:r>
            <a:r>
              <a:rPr lang="ro-RO" sz="2400" dirty="0"/>
              <a:t>		// </a:t>
            </a:r>
            <a:r>
              <a:rPr lang="ro-RO" sz="2400" dirty="0" err="1"/>
              <a:t>block</a:t>
            </a:r>
            <a:r>
              <a:rPr lang="ro-RO" sz="2400" dirty="0"/>
              <a:t> </a:t>
            </a:r>
            <a:r>
              <a:rPr lang="ro-RO" sz="2400" dirty="0" err="1"/>
              <a:t>scope</a:t>
            </a:r>
            <a:endParaRPr lang="en-US" sz="2400" dirty="0"/>
          </a:p>
          <a:p>
            <a:pPr lvl="2"/>
            <a:r>
              <a:rPr lang="ro-RO" sz="2400" b="1" dirty="0" err="1"/>
              <a:t>const</a:t>
            </a:r>
            <a:r>
              <a:rPr lang="ro-RO" sz="2400" dirty="0"/>
              <a:t>: </a:t>
            </a:r>
            <a:r>
              <a:rPr lang="en-US" sz="2400" dirty="0"/>
              <a:t>const b = “test”</a:t>
            </a:r>
            <a:r>
              <a:rPr lang="ro-RO" sz="2400" dirty="0"/>
              <a:t> 		// </a:t>
            </a:r>
            <a:r>
              <a:rPr lang="ro-RO" sz="2400" dirty="0" err="1"/>
              <a:t>block</a:t>
            </a:r>
            <a:r>
              <a:rPr lang="ro-RO" sz="2400" dirty="0"/>
              <a:t> </a:t>
            </a:r>
            <a:r>
              <a:rPr lang="ro-RO" sz="2400" dirty="0" err="1"/>
              <a:t>scope</a:t>
            </a:r>
            <a:endParaRPr lang="en-US" sz="2400" dirty="0"/>
          </a:p>
          <a:p>
            <a:pPr lvl="2"/>
            <a:r>
              <a:rPr lang="en-US" sz="2400" b="1" i="1" dirty="0"/>
              <a:t>var</a:t>
            </a:r>
            <a:r>
              <a:rPr lang="en-US" sz="2400" dirty="0"/>
              <a:t>: </a:t>
            </a:r>
            <a:r>
              <a:rPr lang="en-US" sz="2400" i="1" dirty="0"/>
              <a:t>var</a:t>
            </a:r>
            <a:r>
              <a:rPr lang="en-US" sz="2400" dirty="0"/>
              <a:t> a = 3; </a:t>
            </a:r>
            <a:r>
              <a:rPr lang="en-US" sz="2400" i="1" dirty="0"/>
              <a:t>var</a:t>
            </a:r>
            <a:r>
              <a:rPr lang="en-US" sz="2400" dirty="0"/>
              <a:t> b;</a:t>
            </a:r>
            <a:r>
              <a:rPr lang="ro-RO" sz="2400" dirty="0"/>
              <a:t>		// </a:t>
            </a:r>
            <a:r>
              <a:rPr lang="ro-RO" sz="2400" dirty="0" err="1"/>
              <a:t>function</a:t>
            </a:r>
            <a:r>
              <a:rPr lang="ro-RO" sz="2400" dirty="0"/>
              <a:t> </a:t>
            </a:r>
            <a:r>
              <a:rPr lang="ro-RO" sz="2400" dirty="0" err="1"/>
              <a:t>scope</a:t>
            </a:r>
            <a:endParaRPr lang="en-US" sz="2400" dirty="0"/>
          </a:p>
          <a:p>
            <a:r>
              <a:rPr lang="en-US" dirty="0" err="1"/>
              <a:t>Exemple</a:t>
            </a:r>
            <a:r>
              <a:rPr lang="en-US" dirty="0"/>
              <a:t>:</a:t>
            </a:r>
          </a:p>
          <a:p>
            <a:r>
              <a:rPr lang="en-US" dirty="0"/>
              <a:t>a = 10; let b = “test”; b = 1.5;</a:t>
            </a:r>
          </a:p>
          <a:p>
            <a:r>
              <a:rPr lang="en-US" dirty="0" err="1"/>
              <a:t>const</a:t>
            </a:r>
            <a:r>
              <a:rPr lang="en-US" dirty="0"/>
              <a:t> c = 7; </a:t>
            </a:r>
            <a:r>
              <a:rPr lang="en-US" dirty="0" err="1"/>
              <a:t>const</a:t>
            </a:r>
            <a:r>
              <a:rPr lang="en-US" dirty="0"/>
              <a:t> v = [1, 2, 3]; v[0] = 5;</a:t>
            </a:r>
          </a:p>
        </p:txBody>
      </p:sp>
      <p:sp>
        <p:nvSpPr>
          <p:cNvPr id="5" name="Slide Number Placeholder 4">
            <a:extLst>
              <a:ext uri="{FF2B5EF4-FFF2-40B4-BE49-F238E27FC236}">
                <a16:creationId xmlns:a16="http://schemas.microsoft.com/office/drawing/2014/main" id="{2D0CB0D8-B0CA-4C56-4F0F-F5E94931CA5F}"/>
              </a:ext>
            </a:extLst>
          </p:cNvPr>
          <p:cNvSpPr>
            <a:spLocks noGrp="1"/>
          </p:cNvSpPr>
          <p:nvPr>
            <p:ph type="sldNum" sz="quarter" idx="12"/>
          </p:nvPr>
        </p:nvSpPr>
        <p:spPr/>
        <p:txBody>
          <a:bodyPr/>
          <a:lstStyle/>
          <a:p>
            <a:pPr>
              <a:defRPr/>
            </a:pPr>
            <a:fld id="{E66D6CB4-6B7B-40A6-AFFC-DA004DAF9624}" type="slidenum">
              <a:rPr lang="en-US" smtClean="0"/>
              <a:pPr>
                <a:defRPr/>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Variabile</a:t>
            </a:r>
            <a:r>
              <a:rPr lang="en-US" dirty="0"/>
              <a:t> </a:t>
            </a:r>
            <a:r>
              <a:rPr lang="ro-RO" dirty="0"/>
              <a:t>și expresii</a:t>
            </a:r>
            <a:endParaRPr lang="en-US" dirty="0"/>
          </a:p>
        </p:txBody>
      </p:sp>
      <p:sp>
        <p:nvSpPr>
          <p:cNvPr id="3" name="Content Placeholder 2"/>
          <p:cNvSpPr>
            <a:spLocks noGrp="1"/>
          </p:cNvSpPr>
          <p:nvPr>
            <p:ph idx="1"/>
          </p:nvPr>
        </p:nvSpPr>
        <p:spPr/>
        <p:txBody>
          <a:bodyPr/>
          <a:lstStyle/>
          <a:p>
            <a:r>
              <a:rPr lang="en-US" sz="3200" dirty="0"/>
              <a:t>Scope</a:t>
            </a:r>
          </a:p>
          <a:p>
            <a:pPr lvl="1"/>
            <a:r>
              <a:rPr lang="en-US" sz="2800" dirty="0"/>
              <a:t>Global </a:t>
            </a:r>
            <a:r>
              <a:rPr lang="en-US" sz="2800" dirty="0" err="1"/>
              <a:t>sau</a:t>
            </a:r>
            <a:r>
              <a:rPr lang="en-US" sz="2800" dirty="0"/>
              <a:t> local</a:t>
            </a:r>
          </a:p>
          <a:p>
            <a:pPr lvl="1"/>
            <a:r>
              <a:rPr lang="en-US" sz="2800" dirty="0"/>
              <a:t>Function vs block based</a:t>
            </a:r>
            <a:endParaRPr lang="ro-RO" sz="2800" dirty="0"/>
          </a:p>
          <a:p>
            <a:r>
              <a:rPr lang="ro-RO" sz="3200" dirty="0"/>
              <a:t>Evaluare expresii</a:t>
            </a:r>
          </a:p>
          <a:p>
            <a:pPr lvl="1"/>
            <a:r>
              <a:rPr lang="ro-RO" sz="2800" dirty="0"/>
              <a:t>Operatori similari cu C# (în plus === - egalitate strictă)</a:t>
            </a:r>
            <a:endParaRPr lang="en-US" sz="2800" dirty="0"/>
          </a:p>
          <a:p>
            <a:r>
              <a:rPr lang="en-US" dirty="0" err="1"/>
              <a:t>Exemple</a:t>
            </a:r>
            <a:r>
              <a:rPr lang="en-US" dirty="0"/>
              <a:t>:</a:t>
            </a:r>
          </a:p>
          <a:p>
            <a:r>
              <a:rPr lang="en-US" dirty="0"/>
              <a:t>a += 7 		a </a:t>
            </a:r>
            <a:r>
              <a:rPr lang="en-US" b="1" dirty="0"/>
              <a:t>===</a:t>
            </a:r>
            <a:r>
              <a:rPr lang="en-US" dirty="0"/>
              <a:t> 10		a &lt; b &amp;&amp; b &gt; c</a:t>
            </a:r>
          </a:p>
          <a:p>
            <a:r>
              <a:rPr lang="en-US" dirty="0"/>
              <a:t>a  &gt;  10		a++		a = “Ana” + “-“ + “Maria”</a:t>
            </a:r>
          </a:p>
          <a:p>
            <a:r>
              <a:rPr lang="en-US" dirty="0" err="1"/>
              <a:t>Utilizare</a:t>
            </a:r>
            <a:r>
              <a:rPr lang="en-US" dirty="0"/>
              <a:t> </a:t>
            </a:r>
            <a:r>
              <a:rPr lang="en-US" i="1" dirty="0"/>
              <a:t>template strings</a:t>
            </a:r>
            <a:r>
              <a:rPr lang="en-US" dirty="0"/>
              <a:t>: </a:t>
            </a:r>
            <a:r>
              <a:rPr lang="en-US" b="1" i="1" dirty="0"/>
              <a:t>`</a:t>
            </a:r>
            <a:r>
              <a:rPr lang="en-US" i="1" dirty="0" err="1"/>
              <a:t>Numele</a:t>
            </a:r>
            <a:r>
              <a:rPr lang="en-US" i="1" dirty="0"/>
              <a:t> </a:t>
            </a:r>
            <a:r>
              <a:rPr lang="en-US" i="1" dirty="0" err="1"/>
              <a:t>este</a:t>
            </a:r>
            <a:r>
              <a:rPr lang="en-US" i="1" dirty="0"/>
              <a:t> </a:t>
            </a:r>
            <a:r>
              <a:rPr lang="en-US" b="1" i="1" dirty="0"/>
              <a:t>${</a:t>
            </a:r>
            <a:r>
              <a:rPr lang="en-US" i="1" dirty="0" err="1"/>
              <a:t>prenume</a:t>
            </a:r>
            <a:r>
              <a:rPr lang="en-US" b="1" i="1" dirty="0"/>
              <a:t>} ${</a:t>
            </a:r>
            <a:r>
              <a:rPr lang="en-US" i="1" dirty="0" err="1"/>
              <a:t>nume</a:t>
            </a:r>
            <a:r>
              <a:rPr lang="en-US" b="1" i="1" dirty="0"/>
              <a:t>}</a:t>
            </a:r>
            <a:r>
              <a:rPr lang="en-US" i="1" dirty="0"/>
              <a:t>.</a:t>
            </a:r>
            <a:r>
              <a:rPr lang="en-US" b="1" i="1" dirty="0"/>
              <a:t>`</a:t>
            </a:r>
          </a:p>
        </p:txBody>
      </p:sp>
      <p:sp>
        <p:nvSpPr>
          <p:cNvPr id="5" name="Slide Number Placeholder 4">
            <a:extLst>
              <a:ext uri="{FF2B5EF4-FFF2-40B4-BE49-F238E27FC236}">
                <a16:creationId xmlns:a16="http://schemas.microsoft.com/office/drawing/2014/main" id="{6B68770E-1EAC-8E06-86E5-1CF030817E7B}"/>
              </a:ext>
            </a:extLst>
          </p:cNvPr>
          <p:cNvSpPr>
            <a:spLocks noGrp="1"/>
          </p:cNvSpPr>
          <p:nvPr>
            <p:ph type="sldNum" sz="quarter" idx="12"/>
          </p:nvPr>
        </p:nvSpPr>
        <p:spPr/>
        <p:txBody>
          <a:bodyPr/>
          <a:lstStyle/>
          <a:p>
            <a:pPr>
              <a:defRPr/>
            </a:pPr>
            <a:fld id="{E66D6CB4-6B7B-40A6-AFFC-DA004DAF9624}" type="slidenum">
              <a:rPr lang="en-US" smtClean="0"/>
              <a:pPr>
                <a:defRPr/>
              </a:pPr>
              <a:t>54</a:t>
            </a:fld>
            <a:endParaRPr lang="en-US"/>
          </a:p>
        </p:txBody>
      </p:sp>
    </p:spTree>
    <p:extLst>
      <p:ext uri="{BB962C8B-B14F-4D97-AF65-F5344CB8AC3E}">
        <p14:creationId xmlns:p14="http://schemas.microsoft.com/office/powerpoint/2010/main" val="2940890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Vectori</a:t>
            </a:r>
            <a:r>
              <a:rPr lang="en-US" dirty="0"/>
              <a:t> – </a:t>
            </a:r>
            <a:r>
              <a:rPr lang="en-US" dirty="0" err="1"/>
              <a:t>Obiectul</a:t>
            </a:r>
            <a:r>
              <a:rPr lang="en-US" dirty="0"/>
              <a:t> </a:t>
            </a:r>
            <a:r>
              <a:rPr lang="en-US" i="1" dirty="0"/>
              <a:t>Array</a:t>
            </a:r>
          </a:p>
        </p:txBody>
      </p:sp>
      <p:sp>
        <p:nvSpPr>
          <p:cNvPr id="3" name="Content Placeholder 2"/>
          <p:cNvSpPr>
            <a:spLocks noGrp="1"/>
          </p:cNvSpPr>
          <p:nvPr>
            <p:ph idx="1"/>
          </p:nvPr>
        </p:nvSpPr>
        <p:spPr>
          <a:xfrm>
            <a:off x="1085035" y="1850239"/>
            <a:ext cx="10058400" cy="4022725"/>
          </a:xfrm>
        </p:spPr>
        <p:txBody>
          <a:bodyPr/>
          <a:lstStyle/>
          <a:p>
            <a:r>
              <a:rPr lang="en-US" dirty="0" err="1"/>
              <a:t>Ini</a:t>
            </a:r>
            <a:r>
              <a:rPr lang="ro-RO" dirty="0" err="1"/>
              <a:t>țializare</a:t>
            </a:r>
            <a:r>
              <a:rPr lang="ro-RO" dirty="0"/>
              <a:t>: </a:t>
            </a:r>
            <a:r>
              <a:rPr lang="en-US" i="1" dirty="0"/>
              <a:t>let</a:t>
            </a:r>
            <a:r>
              <a:rPr lang="ro-RO" i="1" dirty="0"/>
              <a:t> v = </a:t>
            </a:r>
            <a:r>
              <a:rPr lang="en-US" i="1" dirty="0"/>
              <a:t>[]</a:t>
            </a:r>
            <a:r>
              <a:rPr lang="en-US" dirty="0"/>
              <a:t>; </a:t>
            </a:r>
            <a:r>
              <a:rPr lang="en-US" dirty="0" err="1"/>
              <a:t>sau</a:t>
            </a:r>
            <a:r>
              <a:rPr lang="en-US" dirty="0"/>
              <a:t> </a:t>
            </a:r>
            <a:r>
              <a:rPr lang="en-US" i="1" dirty="0"/>
              <a:t>let v = [1, “Ion”]</a:t>
            </a:r>
            <a:r>
              <a:rPr lang="ro-RO" i="1" dirty="0"/>
              <a:t>; sau </a:t>
            </a:r>
            <a:r>
              <a:rPr lang="en-US" i="1" dirty="0"/>
              <a:t>let</a:t>
            </a:r>
            <a:r>
              <a:rPr lang="ro-RO" i="1" dirty="0"/>
              <a:t> v = </a:t>
            </a:r>
            <a:r>
              <a:rPr lang="ro-RO" i="1" dirty="0" err="1"/>
              <a:t>new</a:t>
            </a:r>
            <a:r>
              <a:rPr lang="ro-RO" i="1" dirty="0"/>
              <a:t> </a:t>
            </a:r>
            <a:r>
              <a:rPr lang="ro-RO" i="1" dirty="0" err="1"/>
              <a:t>Array</a:t>
            </a:r>
            <a:r>
              <a:rPr lang="ro-RO" i="1" dirty="0"/>
              <a:t>(1, 2, 3);</a:t>
            </a:r>
            <a:endParaRPr lang="en-US" i="1" dirty="0"/>
          </a:p>
          <a:p>
            <a:r>
              <a:rPr lang="en-US" dirty="0" err="1"/>
              <a:t>Accesare</a:t>
            </a:r>
            <a:r>
              <a:rPr lang="en-US" dirty="0"/>
              <a:t> </a:t>
            </a:r>
            <a:r>
              <a:rPr lang="en-US" dirty="0" err="1"/>
              <a:t>elemente</a:t>
            </a:r>
            <a:r>
              <a:rPr lang="en-US" i="1"/>
              <a:t>: let </a:t>
            </a:r>
            <a:r>
              <a:rPr lang="en-US" i="1" dirty="0" err="1"/>
              <a:t>i</a:t>
            </a:r>
            <a:r>
              <a:rPr lang="en-US" i="1" dirty="0"/>
              <a:t> = v[0]; v[1] = 23;</a:t>
            </a:r>
          </a:p>
          <a:p>
            <a:r>
              <a:rPr lang="en-US" dirty="0" err="1"/>
              <a:t>Dimensiune</a:t>
            </a:r>
            <a:r>
              <a:rPr lang="en-US" i="1" dirty="0"/>
              <a:t>: </a:t>
            </a:r>
            <a:r>
              <a:rPr lang="en-US" i="1" dirty="0" err="1"/>
              <a:t>v.length</a:t>
            </a:r>
            <a:r>
              <a:rPr lang="en-US" i="1" dirty="0"/>
              <a:t> (read / write)</a:t>
            </a:r>
          </a:p>
          <a:p>
            <a:r>
              <a:rPr lang="en-US" dirty="0" err="1"/>
              <a:t>Metode</a:t>
            </a:r>
            <a:r>
              <a:rPr lang="en-US" dirty="0"/>
              <a:t>:</a:t>
            </a:r>
          </a:p>
          <a:p>
            <a:pPr lvl="1"/>
            <a:r>
              <a:rPr lang="en-US" dirty="0"/>
              <a:t>push(</a:t>
            </a:r>
            <a:r>
              <a:rPr lang="en-US" dirty="0" err="1"/>
              <a:t>valoare</a:t>
            </a:r>
            <a:r>
              <a:rPr lang="en-US" dirty="0"/>
              <a:t>) – ad</a:t>
            </a:r>
            <a:r>
              <a:rPr lang="ro-RO" dirty="0" err="1"/>
              <a:t>ăugare</a:t>
            </a:r>
            <a:r>
              <a:rPr lang="ro-RO" dirty="0"/>
              <a:t> la </a:t>
            </a:r>
            <a:r>
              <a:rPr lang="ro-RO" dirty="0" err="1"/>
              <a:t>sfărșit</a:t>
            </a:r>
            <a:endParaRPr lang="ro-RO" dirty="0"/>
          </a:p>
          <a:p>
            <a:pPr lvl="1"/>
            <a:r>
              <a:rPr lang="ro-RO" dirty="0"/>
              <a:t>pop() – extrage ultimul element</a:t>
            </a:r>
          </a:p>
          <a:p>
            <a:pPr lvl="1"/>
            <a:r>
              <a:rPr lang="ro-RO" dirty="0" err="1"/>
              <a:t>indexOf</a:t>
            </a:r>
            <a:r>
              <a:rPr lang="ro-RO" dirty="0"/>
              <a:t>(valoare) – întoarce poziția elementului (sau -1)</a:t>
            </a:r>
          </a:p>
          <a:p>
            <a:pPr lvl="1"/>
            <a:r>
              <a:rPr lang="ro-RO" dirty="0"/>
              <a:t>sort() – sortează vectorul</a:t>
            </a:r>
          </a:p>
          <a:p>
            <a:pPr lvl="1"/>
            <a:r>
              <a:rPr lang="ro-RO" dirty="0" err="1"/>
              <a:t>slice</a:t>
            </a:r>
            <a:r>
              <a:rPr lang="ro-RO" dirty="0"/>
              <a:t>(</a:t>
            </a:r>
            <a:r>
              <a:rPr lang="ro-RO" dirty="0" err="1"/>
              <a:t>index_start</a:t>
            </a:r>
            <a:r>
              <a:rPr lang="ro-RO" dirty="0"/>
              <a:t>, </a:t>
            </a:r>
            <a:r>
              <a:rPr lang="ro-RO" dirty="0" err="1"/>
              <a:t>index_sfărșit</a:t>
            </a:r>
            <a:r>
              <a:rPr lang="ro-RO" dirty="0"/>
              <a:t>) – extrage un sub-vector</a:t>
            </a:r>
            <a:endParaRPr lang="en-US" dirty="0"/>
          </a:p>
          <a:p>
            <a:pPr lvl="1"/>
            <a:r>
              <a:rPr lang="en-US" dirty="0"/>
              <a:t>splice(</a:t>
            </a:r>
            <a:r>
              <a:rPr lang="en-US" dirty="0" err="1"/>
              <a:t>index_start</a:t>
            </a:r>
            <a:r>
              <a:rPr lang="en-US" dirty="0"/>
              <a:t>, </a:t>
            </a:r>
            <a:r>
              <a:rPr lang="en-US" dirty="0" err="1"/>
              <a:t>numar_de_sters</a:t>
            </a:r>
            <a:r>
              <a:rPr lang="en-US" dirty="0"/>
              <a:t>, val1, val2, ….) - </a:t>
            </a:r>
            <a:r>
              <a:rPr lang="ro-RO" dirty="0"/>
              <a:t>ștergere / înlocuire valori</a:t>
            </a:r>
            <a:endParaRPr lang="en-US" dirty="0"/>
          </a:p>
          <a:p>
            <a:r>
              <a:rPr lang="en-US" dirty="0" err="1"/>
              <a:t>Parcurgere</a:t>
            </a:r>
            <a:r>
              <a:rPr lang="en-US" dirty="0"/>
              <a:t>: for / </a:t>
            </a:r>
            <a:r>
              <a:rPr lang="en-US" dirty="0" err="1"/>
              <a:t>for..of</a:t>
            </a:r>
            <a:endParaRPr lang="en-US" dirty="0"/>
          </a:p>
        </p:txBody>
      </p:sp>
      <p:sp>
        <p:nvSpPr>
          <p:cNvPr id="5" name="Slide Number Placeholder 4">
            <a:extLst>
              <a:ext uri="{FF2B5EF4-FFF2-40B4-BE49-F238E27FC236}">
                <a16:creationId xmlns:a16="http://schemas.microsoft.com/office/drawing/2014/main" id="{115767BC-7A59-6BF3-7353-8DFE3643F1C8}"/>
              </a:ext>
            </a:extLst>
          </p:cNvPr>
          <p:cNvSpPr>
            <a:spLocks noGrp="1"/>
          </p:cNvSpPr>
          <p:nvPr>
            <p:ph type="sldNum" sz="quarter" idx="12"/>
          </p:nvPr>
        </p:nvSpPr>
        <p:spPr/>
        <p:txBody>
          <a:bodyPr/>
          <a:lstStyle/>
          <a:p>
            <a:pPr>
              <a:defRPr/>
            </a:pPr>
            <a:fld id="{E66D6CB4-6B7B-40A6-AFFC-DA004DAF9624}" type="slidenum">
              <a:rPr lang="en-US" smtClean="0"/>
              <a:pPr>
                <a:defRPr/>
              </a:pPr>
              <a:t>55</a:t>
            </a:fld>
            <a:endParaRPr lang="en-US"/>
          </a:p>
        </p:txBody>
      </p:sp>
    </p:spTree>
    <p:extLst>
      <p:ext uri="{BB962C8B-B14F-4D97-AF65-F5344CB8AC3E}">
        <p14:creationId xmlns:p14="http://schemas.microsoft.com/office/powerpoint/2010/main" val="39060370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Funcții</a:t>
            </a:r>
            <a:endParaRPr lang="en-US" dirty="0"/>
          </a:p>
        </p:txBody>
      </p:sp>
      <p:sp>
        <p:nvSpPr>
          <p:cNvPr id="3" name="Content Placeholder 2"/>
          <p:cNvSpPr>
            <a:spLocks noGrp="1"/>
          </p:cNvSpPr>
          <p:nvPr>
            <p:ph idx="1"/>
          </p:nvPr>
        </p:nvSpPr>
        <p:spPr/>
        <p:txBody>
          <a:bodyPr/>
          <a:lstStyle/>
          <a:p>
            <a:r>
              <a:rPr lang="ro-RO" sz="1600" dirty="0"/>
              <a:t>Declarare</a:t>
            </a:r>
            <a:r>
              <a:rPr lang="en-US" sz="1600" dirty="0"/>
              <a:t>: </a:t>
            </a:r>
          </a:p>
          <a:p>
            <a:pPr lvl="1"/>
            <a:r>
              <a:rPr lang="en-US" sz="1400" i="1" dirty="0"/>
              <a:t>f</a:t>
            </a:r>
            <a:r>
              <a:rPr lang="ro-RO" sz="1400" i="1" dirty="0" err="1"/>
              <a:t>unction</a:t>
            </a:r>
            <a:r>
              <a:rPr lang="ro-RO" sz="1400" dirty="0"/>
              <a:t> suma(a,b) </a:t>
            </a:r>
            <a:r>
              <a:rPr lang="en-US" sz="1400" dirty="0"/>
              <a:t>{ </a:t>
            </a:r>
            <a:r>
              <a:rPr lang="en-US" sz="1400" i="1" dirty="0"/>
              <a:t>return</a:t>
            </a:r>
            <a:r>
              <a:rPr lang="en-US" sz="1400" dirty="0"/>
              <a:t> a + b; }		// function declaration</a:t>
            </a:r>
          </a:p>
          <a:p>
            <a:pPr lvl="1"/>
            <a:r>
              <a:rPr lang="en-US" sz="1400" i="1" dirty="0"/>
              <a:t>let</a:t>
            </a:r>
            <a:r>
              <a:rPr lang="en-US" sz="1400" dirty="0"/>
              <a:t> </a:t>
            </a:r>
            <a:r>
              <a:rPr lang="en-US" sz="1400" dirty="0" err="1"/>
              <a:t>suma</a:t>
            </a:r>
            <a:r>
              <a:rPr lang="en-US" sz="1400" dirty="0"/>
              <a:t> = </a:t>
            </a:r>
            <a:r>
              <a:rPr lang="en-US" sz="1400" i="1" dirty="0"/>
              <a:t>function</a:t>
            </a:r>
            <a:r>
              <a:rPr lang="en-US" sz="1400" dirty="0"/>
              <a:t>(</a:t>
            </a:r>
            <a:r>
              <a:rPr lang="en-US" sz="1400" dirty="0" err="1"/>
              <a:t>a,b</a:t>
            </a:r>
            <a:r>
              <a:rPr lang="en-US" sz="1400" dirty="0"/>
              <a:t>)</a:t>
            </a:r>
            <a:r>
              <a:rPr lang="ro-RO" sz="1400" dirty="0"/>
              <a:t> </a:t>
            </a:r>
            <a:r>
              <a:rPr lang="en-US" sz="1400" dirty="0"/>
              <a:t>{ </a:t>
            </a:r>
            <a:r>
              <a:rPr lang="en-US" sz="1400" i="1" dirty="0"/>
              <a:t>return</a:t>
            </a:r>
            <a:r>
              <a:rPr lang="en-US" sz="1400" dirty="0"/>
              <a:t> a + b; }		// function expression</a:t>
            </a:r>
          </a:p>
          <a:p>
            <a:r>
              <a:rPr lang="ro-RO" sz="1600" dirty="0"/>
              <a:t>Parametri:</a:t>
            </a:r>
          </a:p>
          <a:p>
            <a:pPr lvl="1"/>
            <a:r>
              <a:rPr lang="ro-RO" sz="1400" dirty="0"/>
              <a:t>Transmiși prin valoare</a:t>
            </a:r>
          </a:p>
          <a:p>
            <a:pPr lvl="1"/>
            <a:r>
              <a:rPr lang="ro-RO" sz="1400" dirty="0"/>
              <a:t>Accesibili prin </a:t>
            </a:r>
            <a:r>
              <a:rPr lang="ro-RO" sz="1400" i="1" dirty="0" err="1"/>
              <a:t>arguments</a:t>
            </a:r>
            <a:endParaRPr lang="ro-RO" sz="1400" i="1" dirty="0"/>
          </a:p>
          <a:p>
            <a:r>
              <a:rPr lang="ro-RO" sz="1600" dirty="0"/>
              <a:t>Apel - nume_funcție</a:t>
            </a:r>
            <a:r>
              <a:rPr lang="en-US" sz="1600" dirty="0"/>
              <a:t> / </a:t>
            </a:r>
            <a:r>
              <a:rPr lang="en-US" sz="1600" dirty="0" err="1"/>
              <a:t>expresie</a:t>
            </a:r>
            <a:r>
              <a:rPr lang="ro-RO" sz="1600" b="1" dirty="0"/>
              <a:t>(</a:t>
            </a:r>
            <a:r>
              <a:rPr lang="ro-RO" sz="1600" dirty="0"/>
              <a:t>parametri</a:t>
            </a:r>
            <a:r>
              <a:rPr lang="ro-RO" sz="1600" b="1" dirty="0"/>
              <a:t>)</a:t>
            </a:r>
            <a:r>
              <a:rPr lang="ro-RO" sz="1600" dirty="0"/>
              <a:t>:</a:t>
            </a:r>
          </a:p>
          <a:p>
            <a:pPr lvl="1"/>
            <a:r>
              <a:rPr lang="ro-RO" sz="1400" i="1" dirty="0"/>
              <a:t>var</a:t>
            </a:r>
            <a:r>
              <a:rPr lang="ro-RO" sz="1400" dirty="0"/>
              <a:t> rezultat = suma(7,3);</a:t>
            </a:r>
          </a:p>
          <a:p>
            <a:pPr lvl="1"/>
            <a:r>
              <a:rPr lang="en-US" sz="1400" i="1" dirty="0"/>
              <a:t>v</a:t>
            </a:r>
            <a:r>
              <a:rPr lang="ro-RO" sz="1400" i="1" dirty="0"/>
              <a:t>ar </a:t>
            </a:r>
            <a:r>
              <a:rPr lang="ro-RO" sz="1400" dirty="0"/>
              <a:t>test = </a:t>
            </a:r>
            <a:r>
              <a:rPr lang="ro-RO" sz="1400" i="1" dirty="0" err="1"/>
              <a:t>function</a:t>
            </a:r>
            <a:r>
              <a:rPr lang="ro-RO" sz="1400" i="1" dirty="0"/>
              <a:t>(</a:t>
            </a:r>
            <a:r>
              <a:rPr lang="en-US" sz="1400" dirty="0" err="1"/>
              <a:t>val</a:t>
            </a:r>
            <a:r>
              <a:rPr lang="ro-RO" sz="1400" dirty="0"/>
              <a:t>) </a:t>
            </a:r>
            <a:r>
              <a:rPr lang="en-US" sz="1400" dirty="0"/>
              <a:t>{ return </a:t>
            </a:r>
            <a:r>
              <a:rPr lang="en-US" sz="1400" dirty="0" err="1"/>
              <a:t>val</a:t>
            </a:r>
            <a:r>
              <a:rPr lang="en-US" sz="1400" dirty="0"/>
              <a:t> + 1;}</a:t>
            </a:r>
            <a:r>
              <a:rPr lang="en-US" sz="1400" b="1" dirty="0"/>
              <a:t>(4)</a:t>
            </a:r>
            <a:r>
              <a:rPr lang="en-US" sz="1400" dirty="0"/>
              <a:t>;</a:t>
            </a:r>
          </a:p>
          <a:p>
            <a:r>
              <a:rPr lang="ro-RO" sz="1600" dirty="0"/>
              <a:t>Obiecte funcție (.</a:t>
            </a:r>
            <a:r>
              <a:rPr lang="ro-RO" sz="1600" dirty="0" err="1"/>
              <a:t>apply</a:t>
            </a:r>
            <a:r>
              <a:rPr lang="ro-RO" sz="1600" dirty="0"/>
              <a:t>(), .</a:t>
            </a:r>
            <a:r>
              <a:rPr lang="ro-RO" sz="1600" dirty="0" err="1"/>
              <a:t>call</a:t>
            </a:r>
            <a:r>
              <a:rPr lang="ro-RO" sz="1600" dirty="0"/>
              <a:t>(), .</a:t>
            </a:r>
            <a:r>
              <a:rPr lang="ro-RO" sz="1600" dirty="0" err="1"/>
              <a:t>toString</a:t>
            </a:r>
            <a:r>
              <a:rPr lang="ro-RO" sz="1600" dirty="0"/>
              <a:t>()</a:t>
            </a:r>
            <a:r>
              <a:rPr lang="en-US" sz="1600" dirty="0"/>
              <a:t>, length</a:t>
            </a:r>
            <a:r>
              <a:rPr lang="ro-RO" sz="1600" dirty="0"/>
              <a:t> …)</a:t>
            </a:r>
          </a:p>
          <a:p>
            <a:r>
              <a:rPr lang="ro-RO" sz="1600" dirty="0" err="1"/>
              <a:t>Closure</a:t>
            </a:r>
            <a:r>
              <a:rPr lang="en-US" sz="1600" dirty="0"/>
              <a:t> – </a:t>
            </a:r>
            <a:r>
              <a:rPr lang="en-US" sz="1600" dirty="0" err="1"/>
              <a:t>vezi</a:t>
            </a:r>
            <a:r>
              <a:rPr lang="en-US" sz="1600"/>
              <a:t> </a:t>
            </a:r>
            <a:r>
              <a:rPr lang="en-US" sz="1600">
                <a:hlinkClick r:id="rId2"/>
              </a:rPr>
              <a:t>https://developer.mozilla.org/en-US/docs/Web/JavaScript/Closures</a:t>
            </a:r>
            <a:r>
              <a:rPr lang="en-US" sz="1600"/>
              <a:t> </a:t>
            </a:r>
            <a:endParaRPr lang="en-US" sz="1600" dirty="0"/>
          </a:p>
          <a:p>
            <a:r>
              <a:rPr lang="en-US" sz="1600" dirty="0"/>
              <a:t>Arrow functions</a:t>
            </a:r>
          </a:p>
          <a:p>
            <a:r>
              <a:rPr lang="ro-RO" sz="1600" dirty="0"/>
              <a:t>Utilizare </a:t>
            </a:r>
            <a:r>
              <a:rPr lang="ro-RO" sz="1600" dirty="0" err="1"/>
              <a:t>map</a:t>
            </a:r>
            <a:r>
              <a:rPr lang="ro-RO" sz="1600" dirty="0"/>
              <a:t> / reduce / </a:t>
            </a:r>
            <a:r>
              <a:rPr lang="ro-RO" sz="1600" dirty="0" err="1"/>
              <a:t>filter</a:t>
            </a:r>
            <a:r>
              <a:rPr lang="ro-RO" sz="1600" dirty="0"/>
              <a:t> / </a:t>
            </a:r>
            <a:r>
              <a:rPr lang="ro-RO" sz="1600" dirty="0" err="1"/>
              <a:t>find</a:t>
            </a:r>
            <a:endParaRPr lang="ro-RO" sz="1600" dirty="0"/>
          </a:p>
          <a:p>
            <a:pPr>
              <a:buNone/>
            </a:pPr>
            <a:endParaRPr lang="en-US" dirty="0"/>
          </a:p>
        </p:txBody>
      </p:sp>
      <p:sp>
        <p:nvSpPr>
          <p:cNvPr id="5" name="Slide Number Placeholder 4">
            <a:extLst>
              <a:ext uri="{FF2B5EF4-FFF2-40B4-BE49-F238E27FC236}">
                <a16:creationId xmlns:a16="http://schemas.microsoft.com/office/drawing/2014/main" id="{EB02E610-3259-2A7F-FB53-00F6235845D8}"/>
              </a:ext>
            </a:extLst>
          </p:cNvPr>
          <p:cNvSpPr>
            <a:spLocks noGrp="1"/>
          </p:cNvSpPr>
          <p:nvPr>
            <p:ph type="sldNum" sz="quarter" idx="12"/>
          </p:nvPr>
        </p:nvSpPr>
        <p:spPr/>
        <p:txBody>
          <a:bodyPr/>
          <a:lstStyle/>
          <a:p>
            <a:pPr>
              <a:defRPr/>
            </a:pPr>
            <a:fld id="{E66D6CB4-6B7B-40A6-AFFC-DA004DAF9624}" type="slidenum">
              <a:rPr lang="en-US" smtClean="0"/>
              <a:pPr>
                <a:defRPr/>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Obiecte</a:t>
            </a:r>
            <a:endParaRPr lang="en-US" dirty="0"/>
          </a:p>
        </p:txBody>
      </p:sp>
      <p:sp>
        <p:nvSpPr>
          <p:cNvPr id="3" name="Content Placeholder 2"/>
          <p:cNvSpPr>
            <a:spLocks noGrp="1"/>
          </p:cNvSpPr>
          <p:nvPr>
            <p:ph idx="1"/>
          </p:nvPr>
        </p:nvSpPr>
        <p:spPr/>
        <p:txBody>
          <a:bodyPr/>
          <a:lstStyle/>
          <a:p>
            <a:r>
              <a:rPr lang="ro-RO" dirty="0"/>
              <a:t>Obiect = colecție de proprietăți (perechi </a:t>
            </a:r>
            <a:r>
              <a:rPr lang="ro-RO" i="1" dirty="0"/>
              <a:t>nume</a:t>
            </a:r>
            <a:r>
              <a:rPr lang="ro-RO" dirty="0"/>
              <a:t> = </a:t>
            </a:r>
            <a:r>
              <a:rPr lang="ro-RO" i="1" dirty="0"/>
              <a:t>valoare</a:t>
            </a:r>
            <a:r>
              <a:rPr lang="ro-RO" dirty="0"/>
              <a:t>)</a:t>
            </a:r>
          </a:p>
          <a:p>
            <a:r>
              <a:rPr lang="ro-RO" dirty="0"/>
              <a:t>Declarare obiecte</a:t>
            </a:r>
          </a:p>
          <a:p>
            <a:pPr lvl="1"/>
            <a:r>
              <a:rPr lang="ro-RO" dirty="0"/>
              <a:t>Literali: </a:t>
            </a:r>
            <a:r>
              <a:rPr lang="en-US" dirty="0"/>
              <a:t>let</a:t>
            </a:r>
            <a:r>
              <a:rPr lang="ro-RO" dirty="0"/>
              <a:t> </a:t>
            </a:r>
            <a:r>
              <a:rPr lang="ro-RO" dirty="0" err="1"/>
              <a:t>ob</a:t>
            </a:r>
            <a:r>
              <a:rPr lang="ro-RO" dirty="0"/>
              <a:t> = { nume: “Ana”, varsta:7 }</a:t>
            </a:r>
          </a:p>
          <a:p>
            <a:pPr lvl="1"/>
            <a:r>
              <a:rPr lang="ro-RO" i="1" dirty="0" err="1"/>
              <a:t>new</a:t>
            </a:r>
            <a:r>
              <a:rPr lang="ro-RO" dirty="0"/>
              <a:t>: </a:t>
            </a:r>
            <a:r>
              <a:rPr lang="en-US" dirty="0"/>
              <a:t>let</a:t>
            </a:r>
            <a:r>
              <a:rPr lang="ro-RO" dirty="0"/>
              <a:t> </a:t>
            </a:r>
            <a:r>
              <a:rPr lang="ro-RO" dirty="0" err="1"/>
              <a:t>ob</a:t>
            </a:r>
            <a:r>
              <a:rPr lang="ro-RO" dirty="0"/>
              <a:t> = </a:t>
            </a:r>
            <a:r>
              <a:rPr lang="ro-RO" dirty="0" err="1"/>
              <a:t>new</a:t>
            </a:r>
            <a:r>
              <a:rPr lang="ro-RO" dirty="0"/>
              <a:t> </a:t>
            </a:r>
            <a:r>
              <a:rPr lang="ro-RO" dirty="0" err="1"/>
              <a:t>Object</a:t>
            </a:r>
            <a:r>
              <a:rPr lang="ro-RO" dirty="0"/>
              <a:t>(); </a:t>
            </a:r>
          </a:p>
          <a:p>
            <a:r>
              <a:rPr lang="ro-RO" dirty="0"/>
              <a:t>Accesare proprietăți</a:t>
            </a:r>
          </a:p>
          <a:p>
            <a:pPr lvl="1"/>
            <a:r>
              <a:rPr lang="ro-RO" dirty="0"/>
              <a:t>Citire: </a:t>
            </a:r>
            <a:r>
              <a:rPr lang="en-US" dirty="0"/>
              <a:t>let</a:t>
            </a:r>
            <a:r>
              <a:rPr lang="ro-RO" dirty="0"/>
              <a:t> v = </a:t>
            </a:r>
            <a:r>
              <a:rPr lang="ro-RO" dirty="0" err="1"/>
              <a:t>ob.varsta</a:t>
            </a:r>
            <a:r>
              <a:rPr lang="ro-RO" dirty="0"/>
              <a:t>; sau </a:t>
            </a:r>
            <a:r>
              <a:rPr lang="en-US" dirty="0"/>
              <a:t>let</a:t>
            </a:r>
            <a:r>
              <a:rPr lang="ro-RO" dirty="0"/>
              <a:t> v = </a:t>
            </a:r>
            <a:r>
              <a:rPr lang="ro-RO" dirty="0" err="1"/>
              <a:t>ob</a:t>
            </a:r>
            <a:r>
              <a:rPr lang="ro-RO" dirty="0"/>
              <a:t>[“</a:t>
            </a:r>
            <a:r>
              <a:rPr lang="ro-RO" dirty="0" err="1"/>
              <a:t>varsta</a:t>
            </a:r>
            <a:r>
              <a:rPr lang="ro-RO" dirty="0"/>
              <a:t>”];</a:t>
            </a:r>
            <a:r>
              <a:rPr lang="en-US" dirty="0"/>
              <a:t> </a:t>
            </a:r>
            <a:r>
              <a:rPr lang="en-US" i="1" dirty="0"/>
              <a:t>for</a:t>
            </a:r>
            <a:r>
              <a:rPr lang="en-US" dirty="0"/>
              <a:t> (v </a:t>
            </a:r>
            <a:r>
              <a:rPr lang="en-US" i="1" dirty="0"/>
              <a:t>in</a:t>
            </a:r>
            <a:r>
              <a:rPr lang="en-US" dirty="0"/>
              <a:t> ob) {...}</a:t>
            </a:r>
            <a:endParaRPr lang="ro-RO" dirty="0"/>
          </a:p>
          <a:p>
            <a:pPr lvl="1"/>
            <a:r>
              <a:rPr lang="ro-RO" dirty="0"/>
              <a:t>Modificare / adăugare: </a:t>
            </a:r>
            <a:r>
              <a:rPr lang="ro-RO" dirty="0" err="1"/>
              <a:t>ob.varsta</a:t>
            </a:r>
            <a:r>
              <a:rPr lang="ro-RO" dirty="0"/>
              <a:t> = 8; </a:t>
            </a:r>
            <a:r>
              <a:rPr lang="ro-RO" dirty="0" err="1"/>
              <a:t>ob</a:t>
            </a:r>
            <a:r>
              <a:rPr lang="ro-RO" dirty="0"/>
              <a:t>[“</a:t>
            </a:r>
            <a:r>
              <a:rPr lang="ro-RO" dirty="0" err="1"/>
              <a:t>varsta</a:t>
            </a:r>
            <a:r>
              <a:rPr lang="ro-RO" dirty="0"/>
              <a:t>”] = 8; </a:t>
            </a:r>
            <a:r>
              <a:rPr lang="ro-RO" dirty="0" err="1"/>
              <a:t>ob.clasa</a:t>
            </a:r>
            <a:r>
              <a:rPr lang="ro-RO" dirty="0"/>
              <a:t> = 2;</a:t>
            </a:r>
            <a:endParaRPr lang="en-US" dirty="0"/>
          </a:p>
          <a:p>
            <a:pPr lvl="1"/>
            <a:r>
              <a:rPr lang="ro-RO" dirty="0"/>
              <a:t>Ștergere: </a:t>
            </a:r>
            <a:r>
              <a:rPr lang="ro-RO" dirty="0" err="1"/>
              <a:t>delete</a:t>
            </a:r>
            <a:r>
              <a:rPr lang="ro-RO" dirty="0"/>
              <a:t> </a:t>
            </a:r>
            <a:r>
              <a:rPr lang="ro-RO" dirty="0" err="1"/>
              <a:t>ob.varsta</a:t>
            </a:r>
            <a:r>
              <a:rPr lang="ro-RO" dirty="0"/>
              <a:t>;</a:t>
            </a:r>
          </a:p>
          <a:p>
            <a:r>
              <a:rPr lang="ro-RO" dirty="0"/>
              <a:t>Metode</a:t>
            </a:r>
          </a:p>
          <a:p>
            <a:pPr lvl="1"/>
            <a:r>
              <a:rPr lang="ro-RO" dirty="0"/>
              <a:t>adăugare: </a:t>
            </a:r>
            <a:r>
              <a:rPr lang="ro-RO" dirty="0" err="1"/>
              <a:t>ob.test</a:t>
            </a:r>
            <a:r>
              <a:rPr lang="ro-RO" dirty="0"/>
              <a:t> = </a:t>
            </a:r>
            <a:r>
              <a:rPr lang="ro-RO" i="1" dirty="0" err="1"/>
              <a:t>function</a:t>
            </a:r>
            <a:r>
              <a:rPr lang="ro-RO" dirty="0"/>
              <a:t>() </a:t>
            </a:r>
            <a:r>
              <a:rPr lang="en-US" dirty="0"/>
              <a:t>{ console.log(“test”);}</a:t>
            </a:r>
            <a:endParaRPr lang="ro-RO" dirty="0"/>
          </a:p>
          <a:p>
            <a:pPr lvl="1"/>
            <a:r>
              <a:rPr lang="ro-RO" dirty="0" err="1"/>
              <a:t>this</a:t>
            </a:r>
            <a:r>
              <a:rPr lang="ro-RO" dirty="0"/>
              <a:t>: </a:t>
            </a:r>
            <a:r>
              <a:rPr lang="en-US" dirty="0" err="1"/>
              <a:t>ob.afisare</a:t>
            </a:r>
            <a:r>
              <a:rPr lang="en-US" dirty="0"/>
              <a:t> = function() { console.log(“</a:t>
            </a:r>
            <a:r>
              <a:rPr lang="en-US" dirty="0" err="1"/>
              <a:t>Nume</a:t>
            </a:r>
            <a:r>
              <a:rPr lang="en-US" dirty="0"/>
              <a:t>: ” + </a:t>
            </a:r>
            <a:r>
              <a:rPr lang="en-US" dirty="0" err="1"/>
              <a:t>this.nume</a:t>
            </a:r>
            <a:r>
              <a:rPr lang="en-US" dirty="0"/>
              <a:t>); }</a:t>
            </a:r>
            <a:endParaRPr lang="ro-RO" dirty="0"/>
          </a:p>
          <a:p>
            <a:pPr lvl="1"/>
            <a:r>
              <a:rPr lang="ro-RO" dirty="0"/>
              <a:t>Apel: </a:t>
            </a:r>
            <a:r>
              <a:rPr lang="en-US" dirty="0" err="1"/>
              <a:t>ob.afisare</a:t>
            </a:r>
            <a:r>
              <a:rPr lang="en-US" dirty="0"/>
              <a:t>();</a:t>
            </a:r>
            <a:endParaRPr lang="ro-RO" dirty="0"/>
          </a:p>
          <a:p>
            <a:endParaRPr lang="ro-RO" dirty="0"/>
          </a:p>
          <a:p>
            <a:endParaRPr lang="en-US" dirty="0"/>
          </a:p>
        </p:txBody>
      </p:sp>
      <p:sp>
        <p:nvSpPr>
          <p:cNvPr id="5" name="Slide Number Placeholder 4">
            <a:extLst>
              <a:ext uri="{FF2B5EF4-FFF2-40B4-BE49-F238E27FC236}">
                <a16:creationId xmlns:a16="http://schemas.microsoft.com/office/drawing/2014/main" id="{4E6CC825-362B-A8FA-C7A9-E325159C60F5}"/>
              </a:ext>
            </a:extLst>
          </p:cNvPr>
          <p:cNvSpPr>
            <a:spLocks noGrp="1"/>
          </p:cNvSpPr>
          <p:nvPr>
            <p:ph type="sldNum" sz="quarter" idx="12"/>
          </p:nvPr>
        </p:nvSpPr>
        <p:spPr/>
        <p:txBody>
          <a:bodyPr/>
          <a:lstStyle/>
          <a:p>
            <a:pPr>
              <a:defRPr/>
            </a:pPr>
            <a:fld id="{E66D6CB4-6B7B-40A6-AFFC-DA004DAF9624}" type="slidenum">
              <a:rPr lang="en-US" smtClean="0"/>
              <a:pPr>
                <a:defRPr/>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Constructori și moștenire – opțional</a:t>
            </a:r>
            <a:endParaRPr lang="en-US" dirty="0"/>
          </a:p>
        </p:txBody>
      </p:sp>
      <p:sp>
        <p:nvSpPr>
          <p:cNvPr id="3" name="Content Placeholder 2"/>
          <p:cNvSpPr>
            <a:spLocks noGrp="1"/>
          </p:cNvSpPr>
          <p:nvPr>
            <p:ph idx="1"/>
          </p:nvPr>
        </p:nvSpPr>
        <p:spPr/>
        <p:txBody>
          <a:bodyPr/>
          <a:lstStyle/>
          <a:p>
            <a:r>
              <a:rPr lang="ro-RO" dirty="0"/>
              <a:t>Funcțiile JavaScript pot fi utilizate pentru construirea de obiecte</a:t>
            </a:r>
          </a:p>
          <a:p>
            <a:pPr lvl="1"/>
            <a:r>
              <a:rPr lang="en-US" dirty="0" err="1"/>
              <a:t>Exemplu</a:t>
            </a:r>
            <a:r>
              <a:rPr lang="en-US" dirty="0"/>
              <a:t>: </a:t>
            </a:r>
            <a:r>
              <a:rPr lang="en-US" i="1" dirty="0"/>
              <a:t>f</a:t>
            </a:r>
            <a:r>
              <a:rPr lang="ro-RO" i="1" dirty="0" err="1"/>
              <a:t>unction</a:t>
            </a:r>
            <a:r>
              <a:rPr lang="ro-RO" dirty="0"/>
              <a:t> </a:t>
            </a:r>
            <a:r>
              <a:rPr lang="ro-RO" b="1" dirty="0"/>
              <a:t>P</a:t>
            </a:r>
            <a:r>
              <a:rPr lang="ro-RO" dirty="0"/>
              <a:t>ersoana(nume) </a:t>
            </a:r>
            <a:r>
              <a:rPr lang="en-US" dirty="0"/>
              <a:t>{ </a:t>
            </a:r>
            <a:r>
              <a:rPr lang="en-US" dirty="0" err="1"/>
              <a:t>this.nume</a:t>
            </a:r>
            <a:r>
              <a:rPr lang="en-US" dirty="0"/>
              <a:t> = </a:t>
            </a:r>
            <a:r>
              <a:rPr lang="en-US" dirty="0" err="1"/>
              <a:t>nume</a:t>
            </a:r>
            <a:r>
              <a:rPr lang="en-US" dirty="0"/>
              <a:t>; </a:t>
            </a:r>
            <a:r>
              <a:rPr lang="en-US" dirty="0" err="1"/>
              <a:t>this.varsta</a:t>
            </a:r>
            <a:r>
              <a:rPr lang="en-US" dirty="0"/>
              <a:t> = 1; }</a:t>
            </a:r>
          </a:p>
          <a:p>
            <a:pPr lvl="1"/>
            <a:r>
              <a:rPr lang="en-US" dirty="0" err="1"/>
              <a:t>Apel</a:t>
            </a:r>
            <a:r>
              <a:rPr lang="en-US" dirty="0"/>
              <a:t>: </a:t>
            </a:r>
            <a:r>
              <a:rPr lang="en-US" dirty="0" err="1"/>
              <a:t>var</a:t>
            </a:r>
            <a:r>
              <a:rPr lang="en-US" dirty="0"/>
              <a:t> ob2 = </a:t>
            </a:r>
            <a:r>
              <a:rPr lang="en-US" b="1" i="1" dirty="0"/>
              <a:t>new</a:t>
            </a:r>
            <a:r>
              <a:rPr lang="en-US" dirty="0"/>
              <a:t> </a:t>
            </a:r>
            <a:r>
              <a:rPr lang="en-US" b="1" dirty="0" err="1"/>
              <a:t>P</a:t>
            </a:r>
            <a:r>
              <a:rPr lang="en-US" dirty="0" err="1"/>
              <a:t>ersoana</a:t>
            </a:r>
            <a:r>
              <a:rPr lang="en-US" dirty="0"/>
              <a:t>(“Maria”); </a:t>
            </a:r>
          </a:p>
          <a:p>
            <a:r>
              <a:rPr lang="en-US" i="1" dirty="0"/>
              <a:t>prototype </a:t>
            </a:r>
          </a:p>
          <a:p>
            <a:pPr lvl="1"/>
            <a:r>
              <a:rPr lang="ro-RO" dirty="0"/>
              <a:t>P</a:t>
            </a:r>
            <a:r>
              <a:rPr lang="en-US" dirty="0" err="1"/>
              <a:t>roprietate</a:t>
            </a:r>
            <a:r>
              <a:rPr lang="en-US" dirty="0"/>
              <a:t> a </a:t>
            </a:r>
            <a:r>
              <a:rPr lang="en-US" dirty="0" err="1"/>
              <a:t>func</a:t>
            </a:r>
            <a:r>
              <a:rPr lang="ro-RO" dirty="0" err="1"/>
              <a:t>ției</a:t>
            </a:r>
            <a:r>
              <a:rPr lang="ro-RO" dirty="0"/>
              <a:t> constructor</a:t>
            </a:r>
          </a:p>
          <a:p>
            <a:pPr lvl="1"/>
            <a:r>
              <a:rPr lang="ro-RO" dirty="0"/>
              <a:t>Definește proprietățile disponibile în toate obiectele</a:t>
            </a:r>
            <a:r>
              <a:rPr lang="en-US" dirty="0"/>
              <a:t> (</a:t>
            </a:r>
            <a:r>
              <a:rPr lang="en-US" dirty="0" err="1"/>
              <a:t>instan</a:t>
            </a:r>
            <a:r>
              <a:rPr lang="ro-RO" dirty="0" err="1"/>
              <a:t>țele</a:t>
            </a:r>
            <a:r>
              <a:rPr lang="ro-RO" dirty="0"/>
              <a:t> create)</a:t>
            </a:r>
          </a:p>
          <a:p>
            <a:pPr lvl="1"/>
            <a:r>
              <a:rPr lang="ro-RO" dirty="0"/>
              <a:t>Exemplu: </a:t>
            </a:r>
            <a:r>
              <a:rPr lang="ro-RO" dirty="0" err="1"/>
              <a:t>Persoana.prototype.afisare</a:t>
            </a:r>
            <a:r>
              <a:rPr lang="ro-RO" dirty="0"/>
              <a:t> = </a:t>
            </a:r>
            <a:r>
              <a:rPr lang="ro-RO" i="1" dirty="0" err="1"/>
              <a:t>function</a:t>
            </a:r>
            <a:r>
              <a:rPr lang="ro-RO" dirty="0"/>
              <a:t>() { </a:t>
            </a:r>
            <a:r>
              <a:rPr lang="ro-RO" dirty="0" err="1"/>
              <a:t>console.log</a:t>
            </a:r>
            <a:r>
              <a:rPr lang="ro-RO" dirty="0"/>
              <a:t>("Nume: " + </a:t>
            </a:r>
            <a:r>
              <a:rPr lang="ro-RO" dirty="0" err="1"/>
              <a:t>this.nume</a:t>
            </a:r>
            <a:r>
              <a:rPr lang="ro-RO" dirty="0"/>
              <a:t>); };</a:t>
            </a:r>
          </a:p>
          <a:p>
            <a:pPr lvl="1"/>
            <a:r>
              <a:rPr lang="ro-RO" dirty="0"/>
              <a:t>Folosit și pentru implementarea moștenirii:</a:t>
            </a:r>
          </a:p>
          <a:p>
            <a:pPr lvl="2"/>
            <a:r>
              <a:rPr lang="ro-RO" dirty="0" err="1"/>
              <a:t>function</a:t>
            </a:r>
            <a:r>
              <a:rPr lang="ro-RO" dirty="0"/>
              <a:t> Student() </a:t>
            </a:r>
            <a:r>
              <a:rPr lang="en-US" dirty="0"/>
              <a:t>{ </a:t>
            </a:r>
            <a:r>
              <a:rPr lang="en-US" dirty="0" err="1"/>
              <a:t>this.facultate</a:t>
            </a:r>
            <a:r>
              <a:rPr lang="en-US" dirty="0"/>
              <a:t> = “CSIE”</a:t>
            </a:r>
            <a:r>
              <a:rPr lang="ro-RO" dirty="0"/>
              <a:t>; }</a:t>
            </a:r>
          </a:p>
          <a:p>
            <a:pPr lvl="2"/>
            <a:r>
              <a:rPr lang="ro-RO" dirty="0" err="1"/>
              <a:t>Student.prototype</a:t>
            </a:r>
            <a:r>
              <a:rPr lang="ro-RO" dirty="0"/>
              <a:t> = </a:t>
            </a:r>
            <a:r>
              <a:rPr lang="ro-RO" dirty="0" err="1"/>
              <a:t>new</a:t>
            </a:r>
            <a:r>
              <a:rPr lang="ro-RO" dirty="0"/>
              <a:t> Persoana(“-”);</a:t>
            </a:r>
          </a:p>
          <a:p>
            <a:pPr lvl="2"/>
            <a:r>
              <a:rPr lang="ro-RO" i="1" dirty="0"/>
              <a:t>var</a:t>
            </a:r>
            <a:r>
              <a:rPr lang="ro-RO" dirty="0"/>
              <a:t> s = </a:t>
            </a:r>
            <a:r>
              <a:rPr lang="ro-RO" dirty="0" err="1"/>
              <a:t>new</a:t>
            </a:r>
            <a:r>
              <a:rPr lang="ro-RO" dirty="0"/>
              <a:t> Student(); </a:t>
            </a:r>
            <a:r>
              <a:rPr lang="ro-RO" dirty="0" err="1"/>
              <a:t>s.afisare</a:t>
            </a:r>
            <a:r>
              <a:rPr lang="ro-RO" dirty="0"/>
              <a:t>();</a:t>
            </a:r>
            <a:endParaRPr lang="en-US" dirty="0"/>
          </a:p>
        </p:txBody>
      </p:sp>
      <p:sp>
        <p:nvSpPr>
          <p:cNvPr id="5" name="Slide Number Placeholder 4">
            <a:extLst>
              <a:ext uri="{FF2B5EF4-FFF2-40B4-BE49-F238E27FC236}">
                <a16:creationId xmlns:a16="http://schemas.microsoft.com/office/drawing/2014/main" id="{0092C780-2016-0A18-1EB2-2562192E3B17}"/>
              </a:ext>
            </a:extLst>
          </p:cNvPr>
          <p:cNvSpPr>
            <a:spLocks noGrp="1"/>
          </p:cNvSpPr>
          <p:nvPr>
            <p:ph type="sldNum" sz="quarter" idx="12"/>
          </p:nvPr>
        </p:nvSpPr>
        <p:spPr/>
        <p:txBody>
          <a:bodyPr/>
          <a:lstStyle/>
          <a:p>
            <a:pPr>
              <a:defRPr/>
            </a:pPr>
            <a:fld id="{E66D6CB4-6B7B-40A6-AFFC-DA004DAF9624}"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27071-FD39-46A2-9BE2-366208C4A75F}"/>
              </a:ext>
            </a:extLst>
          </p:cNvPr>
          <p:cNvSpPr>
            <a:spLocks noGrp="1"/>
          </p:cNvSpPr>
          <p:nvPr>
            <p:ph type="title"/>
          </p:nvPr>
        </p:nvSpPr>
        <p:spPr/>
        <p:txBody>
          <a:bodyPr/>
          <a:lstStyle/>
          <a:p>
            <a:r>
              <a:rPr lang="en-US" dirty="0" err="1"/>
              <a:t>Clase</a:t>
            </a:r>
            <a:r>
              <a:rPr lang="en-US" dirty="0"/>
              <a:t> – op</a:t>
            </a:r>
            <a:r>
              <a:rPr lang="ro-RO" dirty="0" err="1"/>
              <a:t>țional</a:t>
            </a:r>
            <a:endParaRPr lang="en-US" dirty="0"/>
          </a:p>
        </p:txBody>
      </p:sp>
      <p:sp>
        <p:nvSpPr>
          <p:cNvPr id="3" name="Content Placeholder 2">
            <a:extLst>
              <a:ext uri="{FF2B5EF4-FFF2-40B4-BE49-F238E27FC236}">
                <a16:creationId xmlns:a16="http://schemas.microsoft.com/office/drawing/2014/main" id="{5D4155A5-9EF4-4013-B61E-C979BD7FB12E}"/>
              </a:ext>
            </a:extLst>
          </p:cNvPr>
          <p:cNvSpPr>
            <a:spLocks noGrp="1"/>
          </p:cNvSpPr>
          <p:nvPr>
            <p:ph idx="1"/>
          </p:nvPr>
        </p:nvSpPr>
        <p:spPr/>
        <p:txBody>
          <a:bodyPr/>
          <a:lstStyle/>
          <a:p>
            <a:r>
              <a:rPr lang="en-US" sz="1800" dirty="0" err="1"/>
              <a:t>Limbajul</a:t>
            </a:r>
            <a:r>
              <a:rPr lang="en-US" sz="1800" dirty="0"/>
              <a:t> JavaScript </a:t>
            </a:r>
            <a:r>
              <a:rPr lang="en-US" sz="1800" dirty="0" err="1"/>
              <a:t>permite</a:t>
            </a:r>
            <a:r>
              <a:rPr lang="en-US" sz="1800" dirty="0"/>
              <a:t> </a:t>
            </a:r>
            <a:r>
              <a:rPr lang="en-US" sz="1800" dirty="0" err="1"/>
              <a:t>utilizarea</a:t>
            </a:r>
            <a:r>
              <a:rPr lang="en-US" sz="1800" dirty="0"/>
              <a:t> </a:t>
            </a:r>
            <a:r>
              <a:rPr lang="en-US" sz="1800" dirty="0" err="1"/>
              <a:t>cuv</a:t>
            </a:r>
            <a:r>
              <a:rPr lang="ro-RO" sz="1800" dirty="0" err="1"/>
              <a:t>ântului</a:t>
            </a:r>
            <a:r>
              <a:rPr lang="ro-RO" sz="1800" dirty="0"/>
              <a:t> cheie </a:t>
            </a:r>
            <a:r>
              <a:rPr lang="ro-RO" sz="1800" b="1" i="1" dirty="0" err="1"/>
              <a:t>class</a:t>
            </a:r>
            <a:r>
              <a:rPr lang="ro-RO" sz="1800" dirty="0"/>
              <a:t> pentru definirea funcțiilor constructor în forma:</a:t>
            </a:r>
          </a:p>
          <a:p>
            <a:pPr>
              <a:spcBef>
                <a:spcPts val="0"/>
              </a:spcBef>
              <a:spcAft>
                <a:spcPts val="0"/>
              </a:spcAft>
            </a:pPr>
            <a:r>
              <a:rPr lang="ro-RO" sz="1800" b="1" i="1" dirty="0" err="1"/>
              <a:t>class</a:t>
            </a:r>
            <a:r>
              <a:rPr lang="ro-RO" sz="1800" i="1" dirty="0"/>
              <a:t> </a:t>
            </a:r>
            <a:r>
              <a:rPr lang="ro-RO" sz="1800" i="1" dirty="0" err="1"/>
              <a:t>NumeClasa</a:t>
            </a:r>
            <a:r>
              <a:rPr lang="ro-RO" sz="1800" i="1" dirty="0"/>
              <a:t> {</a:t>
            </a:r>
          </a:p>
          <a:p>
            <a:pPr>
              <a:spcBef>
                <a:spcPts val="0"/>
              </a:spcBef>
              <a:spcAft>
                <a:spcPts val="0"/>
              </a:spcAft>
            </a:pPr>
            <a:r>
              <a:rPr lang="ro-RO" sz="1800" i="1" dirty="0"/>
              <a:t>   </a:t>
            </a:r>
            <a:r>
              <a:rPr lang="ro-RO" sz="1800" b="1" i="1" dirty="0"/>
              <a:t>constructor</a:t>
            </a:r>
            <a:r>
              <a:rPr lang="ro-RO" sz="1800" i="1" dirty="0"/>
              <a:t>(parametri) {</a:t>
            </a:r>
          </a:p>
          <a:p>
            <a:pPr>
              <a:spcBef>
                <a:spcPts val="0"/>
              </a:spcBef>
              <a:spcAft>
                <a:spcPts val="0"/>
              </a:spcAft>
            </a:pPr>
            <a:r>
              <a:rPr lang="ro-RO" sz="1800" i="1" dirty="0"/>
              <a:t>      this.proprietate1 = valoare;</a:t>
            </a:r>
          </a:p>
          <a:p>
            <a:pPr>
              <a:spcBef>
                <a:spcPts val="0"/>
              </a:spcBef>
              <a:spcAft>
                <a:spcPts val="0"/>
              </a:spcAft>
            </a:pPr>
            <a:r>
              <a:rPr lang="ro-RO" sz="1800" i="1" dirty="0"/>
              <a:t>      this.proprietate2 = valoare;</a:t>
            </a:r>
          </a:p>
          <a:p>
            <a:pPr>
              <a:spcBef>
                <a:spcPts val="0"/>
              </a:spcBef>
              <a:spcAft>
                <a:spcPts val="0"/>
              </a:spcAft>
            </a:pPr>
            <a:r>
              <a:rPr lang="ro-RO" sz="1800" i="1" dirty="0"/>
              <a:t>      ...</a:t>
            </a:r>
          </a:p>
          <a:p>
            <a:pPr>
              <a:spcBef>
                <a:spcPts val="0"/>
              </a:spcBef>
              <a:spcAft>
                <a:spcPts val="0"/>
              </a:spcAft>
            </a:pPr>
            <a:r>
              <a:rPr lang="ro-RO" sz="1800" i="1" dirty="0"/>
              <a:t>   }</a:t>
            </a:r>
          </a:p>
          <a:p>
            <a:pPr>
              <a:spcBef>
                <a:spcPts val="0"/>
              </a:spcBef>
              <a:spcAft>
                <a:spcPts val="0"/>
              </a:spcAft>
            </a:pPr>
            <a:r>
              <a:rPr lang="ro-RO" sz="1800" i="1" dirty="0"/>
              <a:t>   metoda1() { ... }</a:t>
            </a:r>
          </a:p>
          <a:p>
            <a:pPr>
              <a:spcBef>
                <a:spcPts val="0"/>
              </a:spcBef>
              <a:spcAft>
                <a:spcPts val="0"/>
              </a:spcAft>
            </a:pPr>
            <a:r>
              <a:rPr lang="ro-RO" sz="1800" i="1" dirty="0"/>
              <a:t>   metoda2() { ... }</a:t>
            </a:r>
          </a:p>
          <a:p>
            <a:pPr>
              <a:spcBef>
                <a:spcPts val="0"/>
              </a:spcBef>
              <a:spcAft>
                <a:spcPts val="0"/>
              </a:spcAft>
            </a:pPr>
            <a:r>
              <a:rPr lang="ro-RO" sz="1800" i="1" dirty="0"/>
              <a:t>   </a:t>
            </a:r>
            <a:r>
              <a:rPr lang="ro-RO" sz="1800" b="1" i="1" dirty="0"/>
              <a:t>get</a:t>
            </a:r>
            <a:r>
              <a:rPr lang="ro-RO" sz="1800" i="1" dirty="0"/>
              <a:t> </a:t>
            </a:r>
            <a:r>
              <a:rPr lang="ro-RO" sz="1800" i="1" dirty="0" err="1"/>
              <a:t>numeProp</a:t>
            </a:r>
            <a:r>
              <a:rPr lang="ro-RO" sz="1800" i="1" dirty="0"/>
              <a:t>() { ... }</a:t>
            </a:r>
          </a:p>
          <a:p>
            <a:pPr>
              <a:spcBef>
                <a:spcPts val="0"/>
              </a:spcBef>
              <a:spcAft>
                <a:spcPts val="0"/>
              </a:spcAft>
            </a:pPr>
            <a:r>
              <a:rPr lang="ro-RO" sz="1800" i="1" dirty="0"/>
              <a:t>   </a:t>
            </a:r>
            <a:r>
              <a:rPr lang="ro-RO" sz="1800" b="1" i="1" dirty="0"/>
              <a:t>set</a:t>
            </a:r>
            <a:r>
              <a:rPr lang="ro-RO" sz="1800" i="1" dirty="0"/>
              <a:t> </a:t>
            </a:r>
            <a:r>
              <a:rPr lang="ro-RO" sz="1800" i="1" dirty="0" err="1"/>
              <a:t>numeProp</a:t>
            </a:r>
            <a:r>
              <a:rPr lang="ro-RO" sz="1800" i="1" dirty="0"/>
              <a:t>(</a:t>
            </a:r>
            <a:r>
              <a:rPr lang="ro-RO" sz="1800" i="1" dirty="0" err="1"/>
              <a:t>value</a:t>
            </a:r>
            <a:r>
              <a:rPr lang="ro-RO" sz="1800" i="1" dirty="0"/>
              <a:t>) { ... }</a:t>
            </a:r>
          </a:p>
          <a:p>
            <a:pPr>
              <a:spcBef>
                <a:spcPts val="0"/>
              </a:spcBef>
              <a:spcAft>
                <a:spcPts val="0"/>
              </a:spcAft>
            </a:pPr>
            <a:r>
              <a:rPr lang="ro-RO" sz="1800" i="1" dirty="0"/>
              <a:t>}</a:t>
            </a:r>
          </a:p>
          <a:p>
            <a:r>
              <a:rPr lang="en-US" sz="1800" dirty="0"/>
              <a:t>Mo</a:t>
            </a:r>
            <a:r>
              <a:rPr lang="ro-RO" sz="1800" dirty="0" err="1"/>
              <a:t>ștenirea</a:t>
            </a:r>
            <a:r>
              <a:rPr lang="ro-RO" sz="1800" dirty="0"/>
              <a:t> se implementează folosind cuvântul cheie </a:t>
            </a:r>
            <a:r>
              <a:rPr lang="ro-RO" sz="1800" b="1" i="1" dirty="0" err="1"/>
              <a:t>extends</a:t>
            </a:r>
            <a:r>
              <a:rPr lang="ro-RO" sz="1800" dirty="0"/>
              <a:t>:</a:t>
            </a:r>
          </a:p>
          <a:p>
            <a:r>
              <a:rPr lang="ro-RO" sz="1800" b="1" i="1" dirty="0" err="1"/>
              <a:t>class</a:t>
            </a:r>
            <a:r>
              <a:rPr lang="ro-RO" sz="1800" i="1" dirty="0"/>
              <a:t> Derivata </a:t>
            </a:r>
            <a:r>
              <a:rPr lang="ro-RO" sz="1800" b="1" i="1" dirty="0" err="1"/>
              <a:t>extends</a:t>
            </a:r>
            <a:r>
              <a:rPr lang="ro-RO" sz="1800" i="1" dirty="0"/>
              <a:t> </a:t>
            </a:r>
            <a:r>
              <a:rPr lang="ro-RO" sz="1800" i="1" dirty="0" err="1"/>
              <a:t>NumeClasa</a:t>
            </a:r>
            <a:r>
              <a:rPr lang="ro-RO" sz="1800" i="1" dirty="0"/>
              <a:t> { /* definire metode */ }</a:t>
            </a:r>
            <a:endParaRPr lang="en-US" sz="1800" dirty="0"/>
          </a:p>
        </p:txBody>
      </p:sp>
      <p:sp>
        <p:nvSpPr>
          <p:cNvPr id="5" name="Slide Number Placeholder 4">
            <a:extLst>
              <a:ext uri="{FF2B5EF4-FFF2-40B4-BE49-F238E27FC236}">
                <a16:creationId xmlns:a16="http://schemas.microsoft.com/office/drawing/2014/main" id="{4C6FC2DF-0AE7-AABA-924E-71218DE41DAA}"/>
              </a:ext>
            </a:extLst>
          </p:cNvPr>
          <p:cNvSpPr>
            <a:spLocks noGrp="1"/>
          </p:cNvSpPr>
          <p:nvPr>
            <p:ph type="sldNum" sz="quarter" idx="12"/>
          </p:nvPr>
        </p:nvSpPr>
        <p:spPr/>
        <p:txBody>
          <a:bodyPr/>
          <a:lstStyle/>
          <a:p>
            <a:pPr>
              <a:defRPr/>
            </a:pPr>
            <a:fld id="{E66D6CB4-6B7B-40A6-AFFC-DA004DAF9624}" type="slidenum">
              <a:rPr lang="en-US" smtClean="0"/>
              <a:pPr>
                <a:defRPr/>
              </a:pPr>
              <a:t>59</a:t>
            </a:fld>
            <a:endParaRPr lang="en-US"/>
          </a:p>
        </p:txBody>
      </p:sp>
    </p:spTree>
    <p:extLst>
      <p:ext uri="{BB962C8B-B14F-4D97-AF65-F5344CB8AC3E}">
        <p14:creationId xmlns:p14="http://schemas.microsoft.com/office/powerpoint/2010/main" val="2272735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Structura curs</a:t>
            </a:r>
            <a:endParaRPr lang="en-US" dirty="0">
              <a:solidFill>
                <a:schemeClr val="tx1">
                  <a:lumMod val="75000"/>
                  <a:lumOff val="25000"/>
                </a:schemeClr>
              </a:solidFill>
            </a:endParaRPr>
          </a:p>
        </p:txBody>
      </p:sp>
      <p:sp>
        <p:nvSpPr>
          <p:cNvPr id="3" name="Content Placeholder 2"/>
          <p:cNvSpPr>
            <a:spLocks noGrp="1"/>
          </p:cNvSpPr>
          <p:nvPr>
            <p:ph idx="1"/>
          </p:nvPr>
        </p:nvSpPr>
        <p:spPr/>
        <p:txBody>
          <a:bodyPr>
            <a:normAutofit fontScale="92500" lnSpcReduction="20000"/>
          </a:bodyPr>
          <a:lstStyle/>
          <a:p>
            <a:pPr marL="749300" lvl="1" indent="-457200">
              <a:lnSpc>
                <a:spcPct val="80000"/>
              </a:lnSpc>
              <a:buFont typeface="Calibri Light" panose="020F0302020204030204" pitchFamily="34" charset="0"/>
              <a:buAutoNum type="arabicPeriod"/>
            </a:pPr>
            <a:r>
              <a:rPr lang="ro-RO" altLang="ro-RO" sz="1700" dirty="0"/>
              <a:t>Noțiuni generale</a:t>
            </a:r>
          </a:p>
          <a:p>
            <a:pPr marL="933450" lvl="2" indent="-457200">
              <a:lnSpc>
                <a:spcPct val="80000"/>
              </a:lnSpc>
            </a:pPr>
            <a:r>
              <a:rPr lang="ro-RO" altLang="ro-RO" sz="1300" dirty="0"/>
              <a:t>Conceptul de multimedia și clase de aplicații</a:t>
            </a:r>
          </a:p>
          <a:p>
            <a:pPr marL="933450" lvl="2" indent="-457200">
              <a:lnSpc>
                <a:spcPct val="80000"/>
              </a:lnSpc>
            </a:pPr>
            <a:r>
              <a:rPr lang="ro-RO" altLang="ro-RO" sz="1300" dirty="0"/>
              <a:t>Condiții hardware și software</a:t>
            </a:r>
          </a:p>
          <a:p>
            <a:pPr marL="933450" lvl="2" indent="-457200">
              <a:lnSpc>
                <a:spcPct val="80000"/>
              </a:lnSpc>
            </a:pPr>
            <a:r>
              <a:rPr lang="ro-RO" altLang="ro-RO" sz="1300" dirty="0"/>
              <a:t>Multimedia în context web (HTML / CSS / </a:t>
            </a:r>
            <a:r>
              <a:rPr lang="ro-RO" altLang="ro-RO" sz="1300" dirty="0" err="1"/>
              <a:t>JavaScript</a:t>
            </a:r>
            <a:r>
              <a:rPr lang="ro-RO" altLang="ro-RO" sz="1300" dirty="0"/>
              <a:t>)</a:t>
            </a:r>
          </a:p>
          <a:p>
            <a:pPr marL="749300" lvl="1" indent="-457200">
              <a:lnSpc>
                <a:spcPct val="80000"/>
              </a:lnSpc>
              <a:buFont typeface="Calibri Light" panose="020F0302020204030204" pitchFamily="34" charset="0"/>
              <a:buAutoNum type="arabicPeriod"/>
            </a:pPr>
            <a:r>
              <a:rPr lang="ro-RO" altLang="ro-RO" sz="1700" dirty="0"/>
              <a:t>Imagine și animație</a:t>
            </a:r>
          </a:p>
          <a:p>
            <a:pPr marL="933450" lvl="2" indent="-457200">
              <a:lnSpc>
                <a:spcPct val="80000"/>
              </a:lnSpc>
            </a:pPr>
            <a:r>
              <a:rPr lang="ro-RO" altLang="ro-RO" sz="1300" dirty="0"/>
              <a:t>Culoarea și spații de culoare</a:t>
            </a:r>
          </a:p>
          <a:p>
            <a:pPr marL="933450" lvl="2" indent="-457200">
              <a:lnSpc>
                <a:spcPct val="80000"/>
              </a:lnSpc>
            </a:pPr>
            <a:r>
              <a:rPr lang="ro-RO" altLang="ro-RO" sz="1300" dirty="0"/>
              <a:t>Grafica raster</a:t>
            </a:r>
          </a:p>
          <a:p>
            <a:pPr marL="933450" lvl="2" indent="-457200">
              <a:lnSpc>
                <a:spcPct val="80000"/>
              </a:lnSpc>
            </a:pPr>
            <a:r>
              <a:rPr lang="ro-RO" altLang="ro-RO" sz="1300" dirty="0"/>
              <a:t>Desenarea în grafica raster</a:t>
            </a:r>
          </a:p>
          <a:p>
            <a:pPr marL="933450" lvl="2" indent="-457200">
              <a:lnSpc>
                <a:spcPct val="80000"/>
              </a:lnSpc>
            </a:pPr>
            <a:r>
              <a:rPr lang="ro-RO" altLang="ro-RO" sz="1300" dirty="0"/>
              <a:t>Procesarea imaginilor</a:t>
            </a:r>
          </a:p>
          <a:p>
            <a:pPr marL="933450" lvl="2" indent="-457200">
              <a:lnSpc>
                <a:spcPct val="80000"/>
              </a:lnSpc>
            </a:pPr>
            <a:r>
              <a:rPr lang="ro-RO" altLang="ro-RO" sz="1300" dirty="0"/>
              <a:t>Stocarea și compresia imaginii</a:t>
            </a:r>
          </a:p>
          <a:p>
            <a:pPr marL="933450" lvl="2" indent="-457200">
              <a:lnSpc>
                <a:spcPct val="80000"/>
              </a:lnSpc>
            </a:pPr>
            <a:r>
              <a:rPr lang="ro-RO" altLang="ro-RO" sz="1300" dirty="0"/>
              <a:t>Animație</a:t>
            </a:r>
          </a:p>
          <a:p>
            <a:pPr marL="933450" lvl="2" indent="-457200">
              <a:lnSpc>
                <a:spcPct val="80000"/>
              </a:lnSpc>
            </a:pPr>
            <a:r>
              <a:rPr lang="ro-RO" altLang="ro-RO" sz="1300" dirty="0"/>
              <a:t>Grafica vectorială</a:t>
            </a:r>
          </a:p>
          <a:p>
            <a:pPr marL="749300" lvl="1" indent="-457200">
              <a:lnSpc>
                <a:spcPct val="80000"/>
              </a:lnSpc>
              <a:buFont typeface="Calibri Light" panose="020F0302020204030204" pitchFamily="34" charset="0"/>
              <a:buAutoNum type="arabicPeriod"/>
            </a:pPr>
            <a:r>
              <a:rPr lang="ro-RO" altLang="ro-RO" sz="1700" dirty="0"/>
              <a:t>Sunet</a:t>
            </a:r>
          </a:p>
          <a:p>
            <a:pPr marL="933450" lvl="2" indent="-457200">
              <a:lnSpc>
                <a:spcPct val="80000"/>
              </a:lnSpc>
            </a:pPr>
            <a:r>
              <a:rPr lang="ro-RO" altLang="ro-RO" sz="1300" dirty="0"/>
              <a:t>Noțiuni de bază legate de sunet și procesul de </a:t>
            </a:r>
            <a:r>
              <a:rPr lang="ro-RO" altLang="ro-RO" sz="1300" dirty="0" err="1"/>
              <a:t>numerizare</a:t>
            </a:r>
            <a:endParaRPr lang="ro-RO" altLang="ro-RO" sz="1300" dirty="0"/>
          </a:p>
          <a:p>
            <a:pPr marL="933450" lvl="2" indent="-457200">
              <a:lnSpc>
                <a:spcPct val="80000"/>
              </a:lnSpc>
            </a:pPr>
            <a:r>
              <a:rPr lang="ro-RO" altLang="ro-RO" sz="1300" dirty="0"/>
              <a:t>Compresia audio</a:t>
            </a:r>
          </a:p>
          <a:p>
            <a:pPr marL="933450" lvl="2" indent="-457200">
              <a:lnSpc>
                <a:spcPct val="80000"/>
              </a:lnSpc>
            </a:pPr>
            <a:r>
              <a:rPr lang="ro-RO" altLang="ro-RO" sz="1300" dirty="0"/>
              <a:t>Utilizarea sunetului în aplicații web (redare, generare și procesare)</a:t>
            </a:r>
          </a:p>
          <a:p>
            <a:pPr marL="749300" lvl="1" indent="-457200">
              <a:lnSpc>
                <a:spcPct val="80000"/>
              </a:lnSpc>
              <a:buFont typeface="Calibri Light" panose="020F0302020204030204" pitchFamily="34" charset="0"/>
              <a:buAutoNum type="arabicPeriod"/>
            </a:pPr>
            <a:r>
              <a:rPr lang="ro-RO" altLang="ro-RO" sz="1700" dirty="0"/>
              <a:t>Video</a:t>
            </a:r>
          </a:p>
          <a:p>
            <a:pPr marL="933450" lvl="2" indent="-457200">
              <a:lnSpc>
                <a:spcPct val="80000"/>
              </a:lnSpc>
            </a:pPr>
            <a:r>
              <a:rPr lang="ro-RO" altLang="ro-RO" sz="1300" dirty="0"/>
              <a:t>Noțiuni generale și compresia</a:t>
            </a:r>
          </a:p>
          <a:p>
            <a:pPr marL="933450" lvl="2" indent="-457200">
              <a:lnSpc>
                <a:spcPct val="80000"/>
              </a:lnSpc>
            </a:pPr>
            <a:r>
              <a:rPr lang="ro-RO" altLang="ro-RO" sz="1300" dirty="0"/>
              <a:t>Utilizarea secvențelor video și captura video în aplicații web</a:t>
            </a:r>
          </a:p>
          <a:p>
            <a:pPr marL="749300" lvl="1" indent="-457200">
              <a:lnSpc>
                <a:spcPct val="80000"/>
              </a:lnSpc>
              <a:buFont typeface="Calibri Light" panose="020F0302020204030204" pitchFamily="34" charset="0"/>
              <a:buAutoNum type="arabicPeriod"/>
            </a:pPr>
            <a:r>
              <a:rPr lang="ro-RO" altLang="ro-RO" sz="1700" dirty="0"/>
              <a:t>Integrarea elementelor multimedia în aplicații web, desktop sau mobile</a:t>
            </a:r>
          </a:p>
          <a:p>
            <a:pPr marL="0" indent="0">
              <a:lnSpc>
                <a:spcPct val="80000"/>
              </a:lnSpc>
              <a:buFont typeface="Calibri" panose="020F0502020204030204" pitchFamily="34" charset="0"/>
              <a:buNone/>
            </a:pPr>
            <a:endParaRPr lang="en-US" altLang="ro-RO" sz="1900" dirty="0"/>
          </a:p>
        </p:txBody>
      </p:sp>
      <p:sp>
        <p:nvSpPr>
          <p:cNvPr id="5" name="Slide Number Placeholder 4">
            <a:extLst>
              <a:ext uri="{FF2B5EF4-FFF2-40B4-BE49-F238E27FC236}">
                <a16:creationId xmlns:a16="http://schemas.microsoft.com/office/drawing/2014/main" id="{20DC18C8-1C22-707A-4529-0EF3BFA0B75B}"/>
              </a:ext>
            </a:extLst>
          </p:cNvPr>
          <p:cNvSpPr>
            <a:spLocks noGrp="1"/>
          </p:cNvSpPr>
          <p:nvPr>
            <p:ph type="sldNum" sz="quarter" idx="12"/>
          </p:nvPr>
        </p:nvSpPr>
        <p:spPr/>
        <p:txBody>
          <a:bodyPr/>
          <a:lstStyle/>
          <a:p>
            <a:pPr>
              <a:defRPr/>
            </a:pPr>
            <a:fld id="{E66D6CB4-6B7B-40A6-AFFC-DA004DAF9624}" type="slidenum">
              <a:rPr lang="en-US" smtClean="0"/>
              <a:pPr>
                <a:defRPr/>
              </a:pPr>
              <a:t>6</a:t>
            </a:fld>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DOM - Structura</a:t>
            </a:r>
            <a:endParaRPr lang="en-US" dirty="0"/>
          </a:p>
        </p:txBody>
      </p:sp>
      <p:sp>
        <p:nvSpPr>
          <p:cNvPr id="3" name="Content Placeholder 2"/>
          <p:cNvSpPr>
            <a:spLocks noGrp="1"/>
          </p:cNvSpPr>
          <p:nvPr>
            <p:ph sz="half" idx="1"/>
          </p:nvPr>
        </p:nvSpPr>
        <p:spPr/>
        <p:txBody>
          <a:bodyPr/>
          <a:lstStyle/>
          <a:p>
            <a:r>
              <a:rPr lang="ro-RO" dirty="0"/>
              <a:t>Arbore construit din obiecte JavaScript</a:t>
            </a:r>
          </a:p>
          <a:p>
            <a:r>
              <a:rPr lang="ro-RO" dirty="0"/>
              <a:t>Fiecare nod:</a:t>
            </a:r>
          </a:p>
          <a:p>
            <a:pPr lvl="1"/>
            <a:r>
              <a:rPr lang="ro-RO" dirty="0"/>
              <a:t>Este un obiect derivat din </a:t>
            </a:r>
            <a:r>
              <a:rPr lang="ro-RO" i="1" dirty="0" err="1"/>
              <a:t>Node</a:t>
            </a:r>
            <a:endParaRPr lang="ro-RO" i="1" dirty="0"/>
          </a:p>
          <a:p>
            <a:pPr lvl="1"/>
            <a:r>
              <a:rPr lang="ro-RO" dirty="0"/>
              <a:t>Conține o colecție de referințe către nodurile copil: </a:t>
            </a:r>
            <a:r>
              <a:rPr lang="ro-RO" i="1" dirty="0" err="1"/>
              <a:t>childNodes</a:t>
            </a:r>
            <a:r>
              <a:rPr lang="ro-RO" i="1" dirty="0"/>
              <a:t> / </a:t>
            </a:r>
            <a:r>
              <a:rPr lang="ro-RO" i="1" dirty="0" err="1"/>
              <a:t>children</a:t>
            </a:r>
            <a:endParaRPr lang="ro-RO" i="1" dirty="0"/>
          </a:p>
          <a:p>
            <a:pPr lvl="1"/>
            <a:r>
              <a:rPr lang="ro-RO" dirty="0"/>
              <a:t>Conține referințe către nodul părinte (</a:t>
            </a:r>
            <a:r>
              <a:rPr lang="ro-RO" i="1" dirty="0" err="1"/>
              <a:t>parentNode</a:t>
            </a:r>
            <a:r>
              <a:rPr lang="ro-RO" dirty="0"/>
              <a:t>) și nodul următor (</a:t>
            </a:r>
            <a:r>
              <a:rPr lang="ro-RO" i="1" dirty="0" err="1"/>
              <a:t>nextSibling</a:t>
            </a:r>
            <a:r>
              <a:rPr lang="ro-RO" dirty="0"/>
              <a:t>)</a:t>
            </a:r>
          </a:p>
          <a:p>
            <a:pPr lvl="1"/>
            <a:r>
              <a:rPr lang="ro-RO" dirty="0"/>
              <a:t>Conține metode pentru manipularea nodurilor copil: </a:t>
            </a:r>
            <a:r>
              <a:rPr lang="ro-RO" i="1" dirty="0" err="1"/>
              <a:t>append</a:t>
            </a:r>
            <a:r>
              <a:rPr lang="ro-RO" dirty="0"/>
              <a:t>(nod), </a:t>
            </a:r>
            <a:r>
              <a:rPr lang="ro-RO" i="1" dirty="0" err="1"/>
              <a:t>remove</a:t>
            </a:r>
            <a:r>
              <a:rPr lang="ro-RO" dirty="0"/>
              <a:t>(), …</a:t>
            </a:r>
          </a:p>
          <a:p>
            <a:r>
              <a:rPr lang="ro-RO" dirty="0"/>
              <a:t>Rădăcina: </a:t>
            </a:r>
            <a:r>
              <a:rPr lang="ro-RO" i="1" dirty="0" err="1"/>
              <a:t>document.documentElement</a:t>
            </a:r>
            <a:r>
              <a:rPr lang="en-US" i="1" dirty="0"/>
              <a:t>, </a:t>
            </a:r>
            <a:r>
              <a:rPr lang="ro-RO" i="1" dirty="0"/>
              <a:t>document</a:t>
            </a:r>
            <a:r>
              <a:rPr lang="en-US" i="1" dirty="0"/>
              <a:t>.head, </a:t>
            </a:r>
            <a:r>
              <a:rPr lang="ro-RO" i="1" dirty="0"/>
              <a:t>document</a:t>
            </a:r>
            <a:r>
              <a:rPr lang="en-US" i="1" dirty="0"/>
              <a:t>.body</a:t>
            </a:r>
            <a:endParaRPr lang="ro-RO" i="1" dirty="0"/>
          </a:p>
          <a:p>
            <a:r>
              <a:rPr lang="ro-RO" dirty="0"/>
              <a:t>Nodurile au metode și proprietăți specifice în funcție de tag-ul HTML utilizat pentru construirea nodului</a:t>
            </a:r>
          </a:p>
          <a:p>
            <a:endParaRPr lang="en-US" dirty="0"/>
          </a:p>
        </p:txBody>
      </p:sp>
      <p:pic>
        <p:nvPicPr>
          <p:cNvPr id="2050" name="Picture 2"/>
          <p:cNvPicPr>
            <a:picLocks noGrp="1" noChangeAspect="1" noChangeArrowheads="1"/>
          </p:cNvPicPr>
          <p:nvPr>
            <p:ph sz="half" idx="2"/>
          </p:nvPr>
        </p:nvPicPr>
        <p:blipFill>
          <a:blip r:embed="rId2"/>
          <a:srcRect/>
          <a:stretch>
            <a:fillRect/>
          </a:stretch>
        </p:blipFill>
        <p:spPr bwMode="auto">
          <a:xfrm>
            <a:off x="6218238" y="2300599"/>
            <a:ext cx="4937125" cy="3114052"/>
          </a:xfrm>
          <a:prstGeom prst="rect">
            <a:avLst/>
          </a:prstGeom>
          <a:noFill/>
          <a:ln w="9525">
            <a:noFill/>
            <a:miter lim="800000"/>
            <a:headEnd/>
            <a:tailEnd/>
          </a:ln>
        </p:spPr>
      </p:pic>
      <p:sp>
        <p:nvSpPr>
          <p:cNvPr id="6" name="TextBox 5"/>
          <p:cNvSpPr txBox="1"/>
          <p:nvPr/>
        </p:nvSpPr>
        <p:spPr>
          <a:xfrm>
            <a:off x="6601326" y="5414210"/>
            <a:ext cx="4186989" cy="215444"/>
          </a:xfrm>
          <a:prstGeom prst="rect">
            <a:avLst/>
          </a:prstGeom>
          <a:noFill/>
        </p:spPr>
        <p:txBody>
          <a:bodyPr wrap="square" rtlCol="0">
            <a:spAutoFit/>
          </a:bodyPr>
          <a:lstStyle/>
          <a:p>
            <a:r>
              <a:rPr lang="ro-RO" sz="800" dirty="0"/>
              <a:t>Sursa: </a:t>
            </a:r>
            <a:r>
              <a:rPr lang="en-US" sz="800"/>
              <a:t>http://web.stanford.edu/class/cs98si/slides/the-document-object-model.html</a:t>
            </a:r>
            <a:endParaRPr lang="en-US" sz="800" dirty="0"/>
          </a:p>
        </p:txBody>
      </p:sp>
      <p:sp>
        <p:nvSpPr>
          <p:cNvPr id="5" name="Slide Number Placeholder 4">
            <a:extLst>
              <a:ext uri="{FF2B5EF4-FFF2-40B4-BE49-F238E27FC236}">
                <a16:creationId xmlns:a16="http://schemas.microsoft.com/office/drawing/2014/main" id="{DAF71C82-D0DD-501C-2A6F-AB35D109DF2A}"/>
              </a:ext>
            </a:extLst>
          </p:cNvPr>
          <p:cNvSpPr>
            <a:spLocks noGrp="1"/>
          </p:cNvSpPr>
          <p:nvPr>
            <p:ph type="sldNum" sz="quarter" idx="12"/>
          </p:nvPr>
        </p:nvSpPr>
        <p:spPr/>
        <p:txBody>
          <a:bodyPr/>
          <a:lstStyle/>
          <a:p>
            <a:pPr>
              <a:defRPr/>
            </a:pPr>
            <a:fld id="{142F9030-1504-48FE-A63E-F05D143C3827}" type="slidenum">
              <a:rPr lang="en-US" smtClean="0"/>
              <a:pPr>
                <a:defRPr/>
              </a:pPr>
              <a:t>60</a:t>
            </a:fld>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Regăsire noduri</a:t>
            </a:r>
            <a:endParaRPr lang="en-US" dirty="0"/>
          </a:p>
        </p:txBody>
      </p:sp>
      <p:sp>
        <p:nvSpPr>
          <p:cNvPr id="3" name="Content Placeholder 2"/>
          <p:cNvSpPr>
            <a:spLocks noGrp="1"/>
          </p:cNvSpPr>
          <p:nvPr>
            <p:ph idx="1"/>
          </p:nvPr>
        </p:nvSpPr>
        <p:spPr/>
        <p:txBody>
          <a:bodyPr/>
          <a:lstStyle/>
          <a:p>
            <a:r>
              <a:rPr lang="ro-RO" sz="2800" dirty="0"/>
              <a:t>Pe bază de identificator</a:t>
            </a:r>
          </a:p>
          <a:p>
            <a:pPr lvl="1"/>
            <a:r>
              <a:rPr lang="ro-RO" sz="2400" dirty="0" err="1"/>
              <a:t>elem</a:t>
            </a:r>
            <a:r>
              <a:rPr lang="ro-RO" sz="2400" i="1" dirty="0"/>
              <a:t> = </a:t>
            </a:r>
            <a:r>
              <a:rPr lang="ro-RO" sz="2400" i="1" dirty="0" err="1"/>
              <a:t>document.getElementById</a:t>
            </a:r>
            <a:r>
              <a:rPr lang="ro-RO" sz="2400" dirty="0"/>
              <a:t>(identificator)</a:t>
            </a:r>
          </a:p>
          <a:p>
            <a:r>
              <a:rPr lang="ro-RO" sz="2800" b="1" dirty="0"/>
              <a:t>Pe bază de selector CSS</a:t>
            </a:r>
          </a:p>
          <a:p>
            <a:pPr lvl="1"/>
            <a:r>
              <a:rPr lang="ro-RO" sz="2400" dirty="0" err="1"/>
              <a:t>elem</a:t>
            </a:r>
            <a:r>
              <a:rPr lang="ro-RO" sz="2400" dirty="0"/>
              <a:t> = </a:t>
            </a:r>
            <a:r>
              <a:rPr lang="ro-RO" sz="2400" dirty="0" err="1"/>
              <a:t>element</a:t>
            </a:r>
            <a:r>
              <a:rPr lang="ro-RO" sz="2400" i="1" dirty="0" err="1"/>
              <a:t>.</a:t>
            </a:r>
            <a:r>
              <a:rPr lang="ro-RO" sz="2400" b="1" i="1" dirty="0" err="1"/>
              <a:t>querySelector</a:t>
            </a:r>
            <a:r>
              <a:rPr lang="ro-RO" sz="2400" dirty="0"/>
              <a:t>(“selector CSS”);</a:t>
            </a:r>
          </a:p>
          <a:p>
            <a:pPr lvl="1"/>
            <a:r>
              <a:rPr lang="ro-RO" sz="2400" dirty="0"/>
              <a:t>lista = </a:t>
            </a:r>
            <a:r>
              <a:rPr lang="ro-RO" sz="2400" dirty="0" err="1"/>
              <a:t>element</a:t>
            </a:r>
            <a:r>
              <a:rPr lang="ro-RO" sz="2400" i="1" dirty="0" err="1"/>
              <a:t>.</a:t>
            </a:r>
            <a:r>
              <a:rPr lang="ro-RO" sz="2400" b="1" i="1" dirty="0" err="1"/>
              <a:t>querySelectorAll</a:t>
            </a:r>
            <a:r>
              <a:rPr lang="ro-RO" sz="2400" dirty="0"/>
              <a:t>(“selector CSS”);</a:t>
            </a:r>
            <a:endParaRPr lang="en-US" sz="2400" dirty="0"/>
          </a:p>
          <a:p>
            <a:pPr lvl="1"/>
            <a:r>
              <a:rPr lang="en-US" sz="2400" dirty="0" err="1"/>
              <a:t>elem</a:t>
            </a:r>
            <a:r>
              <a:rPr lang="en-US" sz="2400" dirty="0"/>
              <a:t> = </a:t>
            </a:r>
            <a:r>
              <a:rPr lang="en-US" sz="2400" dirty="0" err="1"/>
              <a:t>element.</a:t>
            </a:r>
            <a:r>
              <a:rPr lang="en-US" sz="2400" b="1" dirty="0" err="1"/>
              <a:t>closest</a:t>
            </a:r>
            <a:r>
              <a:rPr lang="en-US" sz="2400" dirty="0"/>
              <a:t>(“selector CSS”)</a:t>
            </a:r>
            <a:endParaRPr lang="ro-RO" sz="2400" dirty="0"/>
          </a:p>
          <a:p>
            <a:pPr lvl="2"/>
            <a:r>
              <a:rPr lang="en-US" sz="2000" dirty="0" err="1">
                <a:sym typeface="Wingdings" panose="05000000000000000000" pitchFamily="2" charset="2"/>
              </a:rPr>
              <a:t>primul</a:t>
            </a:r>
            <a:r>
              <a:rPr lang="en-US" sz="2000" dirty="0">
                <a:sym typeface="Wingdings" panose="05000000000000000000" pitchFamily="2" charset="2"/>
              </a:rPr>
              <a:t> p</a:t>
            </a:r>
            <a:r>
              <a:rPr lang="ro-RO" sz="2000" dirty="0" err="1">
                <a:sym typeface="Wingdings" panose="05000000000000000000" pitchFamily="2" charset="2"/>
              </a:rPr>
              <a:t>ărinte</a:t>
            </a:r>
            <a:r>
              <a:rPr lang="ro-RO" sz="2000" dirty="0">
                <a:sym typeface="Wingdings" panose="05000000000000000000" pitchFamily="2" charset="2"/>
              </a:rPr>
              <a:t> care respectă selectorul</a:t>
            </a:r>
            <a:endParaRPr lang="ro-RO" sz="2000" dirty="0"/>
          </a:p>
          <a:p>
            <a:r>
              <a:rPr lang="ro-RO" sz="2800" dirty="0"/>
              <a:t>Alte metode</a:t>
            </a:r>
          </a:p>
          <a:p>
            <a:pPr lvl="1"/>
            <a:r>
              <a:rPr lang="en-US" sz="2400" dirty="0" err="1"/>
              <a:t>lista</a:t>
            </a:r>
            <a:r>
              <a:rPr lang="en-US" sz="2400" dirty="0"/>
              <a:t> = </a:t>
            </a:r>
            <a:r>
              <a:rPr lang="en-US" sz="2400" dirty="0" err="1"/>
              <a:t>element.getElementsByClassName</a:t>
            </a:r>
            <a:r>
              <a:rPr lang="en-US" sz="2400" dirty="0"/>
              <a:t>("</a:t>
            </a:r>
            <a:r>
              <a:rPr lang="en-US" sz="2400" dirty="0" err="1"/>
              <a:t>clasa</a:t>
            </a:r>
            <a:r>
              <a:rPr lang="en-US" sz="2400" dirty="0"/>
              <a:t> CSS");</a:t>
            </a:r>
          </a:p>
          <a:p>
            <a:pPr lvl="1"/>
            <a:r>
              <a:rPr lang="en-US" sz="2400" dirty="0" err="1"/>
              <a:t>lista</a:t>
            </a:r>
            <a:r>
              <a:rPr lang="en-US" sz="2400" dirty="0"/>
              <a:t> = </a:t>
            </a:r>
            <a:r>
              <a:rPr lang="en-US" sz="2400" dirty="0" err="1"/>
              <a:t>element.getElementsByTagName</a:t>
            </a:r>
            <a:r>
              <a:rPr lang="en-US" sz="2400" dirty="0"/>
              <a:t>("tag HTML");</a:t>
            </a:r>
          </a:p>
        </p:txBody>
      </p:sp>
      <p:sp>
        <p:nvSpPr>
          <p:cNvPr id="5" name="Slide Number Placeholder 4">
            <a:extLst>
              <a:ext uri="{FF2B5EF4-FFF2-40B4-BE49-F238E27FC236}">
                <a16:creationId xmlns:a16="http://schemas.microsoft.com/office/drawing/2014/main" id="{61B9EF44-87BB-3F01-75CC-8B1956E96515}"/>
              </a:ext>
            </a:extLst>
          </p:cNvPr>
          <p:cNvSpPr>
            <a:spLocks noGrp="1"/>
          </p:cNvSpPr>
          <p:nvPr>
            <p:ph type="sldNum" sz="quarter" idx="12"/>
          </p:nvPr>
        </p:nvSpPr>
        <p:spPr/>
        <p:txBody>
          <a:bodyPr/>
          <a:lstStyle/>
          <a:p>
            <a:pPr>
              <a:defRPr/>
            </a:pPr>
            <a:fld id="{E66D6CB4-6B7B-40A6-AFFC-DA004DAF9624}" type="slidenum">
              <a:rPr lang="en-US" smtClean="0"/>
              <a:pPr>
                <a:defRPr/>
              </a:pPr>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Manipulare noduri</a:t>
            </a:r>
            <a:endParaRPr lang="en-US" dirty="0"/>
          </a:p>
        </p:txBody>
      </p:sp>
      <p:sp>
        <p:nvSpPr>
          <p:cNvPr id="3" name="Content Placeholder 2"/>
          <p:cNvSpPr>
            <a:spLocks noGrp="1"/>
          </p:cNvSpPr>
          <p:nvPr>
            <p:ph idx="1"/>
          </p:nvPr>
        </p:nvSpPr>
        <p:spPr/>
        <p:txBody>
          <a:bodyPr/>
          <a:lstStyle/>
          <a:p>
            <a:r>
              <a:rPr lang="ro-RO" dirty="0"/>
              <a:t>Construire nod:</a:t>
            </a:r>
          </a:p>
          <a:p>
            <a:pPr lvl="1"/>
            <a:r>
              <a:rPr lang="ro-RO" dirty="0" err="1"/>
              <a:t>elem</a:t>
            </a:r>
            <a:r>
              <a:rPr lang="ro-RO" dirty="0"/>
              <a:t> = </a:t>
            </a:r>
            <a:r>
              <a:rPr lang="ro-RO" i="1" dirty="0" err="1"/>
              <a:t>document.createElement</a:t>
            </a:r>
            <a:r>
              <a:rPr lang="ro-RO" dirty="0"/>
              <a:t>("</a:t>
            </a:r>
            <a:r>
              <a:rPr lang="ro-RO" dirty="0" err="1"/>
              <a:t>tag</a:t>
            </a:r>
            <a:r>
              <a:rPr lang="ro-RO" dirty="0"/>
              <a:t> HTML"); / </a:t>
            </a:r>
            <a:r>
              <a:rPr lang="ro-RO" dirty="0" err="1"/>
              <a:t>document.createTextNode</a:t>
            </a:r>
            <a:r>
              <a:rPr lang="ro-RO" dirty="0"/>
              <a:t>(</a:t>
            </a:r>
            <a:r>
              <a:rPr lang="en-US" dirty="0"/>
              <a:t>“text”</a:t>
            </a:r>
            <a:r>
              <a:rPr lang="ro-RO" dirty="0"/>
              <a:t>)</a:t>
            </a:r>
            <a:endParaRPr lang="en-US" dirty="0"/>
          </a:p>
          <a:p>
            <a:pPr lvl="1"/>
            <a:r>
              <a:rPr lang="en-US" dirty="0" err="1"/>
              <a:t>Propriet</a:t>
            </a:r>
            <a:r>
              <a:rPr lang="ro-RO" dirty="0" err="1"/>
              <a:t>ăți</a:t>
            </a:r>
            <a:r>
              <a:rPr lang="ro-RO" dirty="0"/>
              <a:t>: </a:t>
            </a:r>
            <a:r>
              <a:rPr lang="ro-RO" dirty="0" err="1"/>
              <a:t>innerText</a:t>
            </a:r>
            <a:r>
              <a:rPr lang="ro-RO" dirty="0"/>
              <a:t>, </a:t>
            </a:r>
            <a:r>
              <a:rPr lang="ro-RO" dirty="0" err="1"/>
              <a:t>innerHTML</a:t>
            </a:r>
            <a:endParaRPr lang="ro-RO" dirty="0"/>
          </a:p>
          <a:p>
            <a:pPr lvl="1"/>
            <a:r>
              <a:rPr lang="ro-RO" dirty="0"/>
              <a:t>Metode</a:t>
            </a:r>
            <a:r>
              <a:rPr lang="en-US" dirty="0"/>
              <a:t> de ad</a:t>
            </a:r>
            <a:r>
              <a:rPr lang="ro-RO" dirty="0" err="1"/>
              <a:t>ăugare</a:t>
            </a:r>
            <a:r>
              <a:rPr lang="ro-RO" dirty="0"/>
              <a:t> nod</a:t>
            </a:r>
            <a:r>
              <a:rPr lang="en-US" dirty="0"/>
              <a:t>:</a:t>
            </a:r>
            <a:r>
              <a:rPr lang="ro-RO" dirty="0"/>
              <a:t> </a:t>
            </a:r>
          </a:p>
          <a:p>
            <a:pPr lvl="2"/>
            <a:r>
              <a:rPr lang="ro-RO" dirty="0" err="1"/>
              <a:t>parinte.prepend</a:t>
            </a:r>
            <a:r>
              <a:rPr lang="ro-RO" dirty="0"/>
              <a:t>(copil)</a:t>
            </a:r>
          </a:p>
          <a:p>
            <a:pPr lvl="2"/>
            <a:r>
              <a:rPr lang="ro-RO" dirty="0" err="1"/>
              <a:t>parinte.append</a:t>
            </a:r>
            <a:r>
              <a:rPr lang="ro-RO" dirty="0"/>
              <a:t>(copil)</a:t>
            </a:r>
          </a:p>
          <a:p>
            <a:pPr lvl="2"/>
            <a:r>
              <a:rPr lang="ro-RO" dirty="0" err="1"/>
              <a:t>nod.before</a:t>
            </a:r>
            <a:r>
              <a:rPr lang="ro-RO" dirty="0"/>
              <a:t>(</a:t>
            </a:r>
            <a:r>
              <a:rPr lang="ro-RO" dirty="0" err="1"/>
              <a:t>nodNou</a:t>
            </a:r>
            <a:r>
              <a:rPr lang="ro-RO" dirty="0"/>
              <a:t>)</a:t>
            </a:r>
          </a:p>
          <a:p>
            <a:pPr lvl="2"/>
            <a:r>
              <a:rPr lang="ro-RO" dirty="0" err="1"/>
              <a:t>nod.after</a:t>
            </a:r>
            <a:r>
              <a:rPr lang="ro-RO" dirty="0"/>
              <a:t>(</a:t>
            </a:r>
            <a:r>
              <a:rPr lang="ro-RO" dirty="0" err="1"/>
              <a:t>nodNou</a:t>
            </a:r>
            <a:r>
              <a:rPr lang="ro-RO" dirty="0"/>
              <a:t>)</a:t>
            </a:r>
          </a:p>
          <a:p>
            <a:pPr lvl="2"/>
            <a:r>
              <a:rPr lang="ro-RO" dirty="0" err="1"/>
              <a:t>nod.replaceWith</a:t>
            </a:r>
            <a:r>
              <a:rPr lang="ro-RO" dirty="0"/>
              <a:t>(</a:t>
            </a:r>
            <a:r>
              <a:rPr lang="ro-RO" dirty="0" err="1"/>
              <a:t>nodNou</a:t>
            </a:r>
            <a:r>
              <a:rPr lang="ro-RO" dirty="0"/>
              <a:t>)</a:t>
            </a:r>
          </a:p>
          <a:p>
            <a:pPr lvl="1"/>
            <a:r>
              <a:rPr lang="ro-RO" dirty="0"/>
              <a:t>Metode de eliminare nod: </a:t>
            </a:r>
          </a:p>
          <a:p>
            <a:pPr lvl="2"/>
            <a:r>
              <a:rPr lang="ro-RO" dirty="0"/>
              <a:t>parinte.remove</a:t>
            </a:r>
            <a:r>
              <a:rPr lang="en-US" dirty="0"/>
              <a:t>Child</a:t>
            </a:r>
            <a:r>
              <a:rPr lang="ro-RO" dirty="0"/>
              <a:t>(copil)</a:t>
            </a:r>
          </a:p>
          <a:p>
            <a:pPr lvl="2"/>
            <a:r>
              <a:rPr lang="ro-RO" dirty="0" err="1"/>
              <a:t>nod.remove</a:t>
            </a:r>
            <a:r>
              <a:rPr lang="ro-RO" dirty="0"/>
              <a:t>()</a:t>
            </a:r>
          </a:p>
        </p:txBody>
      </p:sp>
      <p:sp>
        <p:nvSpPr>
          <p:cNvPr id="5" name="Slide Number Placeholder 4">
            <a:extLst>
              <a:ext uri="{FF2B5EF4-FFF2-40B4-BE49-F238E27FC236}">
                <a16:creationId xmlns:a16="http://schemas.microsoft.com/office/drawing/2014/main" id="{6C73041B-7C55-C5D1-F90D-C652A9E6E306}"/>
              </a:ext>
            </a:extLst>
          </p:cNvPr>
          <p:cNvSpPr>
            <a:spLocks noGrp="1"/>
          </p:cNvSpPr>
          <p:nvPr>
            <p:ph type="sldNum" sz="quarter" idx="12"/>
          </p:nvPr>
        </p:nvSpPr>
        <p:spPr/>
        <p:txBody>
          <a:bodyPr/>
          <a:lstStyle/>
          <a:p>
            <a:pPr>
              <a:defRPr/>
            </a:pPr>
            <a:fld id="{E66D6CB4-6B7B-40A6-AFFC-DA004DAF9624}" type="slidenum">
              <a:rPr lang="en-US" smtClean="0"/>
              <a:pPr>
                <a:defRPr/>
              </a:pPr>
              <a:t>62</a:t>
            </a:fld>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B5C9C-CD7B-4261-955A-2291747402D0}"/>
              </a:ext>
            </a:extLst>
          </p:cNvPr>
          <p:cNvSpPr>
            <a:spLocks noGrp="1"/>
          </p:cNvSpPr>
          <p:nvPr>
            <p:ph type="title"/>
          </p:nvPr>
        </p:nvSpPr>
        <p:spPr/>
        <p:txBody>
          <a:bodyPr/>
          <a:lstStyle/>
          <a:p>
            <a:r>
              <a:rPr lang="ro-RO" dirty="0"/>
              <a:t>Manipulare Atribute</a:t>
            </a:r>
            <a:endParaRPr lang="en-US" dirty="0"/>
          </a:p>
        </p:txBody>
      </p:sp>
      <p:sp>
        <p:nvSpPr>
          <p:cNvPr id="3" name="Content Placeholder 2">
            <a:extLst>
              <a:ext uri="{FF2B5EF4-FFF2-40B4-BE49-F238E27FC236}">
                <a16:creationId xmlns:a16="http://schemas.microsoft.com/office/drawing/2014/main" id="{DD7D36AB-B77B-4584-978A-EBFF738096AE}"/>
              </a:ext>
            </a:extLst>
          </p:cNvPr>
          <p:cNvSpPr>
            <a:spLocks noGrp="1"/>
          </p:cNvSpPr>
          <p:nvPr>
            <p:ph idx="1"/>
          </p:nvPr>
        </p:nvSpPr>
        <p:spPr/>
        <p:txBody>
          <a:bodyPr/>
          <a:lstStyle/>
          <a:p>
            <a:r>
              <a:rPr lang="ro-RO" dirty="0"/>
              <a:t>Accesare atribute:</a:t>
            </a:r>
          </a:p>
          <a:p>
            <a:pPr lvl="1"/>
            <a:r>
              <a:rPr lang="ro-RO" dirty="0" err="1"/>
              <a:t>elem.numeAtribut</a:t>
            </a:r>
            <a:r>
              <a:rPr lang="ro-RO" dirty="0"/>
              <a:t> – accesare valoare atribut individual</a:t>
            </a:r>
          </a:p>
          <a:p>
            <a:pPr lvl="1"/>
            <a:r>
              <a:rPr lang="ro-RO" dirty="0" err="1"/>
              <a:t>elem</a:t>
            </a:r>
            <a:r>
              <a:rPr lang="en-US" dirty="0"/>
              <a:t>.attributes</a:t>
            </a:r>
            <a:r>
              <a:rPr lang="ro-RO" dirty="0"/>
              <a:t> – colecția de atribute</a:t>
            </a:r>
          </a:p>
          <a:p>
            <a:pPr lvl="1"/>
            <a:r>
              <a:rPr lang="ro-RO" dirty="0" err="1"/>
              <a:t>elem.hasAttribute</a:t>
            </a:r>
            <a:r>
              <a:rPr lang="ro-RO" dirty="0"/>
              <a:t>(</a:t>
            </a:r>
            <a:r>
              <a:rPr lang="ro-RO" dirty="0" err="1"/>
              <a:t>name</a:t>
            </a:r>
            <a:r>
              <a:rPr lang="ro-RO" dirty="0"/>
              <a:t>) – verificare existență</a:t>
            </a:r>
          </a:p>
          <a:p>
            <a:pPr lvl="1"/>
            <a:r>
              <a:rPr lang="ro-RO" dirty="0" err="1"/>
              <a:t>elem.getAttribute</a:t>
            </a:r>
            <a:r>
              <a:rPr lang="ro-RO" dirty="0"/>
              <a:t>(</a:t>
            </a:r>
            <a:r>
              <a:rPr lang="ro-RO" dirty="0" err="1"/>
              <a:t>name</a:t>
            </a:r>
            <a:r>
              <a:rPr lang="ro-RO" dirty="0"/>
              <a:t>) – obținere valoare</a:t>
            </a:r>
          </a:p>
          <a:p>
            <a:pPr lvl="1"/>
            <a:r>
              <a:rPr lang="ro-RO" dirty="0" err="1"/>
              <a:t>elem.setAttribute</a:t>
            </a:r>
            <a:r>
              <a:rPr lang="ro-RO" dirty="0"/>
              <a:t>(</a:t>
            </a:r>
            <a:r>
              <a:rPr lang="ro-RO" dirty="0" err="1"/>
              <a:t>name</a:t>
            </a:r>
            <a:r>
              <a:rPr lang="ro-RO" dirty="0"/>
              <a:t>, </a:t>
            </a:r>
            <a:r>
              <a:rPr lang="ro-RO" dirty="0" err="1"/>
              <a:t>value</a:t>
            </a:r>
            <a:r>
              <a:rPr lang="ro-RO" dirty="0"/>
              <a:t>) – modificare valoare</a:t>
            </a:r>
          </a:p>
          <a:p>
            <a:pPr lvl="1"/>
            <a:r>
              <a:rPr lang="ro-RO" dirty="0" err="1"/>
              <a:t>elem.removeAttribute</a:t>
            </a:r>
            <a:r>
              <a:rPr lang="ro-RO" dirty="0"/>
              <a:t>(</a:t>
            </a:r>
            <a:r>
              <a:rPr lang="ro-RO" dirty="0" err="1"/>
              <a:t>name</a:t>
            </a:r>
            <a:r>
              <a:rPr lang="ro-RO" dirty="0"/>
              <a:t>) – ștergere atribut</a:t>
            </a:r>
          </a:p>
          <a:p>
            <a:r>
              <a:rPr lang="ro-RO" dirty="0"/>
              <a:t>Asociere date proprii:</a:t>
            </a:r>
          </a:p>
          <a:p>
            <a:pPr lvl="1"/>
            <a:r>
              <a:rPr lang="ro-RO" dirty="0"/>
              <a:t>Atribute HTML: </a:t>
            </a:r>
            <a:r>
              <a:rPr lang="en-US" dirty="0"/>
              <a:t>&lt;tag </a:t>
            </a:r>
            <a:r>
              <a:rPr lang="en-US" b="1" dirty="0"/>
              <a:t>data</a:t>
            </a:r>
            <a:r>
              <a:rPr lang="en-US" dirty="0"/>
              <a:t>-</a:t>
            </a:r>
            <a:r>
              <a:rPr lang="en-US" i="1" dirty="0" err="1"/>
              <a:t>denumire</a:t>
            </a:r>
            <a:r>
              <a:rPr lang="en-US" dirty="0"/>
              <a:t>=“</a:t>
            </a:r>
            <a:r>
              <a:rPr lang="en-US" dirty="0" err="1"/>
              <a:t>valoare</a:t>
            </a:r>
            <a:r>
              <a:rPr lang="en-US" dirty="0"/>
              <a:t>”&gt;&lt;/tag&gt;</a:t>
            </a:r>
          </a:p>
          <a:p>
            <a:pPr lvl="1"/>
            <a:r>
              <a:rPr lang="en-US" dirty="0"/>
              <a:t>Din JavaScript: </a:t>
            </a:r>
            <a:r>
              <a:rPr lang="en-US" dirty="0" err="1"/>
              <a:t>element.</a:t>
            </a:r>
            <a:r>
              <a:rPr lang="en-US" b="1" dirty="0" err="1"/>
              <a:t>dataset</a:t>
            </a:r>
            <a:r>
              <a:rPr lang="en-US" dirty="0" err="1"/>
              <a:t>.denumire</a:t>
            </a:r>
            <a:endParaRPr lang="ro-RO" dirty="0"/>
          </a:p>
          <a:p>
            <a:endParaRPr lang="en-US" dirty="0"/>
          </a:p>
        </p:txBody>
      </p:sp>
      <p:sp>
        <p:nvSpPr>
          <p:cNvPr id="5" name="Slide Number Placeholder 4">
            <a:extLst>
              <a:ext uri="{FF2B5EF4-FFF2-40B4-BE49-F238E27FC236}">
                <a16:creationId xmlns:a16="http://schemas.microsoft.com/office/drawing/2014/main" id="{EA5E6373-3338-CBC0-3988-1554B3848552}"/>
              </a:ext>
            </a:extLst>
          </p:cNvPr>
          <p:cNvSpPr>
            <a:spLocks noGrp="1"/>
          </p:cNvSpPr>
          <p:nvPr>
            <p:ph type="sldNum" sz="quarter" idx="12"/>
          </p:nvPr>
        </p:nvSpPr>
        <p:spPr/>
        <p:txBody>
          <a:bodyPr/>
          <a:lstStyle/>
          <a:p>
            <a:pPr>
              <a:defRPr/>
            </a:pPr>
            <a:fld id="{E66D6CB4-6B7B-40A6-AFFC-DA004DAF9624}" type="slidenum">
              <a:rPr lang="en-US" smtClean="0"/>
              <a:pPr>
                <a:defRPr/>
              </a:pPr>
              <a:t>63</a:t>
            </a:fld>
            <a:endParaRPr lang="en-US"/>
          </a:p>
        </p:txBody>
      </p:sp>
    </p:spTree>
    <p:extLst>
      <p:ext uri="{BB962C8B-B14F-4D97-AF65-F5344CB8AC3E}">
        <p14:creationId xmlns:p14="http://schemas.microsoft.com/office/powerpoint/2010/main" val="41009658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3D0CD-D1BA-41A4-96AA-88EAE1AD124E}"/>
              </a:ext>
            </a:extLst>
          </p:cNvPr>
          <p:cNvSpPr>
            <a:spLocks noGrp="1"/>
          </p:cNvSpPr>
          <p:nvPr>
            <p:ph type="title"/>
          </p:nvPr>
        </p:nvSpPr>
        <p:spPr/>
        <p:txBody>
          <a:bodyPr/>
          <a:lstStyle/>
          <a:p>
            <a:r>
              <a:rPr lang="ro-RO" dirty="0"/>
              <a:t>Manipulare </a:t>
            </a:r>
            <a:r>
              <a:rPr lang="en-US" dirty="0"/>
              <a:t>CSS</a:t>
            </a:r>
          </a:p>
        </p:txBody>
      </p:sp>
      <p:sp>
        <p:nvSpPr>
          <p:cNvPr id="3" name="Content Placeholder 2">
            <a:extLst>
              <a:ext uri="{FF2B5EF4-FFF2-40B4-BE49-F238E27FC236}">
                <a16:creationId xmlns:a16="http://schemas.microsoft.com/office/drawing/2014/main" id="{C488B95C-94C0-43E9-AF7B-0B755A55D408}"/>
              </a:ext>
            </a:extLst>
          </p:cNvPr>
          <p:cNvSpPr>
            <a:spLocks noGrp="1"/>
          </p:cNvSpPr>
          <p:nvPr>
            <p:ph idx="1"/>
          </p:nvPr>
        </p:nvSpPr>
        <p:spPr/>
        <p:txBody>
          <a:bodyPr/>
          <a:lstStyle/>
          <a:p>
            <a:r>
              <a:rPr lang="ro-RO" dirty="0"/>
              <a:t>Accesare atribute CSS:</a:t>
            </a:r>
          </a:p>
          <a:p>
            <a:pPr lvl="1"/>
            <a:r>
              <a:rPr lang="ro-RO" dirty="0" err="1"/>
              <a:t>elem.style.numeAtributCSS</a:t>
            </a:r>
            <a:endParaRPr lang="en-US" dirty="0"/>
          </a:p>
          <a:p>
            <a:pPr lvl="1"/>
            <a:r>
              <a:rPr lang="en-US" dirty="0" err="1"/>
              <a:t>elem.class</a:t>
            </a:r>
            <a:r>
              <a:rPr lang="ro-RO" dirty="0" err="1"/>
              <a:t>Name</a:t>
            </a:r>
            <a:r>
              <a:rPr lang="en-US" dirty="0"/>
              <a:t> – string, </a:t>
            </a:r>
            <a:r>
              <a:rPr lang="en-US" dirty="0" err="1"/>
              <a:t>corespunz</a:t>
            </a:r>
            <a:r>
              <a:rPr lang="ro-RO" dirty="0" err="1"/>
              <a:t>ător</a:t>
            </a:r>
            <a:r>
              <a:rPr lang="ro-RO" dirty="0"/>
              <a:t> atributului </a:t>
            </a:r>
            <a:r>
              <a:rPr lang="ro-RO" i="1" dirty="0" err="1"/>
              <a:t>class</a:t>
            </a:r>
            <a:r>
              <a:rPr lang="ro-RO" dirty="0"/>
              <a:t> din HTML</a:t>
            </a:r>
          </a:p>
          <a:p>
            <a:pPr lvl="1"/>
            <a:r>
              <a:rPr lang="ro-RO" dirty="0" err="1"/>
              <a:t>elem.classList</a:t>
            </a:r>
            <a:r>
              <a:rPr lang="ro-RO" dirty="0"/>
              <a:t> – obiect care permite manipularea listei de clase </a:t>
            </a:r>
          </a:p>
          <a:p>
            <a:pPr lvl="2"/>
            <a:r>
              <a:rPr lang="ro-RO" dirty="0"/>
              <a:t>(metode </a:t>
            </a:r>
            <a:r>
              <a:rPr lang="ro-RO" i="1" dirty="0" err="1"/>
              <a:t>add</a:t>
            </a:r>
            <a:r>
              <a:rPr lang="ro-RO" i="1" dirty="0"/>
              <a:t> / </a:t>
            </a:r>
            <a:r>
              <a:rPr lang="ro-RO" i="1" dirty="0" err="1"/>
              <a:t>remove</a:t>
            </a:r>
            <a:r>
              <a:rPr lang="ro-RO" i="1" dirty="0"/>
              <a:t> / </a:t>
            </a:r>
            <a:r>
              <a:rPr lang="ro-RO" i="1" dirty="0" err="1"/>
              <a:t>toggle</a:t>
            </a:r>
            <a:r>
              <a:rPr lang="ro-RO" i="1" dirty="0"/>
              <a:t> / </a:t>
            </a:r>
            <a:r>
              <a:rPr lang="ro-RO" i="1" dirty="0" err="1"/>
              <a:t>contains</a:t>
            </a:r>
            <a:r>
              <a:rPr lang="ro-RO" dirty="0"/>
              <a:t>)</a:t>
            </a:r>
          </a:p>
          <a:p>
            <a:pPr lvl="2"/>
            <a:endParaRPr lang="ro-RO" dirty="0"/>
          </a:p>
          <a:p>
            <a:r>
              <a:rPr lang="ro-RO" dirty="0"/>
              <a:t>Obținere coordonate element</a:t>
            </a:r>
            <a:r>
              <a:rPr lang="en-US" dirty="0"/>
              <a:t> fa</a:t>
            </a:r>
            <a:r>
              <a:rPr lang="ro-RO" dirty="0" err="1"/>
              <a:t>ță</a:t>
            </a:r>
            <a:r>
              <a:rPr lang="en-US" dirty="0"/>
              <a:t> de </a:t>
            </a:r>
            <a:r>
              <a:rPr lang="en-US" dirty="0" err="1"/>
              <a:t>fereastr</a:t>
            </a:r>
            <a:r>
              <a:rPr lang="ro-RO" dirty="0"/>
              <a:t>ă</a:t>
            </a:r>
            <a:r>
              <a:rPr lang="en-US" dirty="0"/>
              <a:t>: </a:t>
            </a:r>
            <a:r>
              <a:rPr lang="en-US" dirty="0" err="1"/>
              <a:t>elem.</a:t>
            </a:r>
            <a:r>
              <a:rPr lang="en-US" b="1" dirty="0" err="1"/>
              <a:t>getBoundingClientRect</a:t>
            </a:r>
            <a:r>
              <a:rPr lang="en-US" dirty="0"/>
              <a:t>() </a:t>
            </a:r>
            <a:endParaRPr lang="ro-RO" dirty="0"/>
          </a:p>
          <a:p>
            <a:r>
              <a:rPr lang="ro-RO" dirty="0"/>
              <a:t>Exemplu:</a:t>
            </a:r>
          </a:p>
          <a:p>
            <a:pPr lvl="6">
              <a:spcBef>
                <a:spcPts val="0"/>
              </a:spcBef>
              <a:spcAft>
                <a:spcPts val="0"/>
              </a:spcAft>
              <a:buNone/>
            </a:pPr>
            <a:r>
              <a:rPr lang="ro-RO" dirty="0" err="1"/>
              <a:t>let</a:t>
            </a:r>
            <a:r>
              <a:rPr lang="ro-RO" dirty="0"/>
              <a:t> p = </a:t>
            </a:r>
            <a:r>
              <a:rPr lang="ro-RO" dirty="0" err="1"/>
              <a:t>document.createElement</a:t>
            </a:r>
            <a:r>
              <a:rPr lang="ro-RO" dirty="0"/>
              <a:t>("p");</a:t>
            </a:r>
          </a:p>
          <a:p>
            <a:pPr lvl="6">
              <a:spcBef>
                <a:spcPts val="0"/>
              </a:spcBef>
              <a:spcAft>
                <a:spcPts val="0"/>
              </a:spcAft>
              <a:buNone/>
            </a:pPr>
            <a:r>
              <a:rPr lang="ro-RO" dirty="0" err="1"/>
              <a:t>p.innerText</a:t>
            </a:r>
            <a:r>
              <a:rPr lang="ro-RO" dirty="0"/>
              <a:t> = "test";</a:t>
            </a:r>
          </a:p>
          <a:p>
            <a:pPr lvl="6">
              <a:spcBef>
                <a:spcPts val="0"/>
              </a:spcBef>
              <a:spcAft>
                <a:spcPts val="0"/>
              </a:spcAft>
              <a:buNone/>
            </a:pPr>
            <a:r>
              <a:rPr lang="ro-RO" dirty="0" err="1"/>
              <a:t>document.querySelector</a:t>
            </a:r>
            <a:r>
              <a:rPr lang="ro-RO" dirty="0"/>
              <a:t>("body").</a:t>
            </a:r>
            <a:r>
              <a:rPr lang="ro-RO" dirty="0" err="1"/>
              <a:t>append</a:t>
            </a:r>
            <a:r>
              <a:rPr lang="ro-RO" dirty="0"/>
              <a:t>(p);</a:t>
            </a:r>
          </a:p>
          <a:p>
            <a:pPr lvl="6">
              <a:spcBef>
                <a:spcPts val="0"/>
              </a:spcBef>
              <a:spcAft>
                <a:spcPts val="0"/>
              </a:spcAft>
              <a:buNone/>
            </a:pPr>
            <a:r>
              <a:rPr lang="ro-RO" dirty="0" err="1"/>
              <a:t>p.style.backgroundColor</a:t>
            </a:r>
            <a:r>
              <a:rPr lang="ro-RO" dirty="0"/>
              <a:t> = "</a:t>
            </a:r>
            <a:r>
              <a:rPr lang="ro-RO" dirty="0" err="1"/>
              <a:t>red</a:t>
            </a:r>
            <a:r>
              <a:rPr lang="ro-RO" dirty="0"/>
              <a:t>";</a:t>
            </a:r>
          </a:p>
          <a:p>
            <a:endParaRPr lang="en-US" dirty="0"/>
          </a:p>
        </p:txBody>
      </p:sp>
      <p:sp>
        <p:nvSpPr>
          <p:cNvPr id="5" name="Slide Number Placeholder 4">
            <a:extLst>
              <a:ext uri="{FF2B5EF4-FFF2-40B4-BE49-F238E27FC236}">
                <a16:creationId xmlns:a16="http://schemas.microsoft.com/office/drawing/2014/main" id="{2AA5948D-639D-5626-5673-A97A4DEF6E30}"/>
              </a:ext>
            </a:extLst>
          </p:cNvPr>
          <p:cNvSpPr>
            <a:spLocks noGrp="1"/>
          </p:cNvSpPr>
          <p:nvPr>
            <p:ph type="sldNum" sz="quarter" idx="12"/>
          </p:nvPr>
        </p:nvSpPr>
        <p:spPr/>
        <p:txBody>
          <a:bodyPr/>
          <a:lstStyle/>
          <a:p>
            <a:pPr>
              <a:defRPr/>
            </a:pPr>
            <a:fld id="{E66D6CB4-6B7B-40A6-AFFC-DA004DAF9624}" type="slidenum">
              <a:rPr lang="en-US" smtClean="0"/>
              <a:pPr>
                <a:defRPr/>
              </a:pPr>
              <a:t>64</a:t>
            </a:fld>
            <a:endParaRPr lang="en-US"/>
          </a:p>
        </p:txBody>
      </p:sp>
    </p:spTree>
    <p:extLst>
      <p:ext uri="{BB962C8B-B14F-4D97-AF65-F5344CB8AC3E}">
        <p14:creationId xmlns:p14="http://schemas.microsoft.com/office/powerpoint/2010/main" val="33779239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Tratare evenimente</a:t>
            </a:r>
            <a:endParaRPr lang="en-US" dirty="0"/>
          </a:p>
        </p:txBody>
      </p:sp>
      <p:sp>
        <p:nvSpPr>
          <p:cNvPr id="3" name="Content Placeholder 2"/>
          <p:cNvSpPr>
            <a:spLocks noGrp="1"/>
          </p:cNvSpPr>
          <p:nvPr>
            <p:ph idx="1"/>
          </p:nvPr>
        </p:nvSpPr>
        <p:spPr/>
        <p:txBody>
          <a:bodyPr/>
          <a:lstStyle/>
          <a:p>
            <a:r>
              <a:rPr lang="ro-RO" dirty="0"/>
              <a:t>Adăugare event </a:t>
            </a:r>
            <a:r>
              <a:rPr lang="ro-RO" dirty="0" err="1"/>
              <a:t>handler</a:t>
            </a:r>
            <a:r>
              <a:rPr lang="ro-RO" dirty="0"/>
              <a:t>:</a:t>
            </a:r>
          </a:p>
          <a:p>
            <a:pPr lvl="1"/>
            <a:r>
              <a:rPr lang="ro-RO" dirty="0"/>
              <a:t>Prin atribute HTML:</a:t>
            </a:r>
          </a:p>
          <a:p>
            <a:pPr lvl="2"/>
            <a:r>
              <a:rPr lang="en-US" dirty="0"/>
              <a:t>&lt;element </a:t>
            </a:r>
            <a:r>
              <a:rPr lang="en-US" dirty="0" err="1"/>
              <a:t>atributEveniment</a:t>
            </a:r>
            <a:r>
              <a:rPr lang="en-US" dirty="0"/>
              <a:t>=“</a:t>
            </a:r>
            <a:r>
              <a:rPr lang="en-US" dirty="0" err="1"/>
              <a:t>nume</a:t>
            </a:r>
            <a:r>
              <a:rPr lang="ro-RO" dirty="0"/>
              <a:t> </a:t>
            </a:r>
            <a:r>
              <a:rPr lang="en-US" dirty="0" err="1"/>
              <a:t>func</a:t>
            </a:r>
            <a:r>
              <a:rPr lang="ro-RO" dirty="0"/>
              <a:t>ție</a:t>
            </a:r>
            <a:r>
              <a:rPr lang="en-US" dirty="0"/>
              <a:t>”&gt;…&lt;/element&gt;</a:t>
            </a:r>
          </a:p>
          <a:p>
            <a:pPr lvl="2"/>
            <a:r>
              <a:rPr lang="en-US" dirty="0" err="1"/>
              <a:t>Exemplu</a:t>
            </a:r>
            <a:r>
              <a:rPr lang="en-US" dirty="0"/>
              <a:t>: </a:t>
            </a:r>
            <a:r>
              <a:rPr lang="en-US" i="1" dirty="0"/>
              <a:t>&lt;a </a:t>
            </a:r>
            <a:r>
              <a:rPr lang="en-US" b="1" i="1" dirty="0" err="1"/>
              <a:t>onclick</a:t>
            </a:r>
            <a:r>
              <a:rPr lang="en-US" b="1" i="1" dirty="0"/>
              <a:t>=“test()”</a:t>
            </a:r>
            <a:r>
              <a:rPr lang="en-US" i="1" dirty="0"/>
              <a:t>&gt;test&lt;/a&gt;</a:t>
            </a:r>
            <a:endParaRPr lang="ro-RO" i="1" dirty="0"/>
          </a:p>
          <a:p>
            <a:pPr lvl="1"/>
            <a:r>
              <a:rPr lang="ro-RO" dirty="0"/>
              <a:t>Prin proprietăți nod:</a:t>
            </a:r>
          </a:p>
          <a:p>
            <a:pPr lvl="2"/>
            <a:r>
              <a:rPr lang="ro-RO" dirty="0" err="1"/>
              <a:t>element.proprietateEveniment</a:t>
            </a:r>
            <a:r>
              <a:rPr lang="ro-RO" dirty="0"/>
              <a:t> = funcție;</a:t>
            </a:r>
            <a:endParaRPr lang="en-US" dirty="0"/>
          </a:p>
          <a:p>
            <a:pPr lvl="2"/>
            <a:r>
              <a:rPr lang="en-US" dirty="0" err="1"/>
              <a:t>Exemplu</a:t>
            </a:r>
            <a:r>
              <a:rPr lang="en-US" dirty="0"/>
              <a:t>:  </a:t>
            </a:r>
            <a:r>
              <a:rPr lang="en-US" dirty="0" err="1"/>
              <a:t>document.getElementById</a:t>
            </a:r>
            <a:r>
              <a:rPr lang="en-US" dirty="0"/>
              <a:t>(“test”).</a:t>
            </a:r>
            <a:r>
              <a:rPr lang="en-US" b="1" dirty="0" err="1"/>
              <a:t>onclick</a:t>
            </a:r>
            <a:r>
              <a:rPr lang="en-US" dirty="0"/>
              <a:t> = function() {console.log(“un </a:t>
            </a:r>
            <a:r>
              <a:rPr lang="en-US" dirty="0" err="1"/>
              <a:t>mesaj</a:t>
            </a:r>
            <a:r>
              <a:rPr lang="en-US" dirty="0"/>
              <a:t>”);}</a:t>
            </a:r>
            <a:endParaRPr lang="ro-RO" dirty="0"/>
          </a:p>
          <a:p>
            <a:pPr lvl="1"/>
            <a:r>
              <a:rPr lang="ro-RO" b="1" dirty="0"/>
              <a:t>Prin metoda </a:t>
            </a:r>
            <a:r>
              <a:rPr lang="ro-RO" b="1" dirty="0" err="1"/>
              <a:t>addEventListener</a:t>
            </a:r>
            <a:r>
              <a:rPr lang="ro-RO" b="1" dirty="0"/>
              <a:t>:</a:t>
            </a:r>
          </a:p>
          <a:p>
            <a:pPr lvl="2"/>
            <a:r>
              <a:rPr lang="vi-VN" dirty="0"/>
              <a:t>element.</a:t>
            </a:r>
            <a:r>
              <a:rPr lang="vi-VN" i="1" dirty="0"/>
              <a:t>addEventListener</a:t>
            </a:r>
            <a:r>
              <a:rPr lang="vi-VN" dirty="0"/>
              <a:t>(tip, funcție);</a:t>
            </a:r>
            <a:endParaRPr lang="en-US" dirty="0"/>
          </a:p>
          <a:p>
            <a:pPr lvl="2"/>
            <a:r>
              <a:rPr lang="en-US" dirty="0" err="1"/>
              <a:t>Exemplu</a:t>
            </a:r>
            <a:r>
              <a:rPr lang="en-US" dirty="0"/>
              <a:t>: </a:t>
            </a:r>
            <a:r>
              <a:rPr lang="en-US" dirty="0" err="1"/>
              <a:t>document.getElementById</a:t>
            </a:r>
            <a:r>
              <a:rPr lang="en-US" dirty="0"/>
              <a:t>(“test”). </a:t>
            </a:r>
            <a:r>
              <a:rPr lang="en-US" dirty="0" err="1"/>
              <a:t>addEventListener</a:t>
            </a:r>
            <a:r>
              <a:rPr lang="en-US" dirty="0"/>
              <a:t>("click", </a:t>
            </a:r>
            <a:r>
              <a:rPr lang="en-US" b="1" dirty="0"/>
              <a:t> </a:t>
            </a:r>
            <a:r>
              <a:rPr lang="en-US" dirty="0"/>
              <a:t>function() {console.log(“un </a:t>
            </a:r>
            <a:r>
              <a:rPr lang="en-US" dirty="0" err="1"/>
              <a:t>mesaj</a:t>
            </a:r>
            <a:r>
              <a:rPr lang="en-US" dirty="0"/>
              <a:t>”);});</a:t>
            </a:r>
            <a:endParaRPr lang="ro-RO" dirty="0"/>
          </a:p>
          <a:p>
            <a:r>
              <a:rPr lang="ro-RO" dirty="0"/>
              <a:t>Eliminare event </a:t>
            </a:r>
            <a:r>
              <a:rPr lang="ro-RO" dirty="0" err="1"/>
              <a:t>handler</a:t>
            </a:r>
            <a:r>
              <a:rPr lang="ro-RO" dirty="0"/>
              <a:t>:</a:t>
            </a:r>
            <a:endParaRPr lang="en-US" dirty="0"/>
          </a:p>
          <a:p>
            <a:pPr marL="455613" lvl="4" indent="-90488">
              <a:spcBef>
                <a:spcPts val="1200"/>
              </a:spcBef>
              <a:spcAft>
                <a:spcPts val="200"/>
              </a:spcAft>
              <a:buSzPct val="100000"/>
            </a:pPr>
            <a:r>
              <a:rPr lang="en-US" dirty="0"/>
              <a:t> </a:t>
            </a:r>
            <a:r>
              <a:rPr lang="vi-VN" dirty="0"/>
              <a:t>element.</a:t>
            </a:r>
            <a:r>
              <a:rPr lang="en-US" i="1" dirty="0"/>
              <a:t>remove</a:t>
            </a:r>
            <a:r>
              <a:rPr lang="vi-VN" i="1" dirty="0"/>
              <a:t>EventListener</a:t>
            </a:r>
            <a:r>
              <a:rPr lang="vi-VN" dirty="0"/>
              <a:t>(tip, funcție);</a:t>
            </a:r>
            <a:endParaRPr lang="ro-RO" dirty="0"/>
          </a:p>
          <a:p>
            <a:endParaRPr lang="en-US" dirty="0"/>
          </a:p>
        </p:txBody>
      </p:sp>
      <p:sp>
        <p:nvSpPr>
          <p:cNvPr id="5" name="Slide Number Placeholder 4">
            <a:extLst>
              <a:ext uri="{FF2B5EF4-FFF2-40B4-BE49-F238E27FC236}">
                <a16:creationId xmlns:a16="http://schemas.microsoft.com/office/drawing/2014/main" id="{CB2C8DCC-33A0-C7C7-109A-F5F6F78C9A04}"/>
              </a:ext>
            </a:extLst>
          </p:cNvPr>
          <p:cNvSpPr>
            <a:spLocks noGrp="1"/>
          </p:cNvSpPr>
          <p:nvPr>
            <p:ph type="sldNum" sz="quarter" idx="12"/>
          </p:nvPr>
        </p:nvSpPr>
        <p:spPr/>
        <p:txBody>
          <a:bodyPr/>
          <a:lstStyle/>
          <a:p>
            <a:pPr>
              <a:defRPr/>
            </a:pPr>
            <a:fld id="{E66D6CB4-6B7B-40A6-AFFC-DA004DAF9624}" type="slidenum">
              <a:rPr lang="en-US" smtClean="0"/>
              <a:pPr>
                <a:defRPr/>
              </a:pPr>
              <a:t>65</a:t>
            </a:fld>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Tratare</a:t>
            </a:r>
            <a:r>
              <a:rPr lang="en-US" dirty="0"/>
              <a:t> </a:t>
            </a:r>
            <a:r>
              <a:rPr lang="en-US" dirty="0" err="1"/>
              <a:t>evenimente</a:t>
            </a:r>
            <a:endParaRPr lang="en-US" dirty="0"/>
          </a:p>
        </p:txBody>
      </p:sp>
      <p:sp>
        <p:nvSpPr>
          <p:cNvPr id="3" name="Content Placeholder 2"/>
          <p:cNvSpPr>
            <a:spLocks noGrp="1"/>
          </p:cNvSpPr>
          <p:nvPr>
            <p:ph idx="1"/>
          </p:nvPr>
        </p:nvSpPr>
        <p:spPr/>
        <p:txBody>
          <a:bodyPr/>
          <a:lstStyle/>
          <a:p>
            <a:r>
              <a:rPr lang="en-US" dirty="0" err="1"/>
              <a:t>Accesare</a:t>
            </a:r>
            <a:r>
              <a:rPr lang="en-US" dirty="0"/>
              <a:t> element </a:t>
            </a:r>
            <a:r>
              <a:rPr lang="en-US" dirty="0" err="1"/>
              <a:t>surs</a:t>
            </a:r>
            <a:r>
              <a:rPr lang="ro-RO" dirty="0"/>
              <a:t>ă – </a:t>
            </a:r>
            <a:r>
              <a:rPr lang="ro-RO" i="1" dirty="0" err="1"/>
              <a:t>this</a:t>
            </a:r>
            <a:endParaRPr lang="ro-RO" dirty="0"/>
          </a:p>
          <a:p>
            <a:r>
              <a:rPr lang="ro-RO" dirty="0"/>
              <a:t>Parametri eveniment – obiect </a:t>
            </a:r>
            <a:r>
              <a:rPr lang="ro-RO" i="1" dirty="0"/>
              <a:t>event</a:t>
            </a:r>
          </a:p>
          <a:p>
            <a:pPr lvl="1"/>
            <a:r>
              <a:rPr lang="ro-RO" dirty="0"/>
              <a:t>General: </a:t>
            </a:r>
            <a:r>
              <a:rPr lang="ro-RO" i="1" dirty="0"/>
              <a:t>target</a:t>
            </a:r>
            <a:r>
              <a:rPr lang="en-US" i="1" dirty="0"/>
              <a:t>, </a:t>
            </a:r>
            <a:r>
              <a:rPr lang="en-US" i="1" dirty="0" err="1"/>
              <a:t>currentTarget</a:t>
            </a:r>
            <a:r>
              <a:rPr lang="ro-RO" i="1" dirty="0"/>
              <a:t>, type, preventDefault()</a:t>
            </a:r>
          </a:p>
          <a:p>
            <a:pPr lvl="1"/>
            <a:r>
              <a:rPr lang="ro-RO" dirty="0"/>
              <a:t>Tastatură: </a:t>
            </a:r>
            <a:r>
              <a:rPr lang="ro-RO" dirty="0" err="1"/>
              <a:t>key</a:t>
            </a:r>
            <a:r>
              <a:rPr lang="ro-RO" dirty="0"/>
              <a:t>, </a:t>
            </a:r>
            <a:r>
              <a:rPr lang="ro-RO" dirty="0" err="1"/>
              <a:t>keyCode</a:t>
            </a:r>
            <a:r>
              <a:rPr lang="ro-RO" dirty="0"/>
              <a:t>, </a:t>
            </a:r>
            <a:r>
              <a:rPr lang="ro-RO" i="1" dirty="0" err="1"/>
              <a:t>altKey</a:t>
            </a:r>
            <a:r>
              <a:rPr lang="ro-RO" i="1" dirty="0"/>
              <a:t>, </a:t>
            </a:r>
            <a:r>
              <a:rPr lang="ro-RO" i="1" dirty="0" err="1"/>
              <a:t>ctrlKey</a:t>
            </a:r>
            <a:r>
              <a:rPr lang="ro-RO" i="1" dirty="0"/>
              <a:t>, </a:t>
            </a:r>
            <a:r>
              <a:rPr lang="ro-RO" i="1" dirty="0" err="1"/>
              <a:t>shiftKey</a:t>
            </a:r>
            <a:endParaRPr lang="en-US" dirty="0"/>
          </a:p>
          <a:p>
            <a:pPr lvl="1"/>
            <a:r>
              <a:rPr lang="ro-RO" dirty="0"/>
              <a:t>Mouse: </a:t>
            </a:r>
            <a:r>
              <a:rPr lang="en-US" i="1" dirty="0"/>
              <a:t>x</a:t>
            </a:r>
            <a:r>
              <a:rPr lang="ro-RO" i="1" dirty="0"/>
              <a:t>, </a:t>
            </a:r>
            <a:r>
              <a:rPr lang="en-US" i="1" dirty="0"/>
              <a:t>y</a:t>
            </a:r>
            <a:r>
              <a:rPr lang="ro-RO" i="1" dirty="0"/>
              <a:t>, </a:t>
            </a:r>
            <a:r>
              <a:rPr lang="ro-RO" i="1" dirty="0" err="1"/>
              <a:t>button</a:t>
            </a:r>
            <a:r>
              <a:rPr lang="ro-RO" i="1" dirty="0"/>
              <a:t>, </a:t>
            </a:r>
            <a:r>
              <a:rPr lang="ro-RO" i="1" dirty="0" err="1"/>
              <a:t>altKey</a:t>
            </a:r>
            <a:r>
              <a:rPr lang="ro-RO" i="1" dirty="0"/>
              <a:t>, </a:t>
            </a:r>
            <a:r>
              <a:rPr lang="ro-RO" i="1" dirty="0" err="1"/>
              <a:t>ctrlKey</a:t>
            </a:r>
            <a:r>
              <a:rPr lang="ro-RO" i="1" dirty="0"/>
              <a:t>, </a:t>
            </a:r>
            <a:r>
              <a:rPr lang="ro-RO" i="1" dirty="0" err="1"/>
              <a:t>shiftKey</a:t>
            </a:r>
            <a:endParaRPr lang="ro-RO" i="1" dirty="0"/>
          </a:p>
          <a:p>
            <a:r>
              <a:rPr lang="ro-RO" dirty="0"/>
              <a:t>Evenimente</a:t>
            </a:r>
          </a:p>
          <a:p>
            <a:pPr lvl="1"/>
            <a:r>
              <a:rPr lang="ro-RO" dirty="0"/>
              <a:t>General: </a:t>
            </a:r>
            <a:r>
              <a:rPr lang="ro-RO" i="1" dirty="0" err="1"/>
              <a:t>load</a:t>
            </a:r>
            <a:r>
              <a:rPr lang="ro-RO" i="1" dirty="0"/>
              <a:t> (</a:t>
            </a:r>
            <a:r>
              <a:rPr lang="ro-RO" i="1" dirty="0" err="1"/>
              <a:t>window</a:t>
            </a:r>
            <a:r>
              <a:rPr lang="ro-RO" i="1" dirty="0"/>
              <a:t>), </a:t>
            </a:r>
            <a:r>
              <a:rPr lang="ro-RO" i="1" dirty="0" err="1"/>
              <a:t>DOMContentLoaded</a:t>
            </a:r>
            <a:r>
              <a:rPr lang="ro-RO" i="1" dirty="0"/>
              <a:t> (document)</a:t>
            </a:r>
          </a:p>
          <a:p>
            <a:pPr lvl="1"/>
            <a:r>
              <a:rPr lang="ro-RO" dirty="0"/>
              <a:t>Tastatură</a:t>
            </a:r>
            <a:r>
              <a:rPr lang="ro-RO" i="1" dirty="0"/>
              <a:t>: </a:t>
            </a:r>
            <a:r>
              <a:rPr lang="ro-RO" i="1" dirty="0" err="1"/>
              <a:t>keydown</a:t>
            </a:r>
            <a:r>
              <a:rPr lang="ro-RO" i="1" dirty="0"/>
              <a:t>, </a:t>
            </a:r>
            <a:r>
              <a:rPr lang="ro-RO" i="1" dirty="0" err="1"/>
              <a:t>keypress</a:t>
            </a:r>
            <a:r>
              <a:rPr lang="ro-RO" i="1" dirty="0"/>
              <a:t>, </a:t>
            </a:r>
            <a:r>
              <a:rPr lang="ro-RO" i="1" dirty="0" err="1"/>
              <a:t>keyup</a:t>
            </a:r>
            <a:endParaRPr lang="ro-RO" i="1" dirty="0"/>
          </a:p>
          <a:p>
            <a:pPr lvl="1"/>
            <a:r>
              <a:rPr lang="ro-RO" dirty="0"/>
              <a:t>Mouse</a:t>
            </a:r>
            <a:r>
              <a:rPr lang="ro-RO" i="1" dirty="0"/>
              <a:t>: </a:t>
            </a:r>
            <a:r>
              <a:rPr lang="ro-RO" i="1" dirty="0" err="1"/>
              <a:t>mouseenter</a:t>
            </a:r>
            <a:r>
              <a:rPr lang="ro-RO" i="1" dirty="0"/>
              <a:t>, </a:t>
            </a:r>
            <a:r>
              <a:rPr lang="ro-RO" i="1" dirty="0" err="1"/>
              <a:t>mouseleave</a:t>
            </a:r>
            <a:r>
              <a:rPr lang="ro-RO" i="1" dirty="0"/>
              <a:t>, </a:t>
            </a:r>
            <a:r>
              <a:rPr lang="ro-RO" i="1" dirty="0" err="1"/>
              <a:t>mousemove</a:t>
            </a:r>
            <a:r>
              <a:rPr lang="ro-RO" i="1" dirty="0"/>
              <a:t>, </a:t>
            </a:r>
            <a:r>
              <a:rPr lang="ro-RO" i="1" dirty="0" err="1"/>
              <a:t>mouseup</a:t>
            </a:r>
            <a:r>
              <a:rPr lang="ro-RO" i="1" dirty="0"/>
              <a:t>, </a:t>
            </a:r>
            <a:r>
              <a:rPr lang="ro-RO" i="1" dirty="0" err="1"/>
              <a:t>mousedown</a:t>
            </a:r>
            <a:r>
              <a:rPr lang="ro-RO" i="1" dirty="0"/>
              <a:t>, click, </a:t>
            </a:r>
            <a:r>
              <a:rPr lang="ro-RO" i="1" dirty="0" err="1"/>
              <a:t>dblclick</a:t>
            </a:r>
            <a:r>
              <a:rPr lang="en-US" i="1" dirty="0"/>
              <a:t>, </a:t>
            </a:r>
            <a:r>
              <a:rPr lang="en-US" i="1" dirty="0" err="1"/>
              <a:t>contextmenu</a:t>
            </a:r>
            <a:endParaRPr lang="ro-RO" i="1" dirty="0"/>
          </a:p>
          <a:p>
            <a:pPr marL="200025" lvl="1" indent="0">
              <a:buNone/>
            </a:pPr>
            <a:r>
              <a:rPr lang="ro-RO" dirty="0"/>
              <a:t>		</a:t>
            </a:r>
            <a:endParaRPr lang="en-US" dirty="0"/>
          </a:p>
        </p:txBody>
      </p:sp>
      <p:sp>
        <p:nvSpPr>
          <p:cNvPr id="5" name="Slide Number Placeholder 4">
            <a:extLst>
              <a:ext uri="{FF2B5EF4-FFF2-40B4-BE49-F238E27FC236}">
                <a16:creationId xmlns:a16="http://schemas.microsoft.com/office/drawing/2014/main" id="{B7ED37FE-9A70-AC1D-0385-300E199E14DE}"/>
              </a:ext>
            </a:extLst>
          </p:cNvPr>
          <p:cNvSpPr>
            <a:spLocks noGrp="1"/>
          </p:cNvSpPr>
          <p:nvPr>
            <p:ph type="sldNum" sz="quarter" idx="12"/>
          </p:nvPr>
        </p:nvSpPr>
        <p:spPr/>
        <p:txBody>
          <a:bodyPr/>
          <a:lstStyle/>
          <a:p>
            <a:pPr>
              <a:defRPr/>
            </a:pPr>
            <a:fld id="{E66D6CB4-6B7B-40A6-AFFC-DA004DAF9624}" type="slidenum">
              <a:rPr lang="en-US" smtClean="0"/>
              <a:pPr>
                <a:defRPr/>
              </a:pPr>
              <a:t>66</a:t>
            </a:fld>
            <a:endParaRPr lang="en-US"/>
          </a:p>
        </p:txBody>
      </p:sp>
    </p:spTree>
    <p:extLst>
      <p:ext uri="{BB962C8B-B14F-4D97-AF65-F5344CB8AC3E}">
        <p14:creationId xmlns:p14="http://schemas.microsoft.com/office/powerpoint/2010/main" val="22705669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Programare</a:t>
            </a:r>
            <a:r>
              <a:rPr lang="en-US" dirty="0"/>
              <a:t> </a:t>
            </a:r>
            <a:r>
              <a:rPr lang="en-US" dirty="0" err="1"/>
              <a:t>execu</a:t>
            </a:r>
            <a:r>
              <a:rPr lang="ro-RO" dirty="0"/>
              <a:t>ție funcție</a:t>
            </a:r>
            <a:endParaRPr lang="en-US" dirty="0"/>
          </a:p>
        </p:txBody>
      </p:sp>
      <p:sp>
        <p:nvSpPr>
          <p:cNvPr id="3" name="Content Placeholder 2"/>
          <p:cNvSpPr>
            <a:spLocks noGrp="1"/>
          </p:cNvSpPr>
          <p:nvPr>
            <p:ph idx="1"/>
          </p:nvPr>
        </p:nvSpPr>
        <p:spPr/>
        <p:txBody>
          <a:bodyPr/>
          <a:lstStyle/>
          <a:p>
            <a:r>
              <a:rPr lang="ro-RO" dirty="0"/>
              <a:t>A) Execuție o singură dată după un interval de timp specificat</a:t>
            </a:r>
          </a:p>
          <a:p>
            <a:pPr lvl="1"/>
            <a:r>
              <a:rPr lang="ro-RO" dirty="0"/>
              <a:t>Programare pornire:</a:t>
            </a:r>
          </a:p>
          <a:p>
            <a:pPr marL="200025" lvl="1" indent="0">
              <a:buNone/>
            </a:pPr>
            <a:r>
              <a:rPr lang="ro-RO" b="1" i="1" dirty="0"/>
              <a:t>		</a:t>
            </a:r>
            <a:r>
              <a:rPr lang="pt-BR" b="1" i="1" dirty="0"/>
              <a:t>var id = set</a:t>
            </a:r>
            <a:r>
              <a:rPr lang="ro-RO" b="1" i="1" dirty="0" err="1"/>
              <a:t>Timeout</a:t>
            </a:r>
            <a:r>
              <a:rPr lang="pt-BR" b="1" i="1" dirty="0"/>
              <a:t>(funcție, durata[, param1, param2, ...]);</a:t>
            </a:r>
            <a:endParaRPr lang="ro-RO" b="1" i="1" dirty="0"/>
          </a:p>
          <a:p>
            <a:pPr lvl="1"/>
            <a:r>
              <a:rPr lang="ro-RO" dirty="0"/>
              <a:t>Oprire:</a:t>
            </a:r>
          </a:p>
          <a:p>
            <a:pPr marL="200025" lvl="1" indent="0">
              <a:buNone/>
            </a:pPr>
            <a:r>
              <a:rPr lang="ro-RO" b="1" i="1" dirty="0"/>
              <a:t>		</a:t>
            </a:r>
            <a:r>
              <a:rPr lang="ro-RO" b="1" i="1" dirty="0" err="1"/>
              <a:t>clear</a:t>
            </a:r>
            <a:r>
              <a:rPr lang="en-US" b="1" i="1" dirty="0"/>
              <a:t>Timeout</a:t>
            </a:r>
            <a:r>
              <a:rPr lang="ro-RO" b="1" i="1" dirty="0"/>
              <a:t>(</a:t>
            </a:r>
            <a:r>
              <a:rPr lang="ro-RO" b="1" i="1" dirty="0" err="1"/>
              <a:t>id</a:t>
            </a:r>
            <a:r>
              <a:rPr lang="ro-RO" b="1" i="1" dirty="0"/>
              <a:t>);	</a:t>
            </a:r>
          </a:p>
          <a:p>
            <a:r>
              <a:rPr lang="ro-RO" dirty="0"/>
              <a:t>B) Execuție repetată la un interval de timp fix</a:t>
            </a:r>
          </a:p>
          <a:p>
            <a:pPr lvl="1"/>
            <a:r>
              <a:rPr lang="ro-RO" dirty="0"/>
              <a:t>Programare pornire:</a:t>
            </a:r>
          </a:p>
          <a:p>
            <a:pPr marL="200025" lvl="1" indent="0">
              <a:buNone/>
            </a:pPr>
            <a:r>
              <a:rPr lang="ro-RO" b="1" i="1" dirty="0"/>
              <a:t>		</a:t>
            </a:r>
            <a:r>
              <a:rPr lang="pt-BR" b="1" i="1" dirty="0"/>
              <a:t>var id = setInterval(funcție, durata[, param1, param2, ...]);</a:t>
            </a:r>
            <a:endParaRPr lang="ro-RO" b="1" i="1" dirty="0"/>
          </a:p>
          <a:p>
            <a:pPr lvl="1"/>
            <a:r>
              <a:rPr lang="ro-RO" dirty="0"/>
              <a:t>Oprire:</a:t>
            </a:r>
          </a:p>
          <a:p>
            <a:pPr marL="200025" lvl="1" indent="0">
              <a:buNone/>
            </a:pPr>
            <a:r>
              <a:rPr lang="ro-RO" b="1" i="1" dirty="0"/>
              <a:t>		</a:t>
            </a:r>
            <a:r>
              <a:rPr lang="ro-RO" b="1" i="1" dirty="0" err="1"/>
              <a:t>clearInterval</a:t>
            </a:r>
            <a:r>
              <a:rPr lang="ro-RO" b="1" i="1" dirty="0"/>
              <a:t>(</a:t>
            </a:r>
            <a:r>
              <a:rPr lang="ro-RO" b="1" i="1" dirty="0" err="1"/>
              <a:t>id</a:t>
            </a:r>
            <a:r>
              <a:rPr lang="ro-RO" b="1" i="1" dirty="0"/>
              <a:t>);	</a:t>
            </a:r>
            <a:endParaRPr lang="en-US" b="1" i="1" dirty="0"/>
          </a:p>
          <a:p>
            <a:r>
              <a:rPr lang="ro-RO" dirty="0"/>
              <a:t>Observație: duratele sunt exprimate în milisecunde</a:t>
            </a:r>
            <a:endParaRPr lang="en-US" dirty="0"/>
          </a:p>
        </p:txBody>
      </p:sp>
      <p:sp>
        <p:nvSpPr>
          <p:cNvPr id="5" name="Slide Number Placeholder 4">
            <a:extLst>
              <a:ext uri="{FF2B5EF4-FFF2-40B4-BE49-F238E27FC236}">
                <a16:creationId xmlns:a16="http://schemas.microsoft.com/office/drawing/2014/main" id="{F851C589-124C-7039-48FA-CDCFB6F0DEF6}"/>
              </a:ext>
            </a:extLst>
          </p:cNvPr>
          <p:cNvSpPr>
            <a:spLocks noGrp="1"/>
          </p:cNvSpPr>
          <p:nvPr>
            <p:ph type="sldNum" sz="quarter" idx="12"/>
          </p:nvPr>
        </p:nvSpPr>
        <p:spPr/>
        <p:txBody>
          <a:bodyPr/>
          <a:lstStyle/>
          <a:p>
            <a:pPr>
              <a:defRPr/>
            </a:pPr>
            <a:fld id="{E66D6CB4-6B7B-40A6-AFFC-DA004DAF9624}" type="slidenum">
              <a:rPr lang="en-US" smtClean="0"/>
              <a:pPr>
                <a:defRPr/>
              </a:pPr>
              <a:t>67</a:t>
            </a:fld>
            <a:endParaRPr lang="en-US"/>
          </a:p>
        </p:txBody>
      </p:sp>
    </p:spTree>
    <p:extLst>
      <p:ext uri="{BB962C8B-B14F-4D97-AF65-F5344CB8AC3E}">
        <p14:creationId xmlns:p14="http://schemas.microsoft.com/office/powerpoint/2010/main" val="13193951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968C7-2A8E-4463-B9B2-AC097DE538D3}"/>
              </a:ext>
            </a:extLst>
          </p:cNvPr>
          <p:cNvSpPr>
            <a:spLocks noGrp="1"/>
          </p:cNvSpPr>
          <p:nvPr>
            <p:ph type="title"/>
          </p:nvPr>
        </p:nvSpPr>
        <p:spPr/>
        <p:txBody>
          <a:bodyPr/>
          <a:lstStyle/>
          <a:p>
            <a:r>
              <a:rPr lang="en-US" dirty="0" err="1"/>
              <a:t>Comunicarea</a:t>
            </a:r>
            <a:r>
              <a:rPr lang="en-US" dirty="0"/>
              <a:t> cu </a:t>
            </a:r>
            <a:r>
              <a:rPr lang="en-US" dirty="0" err="1"/>
              <a:t>serverul</a:t>
            </a:r>
            <a:r>
              <a:rPr lang="ro-RO" dirty="0"/>
              <a:t> - </a:t>
            </a:r>
            <a:r>
              <a:rPr lang="ro-RO" dirty="0" err="1"/>
              <a:t>optional</a:t>
            </a:r>
            <a:endParaRPr lang="en-US" dirty="0"/>
          </a:p>
        </p:txBody>
      </p:sp>
      <p:sp>
        <p:nvSpPr>
          <p:cNvPr id="3" name="Content Placeholder 2">
            <a:extLst>
              <a:ext uri="{FF2B5EF4-FFF2-40B4-BE49-F238E27FC236}">
                <a16:creationId xmlns:a16="http://schemas.microsoft.com/office/drawing/2014/main" id="{22B60510-454C-4285-9C9E-FFE578EE42FD}"/>
              </a:ext>
            </a:extLst>
          </p:cNvPr>
          <p:cNvSpPr>
            <a:spLocks noGrp="1"/>
          </p:cNvSpPr>
          <p:nvPr>
            <p:ph idx="1"/>
          </p:nvPr>
        </p:nvSpPr>
        <p:spPr/>
        <p:txBody>
          <a:bodyPr/>
          <a:lstStyle/>
          <a:p>
            <a:r>
              <a:rPr lang="en-US" dirty="0" err="1"/>
              <a:t>Prin</a:t>
            </a:r>
            <a:r>
              <a:rPr lang="en-US" dirty="0"/>
              <a:t> </a:t>
            </a:r>
            <a:r>
              <a:rPr lang="en-US" dirty="0" err="1"/>
              <a:t>obiecte</a:t>
            </a:r>
            <a:r>
              <a:rPr lang="en-US" dirty="0"/>
              <a:t> de tip </a:t>
            </a:r>
            <a:r>
              <a:rPr lang="en-US" b="1" i="1" dirty="0" err="1"/>
              <a:t>XMLHttpRequest</a:t>
            </a:r>
            <a:endParaRPr lang="en-US" dirty="0"/>
          </a:p>
          <a:p>
            <a:r>
              <a:rPr lang="en-US" dirty="0" err="1"/>
              <a:t>Permite</a:t>
            </a:r>
            <a:r>
              <a:rPr lang="en-US" dirty="0"/>
              <a:t> </a:t>
            </a:r>
            <a:r>
              <a:rPr lang="en-US" dirty="0" err="1"/>
              <a:t>crearea</a:t>
            </a:r>
            <a:r>
              <a:rPr lang="en-US" dirty="0"/>
              <a:t>, </a:t>
            </a:r>
            <a:r>
              <a:rPr lang="en-US" dirty="0" err="1"/>
              <a:t>transmiterea</a:t>
            </a:r>
            <a:r>
              <a:rPr lang="en-US" dirty="0"/>
              <a:t> </a:t>
            </a:r>
            <a:r>
              <a:rPr lang="ro-RO" dirty="0"/>
              <a:t>și recepția de cereri HTTP(S)</a:t>
            </a:r>
          </a:p>
          <a:p>
            <a:r>
              <a:rPr lang="ro-RO" b="1" dirty="0"/>
              <a:t>Construire </a:t>
            </a:r>
            <a:r>
              <a:rPr lang="ro-RO" dirty="0"/>
              <a:t>obiect cerere:</a:t>
            </a:r>
          </a:p>
          <a:p>
            <a:r>
              <a:rPr lang="ro-RO" b="1" i="1" dirty="0"/>
              <a:t>		</a:t>
            </a:r>
            <a:r>
              <a:rPr lang="pt-BR" b="1" i="1" dirty="0"/>
              <a:t>var </a:t>
            </a:r>
            <a:r>
              <a:rPr lang="ro-RO" b="1" i="1" dirty="0"/>
              <a:t>cerere</a:t>
            </a:r>
            <a:r>
              <a:rPr lang="pt-BR" b="1" i="1" dirty="0"/>
              <a:t> = </a:t>
            </a:r>
            <a:r>
              <a:rPr lang="ro-RO" b="1" i="1" dirty="0" err="1"/>
              <a:t>new</a:t>
            </a:r>
            <a:r>
              <a:rPr lang="ro-RO" b="1" i="1" dirty="0"/>
              <a:t> </a:t>
            </a:r>
            <a:r>
              <a:rPr lang="ro-RO" b="1" i="1" dirty="0" err="1"/>
              <a:t>XMLHttpRequest</a:t>
            </a:r>
            <a:r>
              <a:rPr lang="ro-RO" b="1" i="1" dirty="0"/>
              <a:t>()</a:t>
            </a:r>
            <a:r>
              <a:rPr lang="pt-BR" b="1" i="1" dirty="0"/>
              <a:t>;</a:t>
            </a:r>
            <a:endParaRPr lang="ro-RO" b="1" i="1" dirty="0"/>
          </a:p>
          <a:p>
            <a:r>
              <a:rPr lang="ro-RO" b="1" dirty="0"/>
              <a:t>Funcții</a:t>
            </a:r>
            <a:r>
              <a:rPr lang="ro-RO" dirty="0"/>
              <a:t>:</a:t>
            </a:r>
          </a:p>
          <a:p>
            <a:pPr lvl="1"/>
            <a:r>
              <a:rPr lang="ro-RO" i="1" dirty="0"/>
              <a:t>open(</a:t>
            </a:r>
            <a:r>
              <a:rPr lang="ro-RO" i="1" dirty="0" err="1"/>
              <a:t>method</a:t>
            </a:r>
            <a:r>
              <a:rPr lang="ro-RO" i="1" dirty="0"/>
              <a:t>, </a:t>
            </a:r>
            <a:r>
              <a:rPr lang="ro-RO" i="1" dirty="0" err="1"/>
              <a:t>url</a:t>
            </a:r>
            <a:r>
              <a:rPr lang="ro-RO" i="1" dirty="0"/>
              <a:t>)</a:t>
            </a:r>
            <a:r>
              <a:rPr lang="ro-RO" dirty="0"/>
              <a:t> – inițializează un obiect </a:t>
            </a:r>
            <a:r>
              <a:rPr lang="ro-RO" i="1" dirty="0" err="1"/>
              <a:t>XMLHttpRequest</a:t>
            </a:r>
            <a:endParaRPr lang="ro-RO" i="1" dirty="0"/>
          </a:p>
          <a:p>
            <a:pPr lvl="1"/>
            <a:r>
              <a:rPr lang="ro-RO" i="1" dirty="0" err="1"/>
              <a:t>setRequestHeader</a:t>
            </a:r>
            <a:r>
              <a:rPr lang="ro-RO" i="1" dirty="0"/>
              <a:t>(</a:t>
            </a:r>
            <a:r>
              <a:rPr lang="ro-RO" i="1" dirty="0" err="1"/>
              <a:t>header</a:t>
            </a:r>
            <a:r>
              <a:rPr lang="ro-RO" i="1" dirty="0"/>
              <a:t>, </a:t>
            </a:r>
            <a:r>
              <a:rPr lang="ro-RO" i="1" dirty="0" err="1"/>
              <a:t>value</a:t>
            </a:r>
            <a:r>
              <a:rPr lang="ro-RO" i="1" dirty="0"/>
              <a:t>)</a:t>
            </a:r>
            <a:r>
              <a:rPr lang="ro-RO" dirty="0"/>
              <a:t> – permite transmiterea de valori în </a:t>
            </a:r>
            <a:r>
              <a:rPr lang="ro-RO" dirty="0" err="1"/>
              <a:t>header-ul</a:t>
            </a:r>
            <a:r>
              <a:rPr lang="ro-RO" dirty="0"/>
              <a:t> cererii</a:t>
            </a:r>
          </a:p>
          <a:p>
            <a:pPr lvl="1"/>
            <a:r>
              <a:rPr lang="ro-RO" i="1" dirty="0" err="1"/>
              <a:t>send</a:t>
            </a:r>
            <a:r>
              <a:rPr lang="ro-RO" i="1" dirty="0"/>
              <a:t>(data)</a:t>
            </a:r>
            <a:r>
              <a:rPr lang="ro-RO" dirty="0"/>
              <a:t> – începe procesarea asincronă a cererii</a:t>
            </a:r>
          </a:p>
          <a:p>
            <a:pPr lvl="1"/>
            <a:r>
              <a:rPr lang="ro-RO" i="1" dirty="0" err="1"/>
              <a:t>abort</a:t>
            </a:r>
            <a:r>
              <a:rPr lang="ro-RO" i="1" dirty="0"/>
              <a:t>()</a:t>
            </a:r>
            <a:r>
              <a:rPr lang="ro-RO" dirty="0"/>
              <a:t> – anulează o cerere în desfășurare</a:t>
            </a:r>
          </a:p>
          <a:p>
            <a:pPr lvl="1"/>
            <a:r>
              <a:rPr lang="ro-RO" i="1" dirty="0" err="1"/>
              <a:t>getResponseHeader</a:t>
            </a:r>
            <a:r>
              <a:rPr lang="ro-RO" i="1" dirty="0"/>
              <a:t>(</a:t>
            </a:r>
            <a:r>
              <a:rPr lang="ro-RO" i="1" dirty="0" err="1"/>
              <a:t>header</a:t>
            </a:r>
            <a:r>
              <a:rPr lang="ro-RO" i="1" dirty="0"/>
              <a:t>)</a:t>
            </a:r>
            <a:r>
              <a:rPr lang="ro-RO" dirty="0"/>
              <a:t> – permite citirea valorilor din </a:t>
            </a:r>
            <a:r>
              <a:rPr lang="ro-RO" dirty="0" err="1"/>
              <a:t>header</a:t>
            </a:r>
            <a:r>
              <a:rPr lang="ro-RO" dirty="0"/>
              <a:t>-ele primite de la server</a:t>
            </a:r>
          </a:p>
          <a:p>
            <a:pPr marL="200025" lvl="1" indent="0">
              <a:buNone/>
            </a:pPr>
            <a:endParaRPr lang="ro-RO" dirty="0"/>
          </a:p>
          <a:p>
            <a:endParaRPr lang="en-US" dirty="0"/>
          </a:p>
        </p:txBody>
      </p:sp>
      <p:sp>
        <p:nvSpPr>
          <p:cNvPr id="5" name="Slide Number Placeholder 4">
            <a:extLst>
              <a:ext uri="{FF2B5EF4-FFF2-40B4-BE49-F238E27FC236}">
                <a16:creationId xmlns:a16="http://schemas.microsoft.com/office/drawing/2014/main" id="{9FD4C283-BC7E-D996-C513-42C2D2E968A0}"/>
              </a:ext>
            </a:extLst>
          </p:cNvPr>
          <p:cNvSpPr>
            <a:spLocks noGrp="1"/>
          </p:cNvSpPr>
          <p:nvPr>
            <p:ph type="sldNum" sz="quarter" idx="12"/>
          </p:nvPr>
        </p:nvSpPr>
        <p:spPr/>
        <p:txBody>
          <a:bodyPr/>
          <a:lstStyle/>
          <a:p>
            <a:pPr>
              <a:defRPr/>
            </a:pPr>
            <a:fld id="{E66D6CB4-6B7B-40A6-AFFC-DA004DAF9624}" type="slidenum">
              <a:rPr lang="en-US" smtClean="0"/>
              <a:pPr>
                <a:defRPr/>
              </a:pPr>
              <a:t>68</a:t>
            </a:fld>
            <a:endParaRPr lang="en-US"/>
          </a:p>
        </p:txBody>
      </p:sp>
    </p:spTree>
    <p:extLst>
      <p:ext uri="{BB962C8B-B14F-4D97-AF65-F5344CB8AC3E}">
        <p14:creationId xmlns:p14="http://schemas.microsoft.com/office/powerpoint/2010/main" val="16400209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C525A-403E-4735-AC5E-BA81A39A573B}"/>
              </a:ext>
            </a:extLst>
          </p:cNvPr>
          <p:cNvSpPr>
            <a:spLocks noGrp="1"/>
          </p:cNvSpPr>
          <p:nvPr>
            <p:ph type="title"/>
          </p:nvPr>
        </p:nvSpPr>
        <p:spPr/>
        <p:txBody>
          <a:bodyPr/>
          <a:lstStyle/>
          <a:p>
            <a:r>
              <a:rPr lang="ro-RO" dirty="0"/>
              <a:t>Comunicarea cu serverul – opțional</a:t>
            </a:r>
            <a:endParaRPr lang="en-US" dirty="0"/>
          </a:p>
        </p:txBody>
      </p:sp>
      <p:sp>
        <p:nvSpPr>
          <p:cNvPr id="3" name="Content Placeholder 2">
            <a:extLst>
              <a:ext uri="{FF2B5EF4-FFF2-40B4-BE49-F238E27FC236}">
                <a16:creationId xmlns:a16="http://schemas.microsoft.com/office/drawing/2014/main" id="{D9914FBA-FC43-4792-9DE1-F1E9F708DD29}"/>
              </a:ext>
            </a:extLst>
          </p:cNvPr>
          <p:cNvSpPr>
            <a:spLocks noGrp="1"/>
          </p:cNvSpPr>
          <p:nvPr>
            <p:ph idx="1"/>
          </p:nvPr>
        </p:nvSpPr>
        <p:spPr/>
        <p:txBody>
          <a:bodyPr/>
          <a:lstStyle/>
          <a:p>
            <a:r>
              <a:rPr lang="ro-RO" b="1" dirty="0"/>
              <a:t>Proprietăți</a:t>
            </a:r>
            <a:r>
              <a:rPr lang="ro-RO" dirty="0"/>
              <a:t>:</a:t>
            </a:r>
          </a:p>
          <a:p>
            <a:pPr lvl="1"/>
            <a:r>
              <a:rPr lang="ro-RO" i="1" dirty="0" err="1"/>
              <a:t>readyState</a:t>
            </a:r>
            <a:r>
              <a:rPr lang="ro-RO" dirty="0"/>
              <a:t> – </a:t>
            </a:r>
            <a:r>
              <a:rPr lang="ro-RO" dirty="0" err="1"/>
              <a:t>intreg</a:t>
            </a:r>
            <a:r>
              <a:rPr lang="ro-RO" dirty="0"/>
              <a:t> care indică starea curentă a cererii (0 – netrimisă, ..., 4 – </a:t>
            </a:r>
            <a:r>
              <a:rPr lang="ro-RO" dirty="0" err="1"/>
              <a:t>done</a:t>
            </a:r>
            <a:r>
              <a:rPr lang="ro-RO" dirty="0"/>
              <a:t>)</a:t>
            </a:r>
          </a:p>
          <a:p>
            <a:pPr lvl="1"/>
            <a:r>
              <a:rPr lang="ro-RO" i="1" dirty="0" err="1"/>
              <a:t>response</a:t>
            </a:r>
            <a:r>
              <a:rPr lang="ro-RO" dirty="0"/>
              <a:t> – răspunsul primit de la server de tipul indicat de </a:t>
            </a:r>
            <a:r>
              <a:rPr lang="ro-RO" i="1" dirty="0" err="1"/>
              <a:t>responseType</a:t>
            </a:r>
            <a:endParaRPr lang="ro-RO" i="1" dirty="0"/>
          </a:p>
          <a:p>
            <a:pPr lvl="1"/>
            <a:r>
              <a:rPr lang="ro-RO" i="1" dirty="0"/>
              <a:t>status, </a:t>
            </a:r>
            <a:r>
              <a:rPr lang="ro-RO" i="1" dirty="0" err="1"/>
              <a:t>statusText</a:t>
            </a:r>
            <a:r>
              <a:rPr lang="ro-RO" i="1" dirty="0"/>
              <a:t> – codul HTTP pentru răspuns în format numeric și text</a:t>
            </a:r>
          </a:p>
          <a:p>
            <a:pPr lvl="1"/>
            <a:endParaRPr lang="ro-RO" dirty="0"/>
          </a:p>
          <a:p>
            <a:r>
              <a:rPr lang="ro-RO" b="1" dirty="0"/>
              <a:t>Evenimente</a:t>
            </a:r>
            <a:r>
              <a:rPr lang="ro-RO" dirty="0"/>
              <a:t> - </a:t>
            </a:r>
            <a:r>
              <a:rPr lang="ro-RO" dirty="0" err="1"/>
              <a:t>addEventListener</a:t>
            </a:r>
            <a:r>
              <a:rPr lang="ro-RO" dirty="0"/>
              <a:t>:</a:t>
            </a:r>
          </a:p>
          <a:p>
            <a:pPr lvl="1"/>
            <a:r>
              <a:rPr lang="ro-RO" dirty="0" err="1"/>
              <a:t>load</a:t>
            </a:r>
            <a:r>
              <a:rPr lang="ro-RO" dirty="0"/>
              <a:t> – cererea a fost executată și a fost primit răspunsul</a:t>
            </a:r>
          </a:p>
          <a:p>
            <a:pPr lvl="1"/>
            <a:r>
              <a:rPr lang="ro-RO" dirty="0" err="1"/>
              <a:t>readystatechange</a:t>
            </a:r>
            <a:r>
              <a:rPr lang="ro-RO" dirty="0"/>
              <a:t> – s-a modificat starea curentă a obiectului</a:t>
            </a:r>
            <a:endParaRPr lang="en-US" dirty="0"/>
          </a:p>
          <a:p>
            <a:pPr lvl="1"/>
            <a:r>
              <a:rPr lang="en-US" dirty="0"/>
              <a:t>p</a:t>
            </a:r>
            <a:r>
              <a:rPr lang="ro-RO" dirty="0" err="1"/>
              <a:t>rogress</a:t>
            </a:r>
            <a:r>
              <a:rPr lang="en-US" dirty="0"/>
              <a:t> – </a:t>
            </a:r>
            <a:r>
              <a:rPr lang="en-US" dirty="0" err="1"/>
              <a:t>avansare</a:t>
            </a:r>
            <a:r>
              <a:rPr lang="en-US" dirty="0"/>
              <a:t> </a:t>
            </a:r>
            <a:r>
              <a:rPr lang="ro-RO"/>
              <a:t>operație</a:t>
            </a:r>
            <a:endParaRPr lang="ro-RO" dirty="0"/>
          </a:p>
          <a:p>
            <a:pPr lvl="1"/>
            <a:r>
              <a:rPr lang="ro-RO" dirty="0" err="1"/>
              <a:t>abort</a:t>
            </a:r>
            <a:r>
              <a:rPr lang="ro-RO" dirty="0"/>
              <a:t> – cererea a fost anulată de client</a:t>
            </a:r>
          </a:p>
          <a:p>
            <a:pPr lvl="1"/>
            <a:r>
              <a:rPr lang="ro-RO" dirty="0" err="1"/>
              <a:t>timeout</a:t>
            </a:r>
            <a:r>
              <a:rPr lang="ro-RO" dirty="0"/>
              <a:t> – a expirat timpul alocat</a:t>
            </a:r>
          </a:p>
          <a:p>
            <a:pPr lvl="1"/>
            <a:r>
              <a:rPr lang="ro-RO" dirty="0" err="1"/>
              <a:t>error</a:t>
            </a:r>
            <a:r>
              <a:rPr lang="ro-RO" dirty="0"/>
              <a:t> – cererea s-a încheiat cu o eroare</a:t>
            </a:r>
          </a:p>
          <a:p>
            <a:pPr lvl="1"/>
            <a:endParaRPr lang="ro-RO" dirty="0"/>
          </a:p>
          <a:p>
            <a:pPr lvl="1"/>
            <a:endParaRPr lang="ro-RO" dirty="0"/>
          </a:p>
        </p:txBody>
      </p:sp>
      <p:sp>
        <p:nvSpPr>
          <p:cNvPr id="5" name="Slide Number Placeholder 4">
            <a:extLst>
              <a:ext uri="{FF2B5EF4-FFF2-40B4-BE49-F238E27FC236}">
                <a16:creationId xmlns:a16="http://schemas.microsoft.com/office/drawing/2014/main" id="{680C6A18-6F05-B6BF-42C2-4D1234006551}"/>
              </a:ext>
            </a:extLst>
          </p:cNvPr>
          <p:cNvSpPr>
            <a:spLocks noGrp="1"/>
          </p:cNvSpPr>
          <p:nvPr>
            <p:ph type="sldNum" sz="quarter" idx="12"/>
          </p:nvPr>
        </p:nvSpPr>
        <p:spPr/>
        <p:txBody>
          <a:bodyPr/>
          <a:lstStyle/>
          <a:p>
            <a:pPr>
              <a:defRPr/>
            </a:pPr>
            <a:fld id="{E66D6CB4-6B7B-40A6-AFFC-DA004DAF9624}" type="slidenum">
              <a:rPr lang="en-US" smtClean="0"/>
              <a:pPr>
                <a:defRPr/>
              </a:pPr>
              <a:t>69</a:t>
            </a:fld>
            <a:endParaRPr lang="en-US"/>
          </a:p>
        </p:txBody>
      </p:sp>
    </p:spTree>
    <p:extLst>
      <p:ext uri="{BB962C8B-B14F-4D97-AF65-F5344CB8AC3E}">
        <p14:creationId xmlns:p14="http://schemas.microsoft.com/office/powerpoint/2010/main" val="631692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3725"/>
            <a:ext cx="3200400" cy="2286000"/>
          </a:xfrm>
        </p:spPr>
        <p:txBody>
          <a:bodyPr/>
          <a:lstStyle/>
          <a:p>
            <a:pPr fontAlgn="auto">
              <a:spcAft>
                <a:spcPts val="0"/>
              </a:spcAft>
              <a:defRPr/>
            </a:pPr>
            <a:r>
              <a:rPr lang="ro-RO" dirty="0"/>
              <a:t>I. Noțiuni generale</a:t>
            </a:r>
            <a:endParaRPr lang="en-US" dirty="0"/>
          </a:p>
        </p:txBody>
      </p:sp>
      <p:sp>
        <p:nvSpPr>
          <p:cNvPr id="11267" name="Content Placeholder 2"/>
          <p:cNvSpPr>
            <a:spLocks noGrp="1"/>
          </p:cNvSpPr>
          <p:nvPr>
            <p:ph idx="1"/>
          </p:nvPr>
        </p:nvSpPr>
        <p:spPr>
          <a:xfrm>
            <a:off x="4800600" y="731838"/>
            <a:ext cx="6492875" cy="5257800"/>
          </a:xfrm>
        </p:spPr>
        <p:txBody>
          <a:bodyPr/>
          <a:lstStyle/>
          <a:p>
            <a:r>
              <a:rPr lang="ro-RO" altLang="ro-RO" sz="3600" dirty="0"/>
              <a:t>1. Conceptul de multimedia</a:t>
            </a:r>
          </a:p>
          <a:p>
            <a:endParaRPr lang="ro-RO" altLang="ro-RO" sz="3600" dirty="0"/>
          </a:p>
          <a:p>
            <a:r>
              <a:rPr lang="ro-RO" altLang="ro-RO" sz="3600" dirty="0"/>
              <a:t>2. Clase de aplicații multimedia</a:t>
            </a:r>
          </a:p>
          <a:p>
            <a:endParaRPr lang="ro-RO" altLang="ro-RO" sz="3600" dirty="0"/>
          </a:p>
          <a:p>
            <a:r>
              <a:rPr lang="ro-RO" altLang="ro-RO" sz="3600" dirty="0"/>
              <a:t>3. </a:t>
            </a:r>
            <a:r>
              <a:rPr lang="ro-RO" altLang="ro-RO" sz="3600"/>
              <a:t>Condiții hardware / software</a:t>
            </a:r>
            <a:endParaRPr lang="ro-RO" altLang="ro-RO" sz="3600" dirty="0"/>
          </a:p>
          <a:p>
            <a:endParaRPr lang="ro-RO" altLang="ro-RO" sz="3600" dirty="0"/>
          </a:p>
          <a:p>
            <a:r>
              <a:rPr lang="ro-RO" altLang="ro-RO" sz="3600" dirty="0"/>
              <a:t>4. Multimedia în </a:t>
            </a:r>
            <a:r>
              <a:rPr lang="ro-RO" altLang="ro-RO" sz="3600"/>
              <a:t>context WEB</a:t>
            </a:r>
            <a:endParaRPr lang="en-US" altLang="ro-RO" sz="3600" dirty="0"/>
          </a:p>
        </p:txBody>
      </p:sp>
      <p:sp>
        <p:nvSpPr>
          <p:cNvPr id="11268" name="Text Placeholder 3"/>
          <p:cNvSpPr>
            <a:spLocks noGrp="1"/>
          </p:cNvSpPr>
          <p:nvPr>
            <p:ph type="body" sz="half" idx="2"/>
          </p:nvPr>
        </p:nvSpPr>
        <p:spPr>
          <a:xfrm>
            <a:off x="457200" y="2925763"/>
            <a:ext cx="3200400" cy="3379787"/>
          </a:xfrm>
        </p:spPr>
        <p:txBody>
          <a:bodyPr/>
          <a:lstStyle/>
          <a:p>
            <a:endParaRPr lang="ro-RO" altLang="ro-RO"/>
          </a:p>
        </p:txBody>
      </p:sp>
      <p:sp>
        <p:nvSpPr>
          <p:cNvPr id="4" name="Slide Number Placeholder 3">
            <a:extLst>
              <a:ext uri="{FF2B5EF4-FFF2-40B4-BE49-F238E27FC236}">
                <a16:creationId xmlns:a16="http://schemas.microsoft.com/office/drawing/2014/main" id="{75F6173D-3B19-7585-54B5-42018B7BE2F2}"/>
              </a:ext>
            </a:extLst>
          </p:cNvPr>
          <p:cNvSpPr>
            <a:spLocks noGrp="1"/>
          </p:cNvSpPr>
          <p:nvPr>
            <p:ph type="sldNum" sz="quarter" idx="12"/>
          </p:nvPr>
        </p:nvSpPr>
        <p:spPr/>
        <p:txBody>
          <a:bodyPr/>
          <a:lstStyle/>
          <a:p>
            <a:pPr>
              <a:defRPr/>
            </a:pPr>
            <a:fld id="{E779F2A8-5F4E-4F3A-BBC1-941A55361736}" type="slidenum">
              <a:rPr lang="en-US" smtClean="0"/>
              <a:pPr>
                <a:defRPr/>
              </a:pPr>
              <a:t>7</a:t>
            </a:fld>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FCF69-5928-4DE6-A49E-DE53603740C3}"/>
              </a:ext>
            </a:extLst>
          </p:cNvPr>
          <p:cNvSpPr>
            <a:spLocks noGrp="1"/>
          </p:cNvSpPr>
          <p:nvPr>
            <p:ph type="title"/>
          </p:nvPr>
        </p:nvSpPr>
        <p:spPr/>
        <p:txBody>
          <a:bodyPr/>
          <a:lstStyle/>
          <a:p>
            <a:r>
              <a:rPr lang="ro-RO" dirty="0"/>
              <a:t>Execuție asincronă - obiecte </a:t>
            </a:r>
            <a:r>
              <a:rPr lang="ro-RO" b="1" i="1" dirty="0"/>
              <a:t>Promise</a:t>
            </a:r>
            <a:endParaRPr lang="en-US" b="1" i="1" dirty="0"/>
          </a:p>
        </p:txBody>
      </p:sp>
      <p:sp>
        <p:nvSpPr>
          <p:cNvPr id="3" name="Content Placeholder 2">
            <a:extLst>
              <a:ext uri="{FF2B5EF4-FFF2-40B4-BE49-F238E27FC236}">
                <a16:creationId xmlns:a16="http://schemas.microsoft.com/office/drawing/2014/main" id="{DF76043F-6409-40B4-ABC9-64283FFB10EC}"/>
              </a:ext>
            </a:extLst>
          </p:cNvPr>
          <p:cNvSpPr>
            <a:spLocks noGrp="1"/>
          </p:cNvSpPr>
          <p:nvPr>
            <p:ph idx="1"/>
          </p:nvPr>
        </p:nvSpPr>
        <p:spPr/>
        <p:txBody>
          <a:bodyPr/>
          <a:lstStyle/>
          <a:p>
            <a:r>
              <a:rPr lang="ro-RO" dirty="0"/>
              <a:t>Obiecte </a:t>
            </a:r>
            <a:r>
              <a:rPr lang="ro-RO" b="1" i="1" dirty="0"/>
              <a:t>Promise</a:t>
            </a:r>
            <a:r>
              <a:rPr lang="ro-RO" dirty="0"/>
              <a:t> – încapsulează o operație asincronă și </a:t>
            </a:r>
            <a:r>
              <a:rPr lang="ro-RO" dirty="0" err="1"/>
              <a:t>callback</a:t>
            </a:r>
            <a:r>
              <a:rPr lang="ro-RO" dirty="0"/>
              <a:t>-urile asociate</a:t>
            </a:r>
          </a:p>
          <a:p>
            <a:r>
              <a:rPr lang="en-US" dirty="0" err="1"/>
              <a:t>Construire</a:t>
            </a:r>
            <a:r>
              <a:rPr lang="en-US" dirty="0"/>
              <a:t> </a:t>
            </a:r>
            <a:r>
              <a:rPr lang="en-US" dirty="0" err="1"/>
              <a:t>funcție</a:t>
            </a:r>
            <a:r>
              <a:rPr lang="en-US" dirty="0"/>
              <a:t>:</a:t>
            </a:r>
          </a:p>
          <a:p>
            <a:pPr lvl="1"/>
            <a:r>
              <a:rPr lang="en-US" dirty="0" err="1"/>
              <a:t>funcție</a:t>
            </a:r>
            <a:r>
              <a:rPr lang="en-US" dirty="0"/>
              <a:t> care </a:t>
            </a:r>
            <a:r>
              <a:rPr lang="en-US" dirty="0" err="1"/>
              <a:t>întoarce</a:t>
            </a:r>
            <a:r>
              <a:rPr lang="en-US" dirty="0"/>
              <a:t> un </a:t>
            </a:r>
            <a:r>
              <a:rPr lang="en-US" dirty="0" err="1"/>
              <a:t>obiect</a:t>
            </a:r>
            <a:r>
              <a:rPr lang="en-US" dirty="0"/>
              <a:t> </a:t>
            </a:r>
            <a:r>
              <a:rPr lang="en-US" b="1" i="1" dirty="0"/>
              <a:t>Promise</a:t>
            </a:r>
          </a:p>
          <a:p>
            <a:pPr lvl="1"/>
            <a:r>
              <a:rPr lang="en-US" dirty="0" err="1"/>
              <a:t>obiectul</a:t>
            </a:r>
            <a:r>
              <a:rPr lang="en-US" dirty="0"/>
              <a:t> </a:t>
            </a:r>
            <a:r>
              <a:rPr lang="en-US" i="1" dirty="0"/>
              <a:t>Promise</a:t>
            </a:r>
            <a:r>
              <a:rPr lang="en-US" dirty="0"/>
              <a:t> </a:t>
            </a:r>
            <a:r>
              <a:rPr lang="en-US" dirty="0" err="1"/>
              <a:t>este</a:t>
            </a:r>
            <a:r>
              <a:rPr lang="en-US" dirty="0"/>
              <a:t> </a:t>
            </a:r>
            <a:r>
              <a:rPr lang="en-US" dirty="0" err="1"/>
              <a:t>construit</a:t>
            </a:r>
            <a:r>
              <a:rPr lang="en-US" dirty="0"/>
              <a:t> pe </a:t>
            </a:r>
            <a:r>
              <a:rPr lang="en-US" dirty="0" err="1"/>
              <a:t>baza</a:t>
            </a:r>
            <a:r>
              <a:rPr lang="en-US" dirty="0"/>
              <a:t> </a:t>
            </a:r>
            <a:r>
              <a:rPr lang="en-US" dirty="0" err="1"/>
              <a:t>unei</a:t>
            </a:r>
            <a:r>
              <a:rPr lang="en-US" dirty="0"/>
              <a:t> </a:t>
            </a:r>
            <a:r>
              <a:rPr lang="en-US" dirty="0" err="1"/>
              <a:t>funcții</a:t>
            </a:r>
            <a:r>
              <a:rPr lang="en-US" dirty="0"/>
              <a:t> </a:t>
            </a:r>
            <a:r>
              <a:rPr lang="en-US" dirty="0" err="1"/>
              <a:t>denumite</a:t>
            </a:r>
            <a:r>
              <a:rPr lang="en-US" dirty="0"/>
              <a:t> </a:t>
            </a:r>
            <a:r>
              <a:rPr lang="en-US" b="1" i="1" dirty="0"/>
              <a:t>executor</a:t>
            </a:r>
          </a:p>
          <a:p>
            <a:pPr lvl="1"/>
            <a:r>
              <a:rPr lang="en-US" dirty="0" err="1"/>
              <a:t>funcția</a:t>
            </a:r>
            <a:r>
              <a:rPr lang="en-US" dirty="0"/>
              <a:t> executor:</a:t>
            </a:r>
          </a:p>
          <a:p>
            <a:pPr lvl="2"/>
            <a:r>
              <a:rPr lang="en-US" dirty="0" err="1"/>
              <a:t>primește</a:t>
            </a:r>
            <a:r>
              <a:rPr lang="en-US" dirty="0"/>
              <a:t> ca </a:t>
            </a:r>
            <a:r>
              <a:rPr lang="en-US" dirty="0" err="1"/>
              <a:t>parametru</a:t>
            </a:r>
            <a:r>
              <a:rPr lang="en-US" dirty="0"/>
              <a:t> o </a:t>
            </a:r>
            <a:r>
              <a:rPr lang="en-US" dirty="0" err="1"/>
              <a:t>funcție</a:t>
            </a:r>
            <a:r>
              <a:rPr lang="en-US" dirty="0"/>
              <a:t> </a:t>
            </a:r>
            <a:r>
              <a:rPr lang="en-US" b="1" i="1" dirty="0"/>
              <a:t>resolve</a:t>
            </a:r>
          </a:p>
          <a:p>
            <a:pPr lvl="2"/>
            <a:r>
              <a:rPr lang="en-US" dirty="0" err="1"/>
              <a:t>execută</a:t>
            </a:r>
            <a:r>
              <a:rPr lang="en-US" dirty="0"/>
              <a:t> </a:t>
            </a:r>
            <a:r>
              <a:rPr lang="en-US" dirty="0" err="1"/>
              <a:t>operația</a:t>
            </a:r>
            <a:endParaRPr lang="en-US" dirty="0"/>
          </a:p>
          <a:p>
            <a:pPr lvl="2"/>
            <a:r>
              <a:rPr lang="en-US" dirty="0" err="1"/>
              <a:t>apelează</a:t>
            </a:r>
            <a:r>
              <a:rPr lang="en-US" dirty="0"/>
              <a:t> </a:t>
            </a:r>
            <a:r>
              <a:rPr lang="en-US" i="1" dirty="0"/>
              <a:t>resolve(</a:t>
            </a:r>
            <a:r>
              <a:rPr lang="en-US" i="1" dirty="0" err="1"/>
              <a:t>valoareRezultat</a:t>
            </a:r>
            <a:r>
              <a:rPr lang="en-US" i="1" dirty="0"/>
              <a:t>)</a:t>
            </a:r>
          </a:p>
          <a:p>
            <a:r>
              <a:rPr lang="en-US" dirty="0" err="1"/>
              <a:t>Utilizare</a:t>
            </a:r>
            <a:r>
              <a:rPr lang="en-US" dirty="0"/>
              <a:t>:</a:t>
            </a:r>
          </a:p>
          <a:p>
            <a:pPr lvl="1"/>
            <a:r>
              <a:rPr lang="en-US" dirty="0"/>
              <a:t>se </a:t>
            </a:r>
            <a:r>
              <a:rPr lang="en-US" dirty="0" err="1"/>
              <a:t>apelează</a:t>
            </a:r>
            <a:r>
              <a:rPr lang="en-US" dirty="0"/>
              <a:t> </a:t>
            </a:r>
            <a:r>
              <a:rPr lang="en-US" dirty="0" err="1"/>
              <a:t>funcția</a:t>
            </a:r>
            <a:r>
              <a:rPr lang="en-US" dirty="0"/>
              <a:t> </a:t>
            </a:r>
            <a:r>
              <a:rPr lang="en-US" dirty="0" err="1"/>
              <a:t>și</a:t>
            </a:r>
            <a:r>
              <a:rPr lang="en-US" dirty="0"/>
              <a:t> se </a:t>
            </a:r>
            <a:r>
              <a:rPr lang="en-US" dirty="0" err="1"/>
              <a:t>obține</a:t>
            </a:r>
            <a:r>
              <a:rPr lang="en-US" dirty="0"/>
              <a:t> </a:t>
            </a:r>
            <a:r>
              <a:rPr lang="en-US" dirty="0" err="1"/>
              <a:t>obiectul</a:t>
            </a:r>
            <a:r>
              <a:rPr lang="en-US" dirty="0"/>
              <a:t> </a:t>
            </a:r>
            <a:r>
              <a:rPr lang="ro-RO" i="1" dirty="0"/>
              <a:t>P</a:t>
            </a:r>
            <a:r>
              <a:rPr lang="en-US" i="1" dirty="0" err="1"/>
              <a:t>romise</a:t>
            </a:r>
            <a:endParaRPr lang="en-US" i="1" dirty="0"/>
          </a:p>
          <a:p>
            <a:pPr lvl="1"/>
            <a:r>
              <a:rPr lang="en-US" dirty="0"/>
              <a:t>se </a:t>
            </a:r>
            <a:r>
              <a:rPr lang="en-US" dirty="0" err="1"/>
              <a:t>apelează</a:t>
            </a:r>
            <a:r>
              <a:rPr lang="en-US" dirty="0"/>
              <a:t> </a:t>
            </a:r>
            <a:r>
              <a:rPr lang="en-US" dirty="0" err="1"/>
              <a:t>metoda</a:t>
            </a:r>
            <a:r>
              <a:rPr lang="en-US" dirty="0"/>
              <a:t> </a:t>
            </a:r>
            <a:r>
              <a:rPr lang="en-US" b="1" i="1" dirty="0"/>
              <a:t>then</a:t>
            </a:r>
          </a:p>
          <a:p>
            <a:pPr lvl="1"/>
            <a:r>
              <a:rPr lang="en-US" dirty="0" err="1"/>
              <a:t>metoda</a:t>
            </a:r>
            <a:r>
              <a:rPr lang="en-US" dirty="0"/>
              <a:t> </a:t>
            </a:r>
            <a:r>
              <a:rPr lang="en-US" i="1" dirty="0"/>
              <a:t>then</a:t>
            </a:r>
            <a:r>
              <a:rPr lang="en-US" dirty="0"/>
              <a:t> </a:t>
            </a:r>
            <a:r>
              <a:rPr lang="en-US" dirty="0" err="1"/>
              <a:t>primește</a:t>
            </a:r>
            <a:r>
              <a:rPr lang="en-US" dirty="0"/>
              <a:t> ca </a:t>
            </a:r>
            <a:r>
              <a:rPr lang="en-US" dirty="0" err="1"/>
              <a:t>parametru</a:t>
            </a:r>
            <a:r>
              <a:rPr lang="en-US" dirty="0"/>
              <a:t> </a:t>
            </a:r>
            <a:r>
              <a:rPr lang="en-US" dirty="0" err="1"/>
              <a:t>funcția</a:t>
            </a:r>
            <a:r>
              <a:rPr lang="en-US" dirty="0"/>
              <a:t> de </a:t>
            </a:r>
            <a:r>
              <a:rPr lang="en-US" dirty="0" err="1"/>
              <a:t>executat</a:t>
            </a:r>
            <a:r>
              <a:rPr lang="en-US" dirty="0"/>
              <a:t> </a:t>
            </a:r>
            <a:r>
              <a:rPr lang="en-US" dirty="0" err="1"/>
              <a:t>după</a:t>
            </a:r>
            <a:r>
              <a:rPr lang="en-US" dirty="0"/>
              <a:t> </a:t>
            </a:r>
            <a:r>
              <a:rPr lang="en-US" dirty="0" err="1"/>
              <a:t>încheierea</a:t>
            </a:r>
            <a:r>
              <a:rPr lang="en-US" dirty="0"/>
              <a:t> </a:t>
            </a:r>
            <a:r>
              <a:rPr lang="en-US" dirty="0" err="1"/>
              <a:t>operației</a:t>
            </a:r>
            <a:endParaRPr lang="ro-RO" dirty="0"/>
          </a:p>
          <a:p>
            <a:pPr lvl="2"/>
            <a:r>
              <a:rPr lang="ro-RO" dirty="0"/>
              <a:t>Această funcție poate întoarce un obiect Promise pentru înlănțuire</a:t>
            </a:r>
            <a:endParaRPr lang="en-US" dirty="0"/>
          </a:p>
        </p:txBody>
      </p:sp>
      <p:sp>
        <p:nvSpPr>
          <p:cNvPr id="5" name="Slide Number Placeholder 4">
            <a:extLst>
              <a:ext uri="{FF2B5EF4-FFF2-40B4-BE49-F238E27FC236}">
                <a16:creationId xmlns:a16="http://schemas.microsoft.com/office/drawing/2014/main" id="{B3A1D167-6248-4AB6-42FD-364EBDF06C97}"/>
              </a:ext>
            </a:extLst>
          </p:cNvPr>
          <p:cNvSpPr>
            <a:spLocks noGrp="1"/>
          </p:cNvSpPr>
          <p:nvPr>
            <p:ph type="sldNum" sz="quarter" idx="12"/>
          </p:nvPr>
        </p:nvSpPr>
        <p:spPr/>
        <p:txBody>
          <a:bodyPr/>
          <a:lstStyle/>
          <a:p>
            <a:pPr>
              <a:defRPr/>
            </a:pPr>
            <a:fld id="{E66D6CB4-6B7B-40A6-AFFC-DA004DAF9624}" type="slidenum">
              <a:rPr lang="en-US" smtClean="0"/>
              <a:pPr>
                <a:defRPr/>
              </a:pPr>
              <a:t>70</a:t>
            </a:fld>
            <a:endParaRPr lang="en-US"/>
          </a:p>
        </p:txBody>
      </p:sp>
    </p:spTree>
    <p:extLst>
      <p:ext uri="{BB962C8B-B14F-4D97-AF65-F5344CB8AC3E}">
        <p14:creationId xmlns:p14="http://schemas.microsoft.com/office/powerpoint/2010/main" val="14974424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2F0D9-8030-438C-95A5-123AB29A7D93}"/>
              </a:ext>
            </a:extLst>
          </p:cNvPr>
          <p:cNvSpPr>
            <a:spLocks noGrp="1"/>
          </p:cNvSpPr>
          <p:nvPr>
            <p:ph type="title"/>
          </p:nvPr>
        </p:nvSpPr>
        <p:spPr/>
        <p:txBody>
          <a:bodyPr/>
          <a:lstStyle/>
          <a:p>
            <a:r>
              <a:rPr lang="en-US" dirty="0"/>
              <a:t>JavaScript – </a:t>
            </a:r>
            <a:r>
              <a:rPr lang="en-US" dirty="0" err="1"/>
              <a:t>Execu</a:t>
            </a:r>
            <a:r>
              <a:rPr lang="ro-RO" dirty="0"/>
              <a:t>ție asincronă</a:t>
            </a:r>
            <a:endParaRPr lang="en-US" dirty="0"/>
          </a:p>
        </p:txBody>
      </p:sp>
      <p:sp>
        <p:nvSpPr>
          <p:cNvPr id="3" name="Content Placeholder 2">
            <a:extLst>
              <a:ext uri="{FF2B5EF4-FFF2-40B4-BE49-F238E27FC236}">
                <a16:creationId xmlns:a16="http://schemas.microsoft.com/office/drawing/2014/main" id="{99511968-0FC7-4558-AC89-1110255C08AD}"/>
              </a:ext>
            </a:extLst>
          </p:cNvPr>
          <p:cNvSpPr>
            <a:spLocks noGrp="1"/>
          </p:cNvSpPr>
          <p:nvPr>
            <p:ph idx="1"/>
          </p:nvPr>
        </p:nvSpPr>
        <p:spPr/>
        <p:txBody>
          <a:bodyPr/>
          <a:lstStyle/>
          <a:p>
            <a:r>
              <a:rPr lang="ro-RO" sz="1800" dirty="0"/>
              <a:t>Instrucțiuni dedicate pentru obiecte </a:t>
            </a:r>
            <a:r>
              <a:rPr lang="ro-RO" sz="1800" i="1" dirty="0"/>
              <a:t>Promise</a:t>
            </a:r>
            <a:r>
              <a:rPr lang="ro-RO" sz="1800" dirty="0"/>
              <a:t>:</a:t>
            </a:r>
          </a:p>
          <a:p>
            <a:pPr lvl="1"/>
            <a:r>
              <a:rPr lang="ro-RO" sz="1600" b="1" i="1" dirty="0" err="1"/>
              <a:t>async</a:t>
            </a:r>
            <a:r>
              <a:rPr lang="ro-RO" sz="1600" b="1" i="1" dirty="0"/>
              <a:t> </a:t>
            </a:r>
            <a:r>
              <a:rPr lang="ro-RO" sz="1600" b="1" i="1" dirty="0" err="1"/>
              <a:t>function</a:t>
            </a:r>
            <a:r>
              <a:rPr lang="ro-RO" sz="1600" dirty="0"/>
              <a:t>: declară o funcție asincronă care întoarce un obiect Promise</a:t>
            </a:r>
          </a:p>
          <a:p>
            <a:pPr lvl="2"/>
            <a:r>
              <a:rPr lang="ro-RO" sz="1200" dirty="0"/>
              <a:t>permite utilizarea operatorului </a:t>
            </a:r>
            <a:r>
              <a:rPr lang="ro-RO" sz="1200" i="1" dirty="0" err="1"/>
              <a:t>await</a:t>
            </a:r>
            <a:r>
              <a:rPr lang="ro-RO" sz="1200" dirty="0"/>
              <a:t> în corpul funcției</a:t>
            </a:r>
          </a:p>
          <a:p>
            <a:pPr lvl="1"/>
            <a:r>
              <a:rPr lang="ro-RO" sz="1600" b="1" i="1" dirty="0" err="1"/>
              <a:t>await</a:t>
            </a:r>
            <a:r>
              <a:rPr lang="ro-RO" sz="1600" dirty="0"/>
              <a:t>: operator care permite </a:t>
            </a:r>
            <a:r>
              <a:rPr lang="en-US" sz="1600" dirty="0" err="1"/>
              <a:t>execu</a:t>
            </a:r>
            <a:r>
              <a:rPr lang="ro-RO" sz="1600" dirty="0" err="1"/>
              <a:t>ția</a:t>
            </a:r>
            <a:r>
              <a:rPr lang="ro-RO" sz="1600" dirty="0"/>
              <a:t> unei funcții asincrone ce întoarce un obiect </a:t>
            </a:r>
            <a:r>
              <a:rPr lang="ro-RO" sz="1600" i="1" dirty="0"/>
              <a:t>Promise</a:t>
            </a:r>
            <a:r>
              <a:rPr lang="ro-RO" sz="1600" dirty="0"/>
              <a:t> și continuarea execuției doar la primirea rezultatului</a:t>
            </a:r>
          </a:p>
          <a:p>
            <a:r>
              <a:rPr lang="ro-RO" sz="1800" dirty="0"/>
              <a:t>Exemplu:</a:t>
            </a:r>
          </a:p>
          <a:p>
            <a:pPr>
              <a:spcBef>
                <a:spcPts val="0"/>
              </a:spcBef>
              <a:spcAft>
                <a:spcPts val="0"/>
              </a:spcAft>
            </a:pPr>
            <a:r>
              <a:rPr lang="ro-RO" sz="1100" i="1" dirty="0" err="1">
                <a:latin typeface="Consolas" panose="020B0609020204030204" pitchFamily="49" charset="0"/>
              </a:rPr>
              <a:t>function</a:t>
            </a:r>
            <a:r>
              <a:rPr lang="ro-RO" sz="1100" i="1" dirty="0">
                <a:latin typeface="Consolas" panose="020B0609020204030204" pitchFamily="49" charset="0"/>
              </a:rPr>
              <a:t> </a:t>
            </a:r>
            <a:r>
              <a:rPr lang="ro-RO" sz="1100" i="1" dirty="0" err="1">
                <a:latin typeface="Consolas" panose="020B0609020204030204" pitchFamily="49" charset="0"/>
              </a:rPr>
              <a:t>afisare</a:t>
            </a:r>
            <a:r>
              <a:rPr lang="ro-RO" sz="1100" i="1" dirty="0">
                <a:latin typeface="Consolas" panose="020B0609020204030204" pitchFamily="49" charset="0"/>
              </a:rPr>
              <a:t>(mesaj) {</a:t>
            </a:r>
          </a:p>
          <a:p>
            <a:pPr>
              <a:spcBef>
                <a:spcPts val="0"/>
              </a:spcBef>
              <a:spcAft>
                <a:spcPts val="0"/>
              </a:spcAft>
            </a:pPr>
            <a:r>
              <a:rPr lang="ro-RO" sz="1100" i="1" dirty="0">
                <a:latin typeface="Consolas" panose="020B0609020204030204" pitchFamily="49" charset="0"/>
              </a:rPr>
              <a:t>    </a:t>
            </a:r>
            <a:r>
              <a:rPr lang="ro-RO" sz="1100" i="1" dirty="0" err="1">
                <a:latin typeface="Consolas" panose="020B0609020204030204" pitchFamily="49" charset="0"/>
              </a:rPr>
              <a:t>return</a:t>
            </a:r>
            <a:r>
              <a:rPr lang="ro-RO" sz="1100" i="1" dirty="0">
                <a:latin typeface="Consolas" panose="020B0609020204030204" pitchFamily="49" charset="0"/>
              </a:rPr>
              <a:t> </a:t>
            </a:r>
            <a:r>
              <a:rPr lang="ro-RO" sz="1100" i="1" dirty="0" err="1">
                <a:latin typeface="Consolas" panose="020B0609020204030204" pitchFamily="49" charset="0"/>
              </a:rPr>
              <a:t>new</a:t>
            </a:r>
            <a:r>
              <a:rPr lang="ro-RO" sz="1100" i="1" dirty="0">
                <a:latin typeface="Consolas" panose="020B0609020204030204" pitchFamily="49" charset="0"/>
              </a:rPr>
              <a:t> Promise(</a:t>
            </a:r>
            <a:r>
              <a:rPr lang="ro-RO" sz="1100" i="1" dirty="0" err="1">
                <a:latin typeface="Consolas" panose="020B0609020204030204" pitchFamily="49" charset="0"/>
              </a:rPr>
              <a:t>resolve</a:t>
            </a:r>
            <a:r>
              <a:rPr lang="ro-RO" sz="1100" i="1" dirty="0">
                <a:latin typeface="Consolas" panose="020B0609020204030204" pitchFamily="49" charset="0"/>
              </a:rPr>
              <a:t> =&gt; {</a:t>
            </a:r>
          </a:p>
          <a:p>
            <a:pPr>
              <a:spcBef>
                <a:spcPts val="0"/>
              </a:spcBef>
              <a:spcAft>
                <a:spcPts val="0"/>
              </a:spcAft>
            </a:pPr>
            <a:r>
              <a:rPr lang="ro-RO" sz="1100" i="1" dirty="0">
                <a:latin typeface="Consolas" panose="020B0609020204030204" pitchFamily="49" charset="0"/>
              </a:rPr>
              <a:t>        </a:t>
            </a:r>
            <a:r>
              <a:rPr lang="ro-RO" sz="1100" i="1" dirty="0" err="1">
                <a:latin typeface="Consolas" panose="020B0609020204030204" pitchFamily="49" charset="0"/>
              </a:rPr>
              <a:t>setTimeout</a:t>
            </a:r>
            <a:r>
              <a:rPr lang="ro-RO" sz="1100" i="1" dirty="0">
                <a:latin typeface="Consolas" panose="020B0609020204030204" pitchFamily="49" charset="0"/>
              </a:rPr>
              <a:t>(() =&gt; { console.log(mesaj); </a:t>
            </a:r>
            <a:r>
              <a:rPr lang="ro-RO" sz="1100" i="1" dirty="0" err="1">
                <a:latin typeface="Consolas" panose="020B0609020204030204" pitchFamily="49" charset="0"/>
              </a:rPr>
              <a:t>resolve</a:t>
            </a:r>
            <a:r>
              <a:rPr lang="ro-RO" sz="1100" i="1" dirty="0">
                <a:latin typeface="Consolas" panose="020B0609020204030204" pitchFamily="49" charset="0"/>
              </a:rPr>
              <a:t>(`Am afișat '${mesaj}'.`); }, 1000);</a:t>
            </a:r>
          </a:p>
          <a:p>
            <a:pPr>
              <a:spcBef>
                <a:spcPts val="0"/>
              </a:spcBef>
              <a:spcAft>
                <a:spcPts val="0"/>
              </a:spcAft>
            </a:pPr>
            <a:r>
              <a:rPr lang="ro-RO" sz="1100" i="1" dirty="0">
                <a:latin typeface="Consolas" panose="020B0609020204030204" pitchFamily="49" charset="0"/>
              </a:rPr>
              <a:t>    });</a:t>
            </a:r>
          </a:p>
          <a:p>
            <a:pPr>
              <a:spcBef>
                <a:spcPts val="0"/>
              </a:spcBef>
              <a:spcAft>
                <a:spcPts val="0"/>
              </a:spcAft>
            </a:pPr>
            <a:r>
              <a:rPr lang="ro-RO" sz="1100" i="1" dirty="0">
                <a:latin typeface="Consolas" panose="020B0609020204030204" pitchFamily="49" charset="0"/>
              </a:rPr>
              <a:t>}</a:t>
            </a:r>
          </a:p>
          <a:p>
            <a:pPr>
              <a:spcBef>
                <a:spcPts val="0"/>
              </a:spcBef>
              <a:spcAft>
                <a:spcPts val="0"/>
              </a:spcAft>
            </a:pPr>
            <a:endParaRPr lang="ro-RO" sz="1100" i="1" dirty="0">
              <a:latin typeface="Consolas" panose="020B0609020204030204" pitchFamily="49" charset="0"/>
            </a:endParaRPr>
          </a:p>
          <a:p>
            <a:pPr>
              <a:spcBef>
                <a:spcPts val="0"/>
              </a:spcBef>
              <a:spcAft>
                <a:spcPts val="0"/>
              </a:spcAft>
            </a:pPr>
            <a:r>
              <a:rPr lang="ro-RO" sz="1100" b="1" i="1" dirty="0" err="1">
                <a:latin typeface="Consolas" panose="020B0609020204030204" pitchFamily="49" charset="0"/>
              </a:rPr>
              <a:t>async</a:t>
            </a:r>
            <a:r>
              <a:rPr lang="ro-RO" sz="1100" i="1" dirty="0">
                <a:latin typeface="Consolas" panose="020B0609020204030204" pitchFamily="49" charset="0"/>
              </a:rPr>
              <a:t> </a:t>
            </a:r>
            <a:r>
              <a:rPr lang="ro-RO" sz="1100" i="1" dirty="0" err="1">
                <a:latin typeface="Consolas" panose="020B0609020204030204" pitchFamily="49" charset="0"/>
              </a:rPr>
              <a:t>function</a:t>
            </a:r>
            <a:r>
              <a:rPr lang="ro-RO" sz="1100" i="1" dirty="0">
                <a:latin typeface="Consolas" panose="020B0609020204030204" pitchFamily="49" charset="0"/>
              </a:rPr>
              <a:t> test() {</a:t>
            </a:r>
          </a:p>
          <a:p>
            <a:pPr>
              <a:spcBef>
                <a:spcPts val="0"/>
              </a:spcBef>
              <a:spcAft>
                <a:spcPts val="0"/>
              </a:spcAft>
            </a:pPr>
            <a:r>
              <a:rPr lang="ro-RO" sz="1100" i="1" dirty="0">
                <a:latin typeface="Consolas" panose="020B0609020204030204" pitchFamily="49" charset="0"/>
              </a:rPr>
              <a:t>    </a:t>
            </a:r>
            <a:r>
              <a:rPr lang="ro-RO" sz="1100" i="1" dirty="0" err="1">
                <a:latin typeface="Consolas" panose="020B0609020204030204" pitchFamily="49" charset="0"/>
              </a:rPr>
              <a:t>let</a:t>
            </a:r>
            <a:r>
              <a:rPr lang="ro-RO" sz="1100" i="1" dirty="0">
                <a:latin typeface="Consolas" panose="020B0609020204030204" pitchFamily="49" charset="0"/>
              </a:rPr>
              <a:t> valoare = </a:t>
            </a:r>
            <a:r>
              <a:rPr lang="ro-RO" sz="1100" b="1" i="1" dirty="0" err="1">
                <a:latin typeface="Consolas" panose="020B0609020204030204" pitchFamily="49" charset="0"/>
              </a:rPr>
              <a:t>await</a:t>
            </a:r>
            <a:r>
              <a:rPr lang="ro-RO" sz="1100" i="1" dirty="0">
                <a:latin typeface="Consolas" panose="020B0609020204030204" pitchFamily="49" charset="0"/>
              </a:rPr>
              <a:t> </a:t>
            </a:r>
            <a:r>
              <a:rPr lang="ro-RO" sz="1100" i="1" dirty="0" err="1">
                <a:latin typeface="Consolas" panose="020B0609020204030204" pitchFamily="49" charset="0"/>
              </a:rPr>
              <a:t>afisare</a:t>
            </a:r>
            <a:r>
              <a:rPr lang="ro-RO" sz="1100" i="1" dirty="0">
                <a:latin typeface="Consolas" panose="020B0609020204030204" pitchFamily="49" charset="0"/>
              </a:rPr>
              <a:t>("Ana");</a:t>
            </a:r>
            <a:endParaRPr lang="en-US" sz="1100" i="1" dirty="0">
              <a:latin typeface="Consolas" panose="020B0609020204030204" pitchFamily="49" charset="0"/>
            </a:endParaRPr>
          </a:p>
          <a:p>
            <a:pPr>
              <a:spcBef>
                <a:spcPts val="0"/>
              </a:spcBef>
              <a:spcAft>
                <a:spcPts val="0"/>
              </a:spcAft>
            </a:pPr>
            <a:r>
              <a:rPr lang="en-US" sz="1100" i="1" dirty="0">
                <a:latin typeface="Consolas" panose="020B0609020204030204" pitchFamily="49" charset="0"/>
              </a:rPr>
              <a:t>   </a:t>
            </a:r>
            <a:r>
              <a:rPr lang="ro-RO" sz="1100" i="1" dirty="0">
                <a:latin typeface="Consolas" panose="020B0609020204030204" pitchFamily="49" charset="0"/>
              </a:rPr>
              <a:t> console.log(valoare);</a:t>
            </a:r>
          </a:p>
          <a:p>
            <a:pPr>
              <a:spcBef>
                <a:spcPts val="0"/>
              </a:spcBef>
              <a:spcAft>
                <a:spcPts val="0"/>
              </a:spcAft>
            </a:pPr>
            <a:r>
              <a:rPr lang="ro-RO" sz="1100" i="1" dirty="0">
                <a:latin typeface="Consolas" panose="020B0609020204030204" pitchFamily="49" charset="0"/>
              </a:rPr>
              <a:t>    valoare = </a:t>
            </a:r>
            <a:r>
              <a:rPr lang="ro-RO" sz="1100" i="1" dirty="0" err="1">
                <a:latin typeface="Consolas" panose="020B0609020204030204" pitchFamily="49" charset="0"/>
              </a:rPr>
              <a:t>await</a:t>
            </a:r>
            <a:r>
              <a:rPr lang="ro-RO" sz="1100" i="1" dirty="0">
                <a:latin typeface="Consolas" panose="020B0609020204030204" pitchFamily="49" charset="0"/>
              </a:rPr>
              <a:t> </a:t>
            </a:r>
            <a:r>
              <a:rPr lang="ro-RO" sz="1100" i="1" dirty="0" err="1">
                <a:latin typeface="Consolas" panose="020B0609020204030204" pitchFamily="49" charset="0"/>
              </a:rPr>
              <a:t>afisare</a:t>
            </a:r>
            <a:r>
              <a:rPr lang="ro-RO" sz="1100" i="1" dirty="0">
                <a:latin typeface="Consolas" panose="020B0609020204030204" pitchFamily="49" charset="0"/>
              </a:rPr>
              <a:t>("are");</a:t>
            </a:r>
          </a:p>
          <a:p>
            <a:pPr>
              <a:spcBef>
                <a:spcPts val="0"/>
              </a:spcBef>
              <a:spcAft>
                <a:spcPts val="0"/>
              </a:spcAft>
            </a:pPr>
            <a:r>
              <a:rPr lang="ro-RO" sz="1100" i="1" dirty="0">
                <a:latin typeface="Consolas" panose="020B0609020204030204" pitchFamily="49" charset="0"/>
              </a:rPr>
              <a:t>    valoare = </a:t>
            </a:r>
            <a:r>
              <a:rPr lang="ro-RO" sz="1100" i="1" dirty="0" err="1">
                <a:latin typeface="Consolas" panose="020B0609020204030204" pitchFamily="49" charset="0"/>
              </a:rPr>
              <a:t>await</a:t>
            </a:r>
            <a:r>
              <a:rPr lang="ro-RO" sz="1100" i="1" dirty="0">
                <a:latin typeface="Consolas" panose="020B0609020204030204" pitchFamily="49" charset="0"/>
              </a:rPr>
              <a:t> </a:t>
            </a:r>
            <a:r>
              <a:rPr lang="ro-RO" sz="1100" i="1" dirty="0" err="1">
                <a:latin typeface="Consolas" panose="020B0609020204030204" pitchFamily="49" charset="0"/>
              </a:rPr>
              <a:t>afisare</a:t>
            </a:r>
            <a:r>
              <a:rPr lang="ro-RO" sz="1100" i="1" dirty="0">
                <a:latin typeface="Consolas" panose="020B0609020204030204" pitchFamily="49" charset="0"/>
              </a:rPr>
              <a:t>("mere");</a:t>
            </a:r>
          </a:p>
          <a:p>
            <a:pPr>
              <a:spcBef>
                <a:spcPts val="0"/>
              </a:spcBef>
              <a:spcAft>
                <a:spcPts val="0"/>
              </a:spcAft>
            </a:pPr>
            <a:r>
              <a:rPr lang="ro-RO" sz="1100" i="1" dirty="0">
                <a:latin typeface="Consolas" panose="020B0609020204030204" pitchFamily="49" charset="0"/>
              </a:rPr>
              <a:t>}</a:t>
            </a:r>
          </a:p>
          <a:p>
            <a:pPr>
              <a:spcBef>
                <a:spcPts val="0"/>
              </a:spcBef>
              <a:spcAft>
                <a:spcPts val="0"/>
              </a:spcAft>
            </a:pPr>
            <a:r>
              <a:rPr lang="ro-RO" sz="1100" i="1" dirty="0">
                <a:latin typeface="Consolas" panose="020B0609020204030204" pitchFamily="49" charset="0"/>
              </a:rPr>
              <a:t>test();</a:t>
            </a:r>
          </a:p>
          <a:p>
            <a:r>
              <a:rPr lang="ro-RO" sz="1800" dirty="0"/>
              <a:t>Resurse:</a:t>
            </a:r>
          </a:p>
          <a:p>
            <a:pPr lvl="1"/>
            <a:r>
              <a:rPr lang="en-US" sz="1600" dirty="0">
                <a:hlinkClick r:id="rId2"/>
              </a:rPr>
              <a:t>http://javascript.info/async</a:t>
            </a:r>
            <a:endParaRPr lang="en-US" sz="1600" dirty="0"/>
          </a:p>
        </p:txBody>
      </p:sp>
      <p:sp>
        <p:nvSpPr>
          <p:cNvPr id="5" name="Slide Number Placeholder 4">
            <a:extLst>
              <a:ext uri="{FF2B5EF4-FFF2-40B4-BE49-F238E27FC236}">
                <a16:creationId xmlns:a16="http://schemas.microsoft.com/office/drawing/2014/main" id="{BFB3B814-0891-7924-522F-1AA79DA88C6C}"/>
              </a:ext>
            </a:extLst>
          </p:cNvPr>
          <p:cNvSpPr>
            <a:spLocks noGrp="1"/>
          </p:cNvSpPr>
          <p:nvPr>
            <p:ph type="sldNum" sz="quarter" idx="12"/>
          </p:nvPr>
        </p:nvSpPr>
        <p:spPr/>
        <p:txBody>
          <a:bodyPr/>
          <a:lstStyle/>
          <a:p>
            <a:pPr>
              <a:defRPr/>
            </a:pPr>
            <a:fld id="{E66D6CB4-6B7B-40A6-AFFC-DA004DAF9624}" type="slidenum">
              <a:rPr lang="en-US" smtClean="0"/>
              <a:pPr>
                <a:defRPr/>
              </a:pPr>
              <a:t>71</a:t>
            </a:fld>
            <a:endParaRPr lang="en-US"/>
          </a:p>
        </p:txBody>
      </p:sp>
    </p:spTree>
    <p:extLst>
      <p:ext uri="{BB962C8B-B14F-4D97-AF65-F5344CB8AC3E}">
        <p14:creationId xmlns:p14="http://schemas.microsoft.com/office/powerpoint/2010/main" val="28749353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9C227-39CA-4A96-BFD8-6FDC222ECF83}"/>
              </a:ext>
            </a:extLst>
          </p:cNvPr>
          <p:cNvSpPr>
            <a:spLocks noGrp="1"/>
          </p:cNvSpPr>
          <p:nvPr>
            <p:ph type="title"/>
          </p:nvPr>
        </p:nvSpPr>
        <p:spPr/>
        <p:txBody>
          <a:bodyPr/>
          <a:lstStyle/>
          <a:p>
            <a:r>
              <a:rPr lang="en-US" dirty="0" err="1"/>
              <a:t>Comunicarea</a:t>
            </a:r>
            <a:r>
              <a:rPr lang="en-US" dirty="0"/>
              <a:t> cu </a:t>
            </a:r>
            <a:r>
              <a:rPr lang="en-US" dirty="0" err="1"/>
              <a:t>serverul</a:t>
            </a:r>
            <a:r>
              <a:rPr lang="en-US" dirty="0"/>
              <a:t> – Fetch API</a:t>
            </a:r>
          </a:p>
        </p:txBody>
      </p:sp>
      <p:sp>
        <p:nvSpPr>
          <p:cNvPr id="3" name="Content Placeholder 2">
            <a:extLst>
              <a:ext uri="{FF2B5EF4-FFF2-40B4-BE49-F238E27FC236}">
                <a16:creationId xmlns:a16="http://schemas.microsoft.com/office/drawing/2014/main" id="{EAADDC9D-46F3-467F-AD44-4562F5516168}"/>
              </a:ext>
            </a:extLst>
          </p:cNvPr>
          <p:cNvSpPr>
            <a:spLocks noGrp="1"/>
          </p:cNvSpPr>
          <p:nvPr>
            <p:ph idx="1"/>
          </p:nvPr>
        </p:nvSpPr>
        <p:spPr/>
        <p:txBody>
          <a:bodyPr/>
          <a:lstStyle/>
          <a:p>
            <a:r>
              <a:rPr lang="en-US" dirty="0" err="1"/>
              <a:t>Func</a:t>
            </a:r>
            <a:r>
              <a:rPr lang="ro-RO" dirty="0"/>
              <a:t>ție: </a:t>
            </a:r>
            <a:r>
              <a:rPr lang="ro-RO" b="1" dirty="0" err="1"/>
              <a:t>fetch</a:t>
            </a:r>
            <a:r>
              <a:rPr lang="ro-RO" b="1" dirty="0"/>
              <a:t>(URL</a:t>
            </a:r>
            <a:r>
              <a:rPr lang="en-US" b="1" i="1" dirty="0"/>
              <a:t>[</a:t>
            </a:r>
            <a:r>
              <a:rPr lang="ro-RO" b="1" i="1" dirty="0"/>
              <a:t>, </a:t>
            </a:r>
            <a:r>
              <a:rPr lang="en-US" b="1" i="1" dirty="0"/>
              <a:t>{op</a:t>
            </a:r>
            <a:r>
              <a:rPr lang="ro-RO" b="1" i="1" dirty="0" err="1"/>
              <a:t>tions</a:t>
            </a:r>
            <a:r>
              <a:rPr lang="en-US" b="1" i="1" dirty="0"/>
              <a:t>}]</a:t>
            </a:r>
            <a:r>
              <a:rPr lang="ro-RO" b="1" dirty="0"/>
              <a:t>)</a:t>
            </a:r>
            <a:r>
              <a:rPr lang="en-US" dirty="0"/>
              <a:t> – </a:t>
            </a:r>
            <a:r>
              <a:rPr lang="ro-RO" dirty="0"/>
              <a:t>întoarce un obiect de tip </a:t>
            </a:r>
            <a:r>
              <a:rPr lang="ro-RO" i="1" dirty="0"/>
              <a:t>Promise</a:t>
            </a:r>
            <a:endParaRPr lang="ro-RO" dirty="0"/>
          </a:p>
          <a:p>
            <a:r>
              <a:rPr lang="ro-RO" dirty="0"/>
              <a:t>Opțiuni:</a:t>
            </a:r>
          </a:p>
          <a:p>
            <a:pPr lvl="1"/>
            <a:r>
              <a:rPr lang="ro-RO" i="1" dirty="0" err="1"/>
              <a:t>method</a:t>
            </a:r>
            <a:r>
              <a:rPr lang="ro-RO" dirty="0"/>
              <a:t> – </a:t>
            </a:r>
            <a:r>
              <a:rPr lang="en-US" dirty="0"/>
              <a:t>‘</a:t>
            </a:r>
            <a:r>
              <a:rPr lang="ro-RO" dirty="0"/>
              <a:t>GET</a:t>
            </a:r>
            <a:r>
              <a:rPr lang="en-US" dirty="0"/>
              <a:t>’</a:t>
            </a:r>
            <a:r>
              <a:rPr lang="ro-RO" dirty="0"/>
              <a:t> (implicit) sau </a:t>
            </a:r>
            <a:r>
              <a:rPr lang="en-US" dirty="0"/>
              <a:t>‘</a:t>
            </a:r>
            <a:r>
              <a:rPr lang="ro-RO" dirty="0"/>
              <a:t>POST</a:t>
            </a:r>
            <a:r>
              <a:rPr lang="en-US" dirty="0"/>
              <a:t>’</a:t>
            </a:r>
            <a:endParaRPr lang="ro-RO" dirty="0"/>
          </a:p>
          <a:p>
            <a:pPr lvl="1"/>
            <a:r>
              <a:rPr lang="ro-RO" i="1" dirty="0" err="1"/>
              <a:t>headers</a:t>
            </a:r>
            <a:r>
              <a:rPr lang="ro-RO" dirty="0"/>
              <a:t> – obiect care conține </a:t>
            </a:r>
            <a:r>
              <a:rPr lang="ro-RO" dirty="0" err="1"/>
              <a:t>headerele</a:t>
            </a:r>
            <a:r>
              <a:rPr lang="ro-RO" dirty="0"/>
              <a:t> de trimis către server sub formă de proprietăți</a:t>
            </a:r>
          </a:p>
          <a:p>
            <a:pPr lvl="1"/>
            <a:r>
              <a:rPr lang="ro-RO" i="1" dirty="0"/>
              <a:t>body</a:t>
            </a:r>
            <a:r>
              <a:rPr lang="ro-RO" dirty="0"/>
              <a:t> – conținutul pentru cereri de tip POST (</a:t>
            </a:r>
            <a:r>
              <a:rPr lang="ro-RO" dirty="0" err="1"/>
              <a:t>string</a:t>
            </a:r>
            <a:r>
              <a:rPr lang="ro-RO" dirty="0"/>
              <a:t>, </a:t>
            </a:r>
            <a:r>
              <a:rPr lang="ro-RO" dirty="0" err="1"/>
              <a:t>FormData</a:t>
            </a:r>
            <a:r>
              <a:rPr lang="ro-RO" dirty="0"/>
              <a:t>, ...)</a:t>
            </a:r>
            <a:endParaRPr lang="en-US" dirty="0"/>
          </a:p>
          <a:p>
            <a:r>
              <a:rPr lang="en-US" dirty="0" err="1"/>
              <a:t>Obiectul</a:t>
            </a:r>
            <a:r>
              <a:rPr lang="en-US" dirty="0"/>
              <a:t> r</a:t>
            </a:r>
            <a:r>
              <a:rPr lang="ro-RO" dirty="0" err="1"/>
              <a:t>ăspuns</a:t>
            </a:r>
            <a:r>
              <a:rPr lang="ro-RO" dirty="0"/>
              <a:t>:</a:t>
            </a:r>
          </a:p>
          <a:p>
            <a:pPr lvl="1"/>
            <a:r>
              <a:rPr lang="ro-RO" dirty="0"/>
              <a:t>proprietăți pentru determinarea rezultatului (</a:t>
            </a:r>
            <a:r>
              <a:rPr lang="ro-RO" i="1" dirty="0"/>
              <a:t>ok, status, </a:t>
            </a:r>
            <a:r>
              <a:rPr lang="ro-RO" i="1" dirty="0" err="1"/>
              <a:t>statusText</a:t>
            </a:r>
            <a:r>
              <a:rPr lang="ro-RO" dirty="0"/>
              <a:t>)</a:t>
            </a:r>
          </a:p>
          <a:p>
            <a:pPr lvl="1"/>
            <a:r>
              <a:rPr lang="ro-RO" i="1" dirty="0" err="1"/>
              <a:t>headers</a:t>
            </a:r>
            <a:r>
              <a:rPr lang="ro-RO" dirty="0"/>
              <a:t> – obiect care permite citirea datelor din </a:t>
            </a:r>
            <a:r>
              <a:rPr lang="ro-RO" dirty="0" err="1"/>
              <a:t>header-ul</a:t>
            </a:r>
            <a:r>
              <a:rPr lang="ro-RO" dirty="0"/>
              <a:t> HTTP</a:t>
            </a:r>
          </a:p>
          <a:p>
            <a:pPr lvl="1"/>
            <a:r>
              <a:rPr lang="ro-RO" dirty="0"/>
              <a:t>Metode pentru citirea conținutului (</a:t>
            </a:r>
            <a:r>
              <a:rPr lang="ro-RO" i="1" dirty="0"/>
              <a:t>text(), </a:t>
            </a:r>
            <a:r>
              <a:rPr lang="ro-RO" i="1" dirty="0" err="1"/>
              <a:t>json</a:t>
            </a:r>
            <a:r>
              <a:rPr lang="ro-RO" i="1" dirty="0"/>
              <a:t>(), </a:t>
            </a:r>
            <a:r>
              <a:rPr lang="ro-RO" i="1" dirty="0" err="1"/>
              <a:t>formData</a:t>
            </a:r>
            <a:r>
              <a:rPr lang="ro-RO" i="1" dirty="0"/>
              <a:t>(), ...</a:t>
            </a:r>
            <a:r>
              <a:rPr lang="ro-RO" dirty="0"/>
              <a:t>) – întorc un obiect de tip </a:t>
            </a:r>
            <a:r>
              <a:rPr lang="ro-RO" i="1" dirty="0"/>
              <a:t>Promise</a:t>
            </a:r>
            <a:endParaRPr lang="en-US" i="1" dirty="0"/>
          </a:p>
        </p:txBody>
      </p:sp>
      <p:sp>
        <p:nvSpPr>
          <p:cNvPr id="5" name="Slide Number Placeholder 4">
            <a:extLst>
              <a:ext uri="{FF2B5EF4-FFF2-40B4-BE49-F238E27FC236}">
                <a16:creationId xmlns:a16="http://schemas.microsoft.com/office/drawing/2014/main" id="{8FA2FCF3-D48B-C5A8-8E78-9FE2EA6C3D15}"/>
              </a:ext>
            </a:extLst>
          </p:cNvPr>
          <p:cNvSpPr>
            <a:spLocks noGrp="1"/>
          </p:cNvSpPr>
          <p:nvPr>
            <p:ph type="sldNum" sz="quarter" idx="12"/>
          </p:nvPr>
        </p:nvSpPr>
        <p:spPr/>
        <p:txBody>
          <a:bodyPr/>
          <a:lstStyle/>
          <a:p>
            <a:pPr>
              <a:defRPr/>
            </a:pPr>
            <a:fld id="{E66D6CB4-6B7B-40A6-AFFC-DA004DAF9624}" type="slidenum">
              <a:rPr lang="en-US" smtClean="0"/>
              <a:pPr>
                <a:defRPr/>
              </a:pPr>
              <a:t>72</a:t>
            </a:fld>
            <a:endParaRPr lang="en-US"/>
          </a:p>
        </p:txBody>
      </p:sp>
    </p:spTree>
    <p:extLst>
      <p:ext uri="{BB962C8B-B14F-4D97-AF65-F5344CB8AC3E}">
        <p14:creationId xmlns:p14="http://schemas.microsoft.com/office/powerpoint/2010/main" val="19035783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0A858-4763-4B72-A5A1-52E682099558}"/>
              </a:ext>
            </a:extLst>
          </p:cNvPr>
          <p:cNvSpPr>
            <a:spLocks noGrp="1"/>
          </p:cNvSpPr>
          <p:nvPr>
            <p:ph type="title"/>
          </p:nvPr>
        </p:nvSpPr>
        <p:spPr/>
        <p:txBody>
          <a:bodyPr/>
          <a:lstStyle/>
          <a:p>
            <a:r>
              <a:rPr lang="en-US" dirty="0" err="1"/>
              <a:t>Comunicarea</a:t>
            </a:r>
            <a:r>
              <a:rPr lang="en-US" dirty="0"/>
              <a:t> cu </a:t>
            </a:r>
            <a:r>
              <a:rPr lang="en-US" dirty="0" err="1"/>
              <a:t>serverul</a:t>
            </a:r>
            <a:r>
              <a:rPr lang="en-US" dirty="0"/>
              <a:t> – Fetch API</a:t>
            </a:r>
          </a:p>
        </p:txBody>
      </p:sp>
      <p:sp>
        <p:nvSpPr>
          <p:cNvPr id="3" name="Content Placeholder 2">
            <a:extLst>
              <a:ext uri="{FF2B5EF4-FFF2-40B4-BE49-F238E27FC236}">
                <a16:creationId xmlns:a16="http://schemas.microsoft.com/office/drawing/2014/main" id="{75463D30-EC81-47CB-8729-5E680F050443}"/>
              </a:ext>
            </a:extLst>
          </p:cNvPr>
          <p:cNvSpPr>
            <a:spLocks noGrp="1"/>
          </p:cNvSpPr>
          <p:nvPr>
            <p:ph idx="1"/>
          </p:nvPr>
        </p:nvSpPr>
        <p:spPr/>
        <p:txBody>
          <a:bodyPr/>
          <a:lstStyle/>
          <a:p>
            <a:r>
              <a:rPr lang="ro-RO" sz="1800" dirty="0"/>
              <a:t>Exemplu:</a:t>
            </a:r>
          </a:p>
          <a:p>
            <a:pPr>
              <a:spcBef>
                <a:spcPts val="0"/>
              </a:spcBef>
              <a:spcAft>
                <a:spcPts val="0"/>
              </a:spcAft>
            </a:pPr>
            <a:r>
              <a:rPr lang="ro-RO" sz="1400" b="1" i="1" dirty="0" err="1"/>
              <a:t>async</a:t>
            </a:r>
            <a:r>
              <a:rPr lang="ro-RO" sz="1400" i="1" dirty="0"/>
              <a:t> </a:t>
            </a:r>
            <a:r>
              <a:rPr lang="ro-RO" sz="1400" i="1" dirty="0" err="1"/>
              <a:t>function</a:t>
            </a:r>
            <a:r>
              <a:rPr lang="ro-RO" sz="1400" i="1" dirty="0"/>
              <a:t> </a:t>
            </a:r>
            <a:r>
              <a:rPr lang="ro-RO" sz="1400" i="1" dirty="0" err="1"/>
              <a:t>app</a:t>
            </a:r>
            <a:r>
              <a:rPr lang="ro-RO" sz="1400" i="1" dirty="0"/>
              <a:t>() {</a:t>
            </a:r>
          </a:p>
          <a:p>
            <a:pPr>
              <a:spcBef>
                <a:spcPts val="0"/>
              </a:spcBef>
              <a:spcAft>
                <a:spcPts val="0"/>
              </a:spcAft>
            </a:pPr>
            <a:r>
              <a:rPr lang="ro-RO" sz="1400" i="1" dirty="0"/>
              <a:t>    </a:t>
            </a:r>
            <a:r>
              <a:rPr lang="en-US" sz="1400" i="1" dirty="0"/>
              <a:t>let</a:t>
            </a:r>
            <a:r>
              <a:rPr lang="ro-RO" sz="1400" i="1" dirty="0"/>
              <a:t> </a:t>
            </a:r>
            <a:r>
              <a:rPr lang="ro-RO" sz="1400" i="1" dirty="0" err="1"/>
              <a:t>raspuns</a:t>
            </a:r>
            <a:r>
              <a:rPr lang="ro-RO" sz="1400" i="1" dirty="0"/>
              <a:t> = </a:t>
            </a:r>
            <a:r>
              <a:rPr lang="ro-RO" sz="1400" b="1" i="1" dirty="0" err="1"/>
              <a:t>await</a:t>
            </a:r>
            <a:r>
              <a:rPr lang="ro-RO" sz="1400" i="1" dirty="0"/>
              <a:t> </a:t>
            </a:r>
            <a:r>
              <a:rPr lang="ro-RO" sz="1400" i="1" dirty="0" err="1"/>
              <a:t>fetch</a:t>
            </a:r>
            <a:r>
              <a:rPr lang="ro-RO" sz="1400" i="1" dirty="0"/>
              <a:t>('./</a:t>
            </a:r>
            <a:r>
              <a:rPr lang="ro-RO" sz="1400" i="1" dirty="0" err="1"/>
              <a:t>dateEU.json</a:t>
            </a:r>
            <a:r>
              <a:rPr lang="ro-RO" sz="1400" i="1" dirty="0"/>
              <a:t>');</a:t>
            </a:r>
          </a:p>
          <a:p>
            <a:pPr>
              <a:spcBef>
                <a:spcPts val="0"/>
              </a:spcBef>
              <a:spcAft>
                <a:spcPts val="0"/>
              </a:spcAft>
            </a:pPr>
            <a:r>
              <a:rPr lang="ro-RO" sz="1400" i="1" dirty="0"/>
              <a:t>    </a:t>
            </a:r>
            <a:r>
              <a:rPr lang="en-US" sz="1400" i="1" dirty="0"/>
              <a:t>let</a:t>
            </a:r>
            <a:r>
              <a:rPr lang="ro-RO" sz="1400" i="1" dirty="0"/>
              <a:t> </a:t>
            </a:r>
            <a:r>
              <a:rPr lang="ro-RO" sz="1400" i="1" dirty="0" err="1"/>
              <a:t>json</a:t>
            </a:r>
            <a:r>
              <a:rPr lang="ro-RO" sz="1400" i="1" dirty="0"/>
              <a:t> = </a:t>
            </a:r>
            <a:r>
              <a:rPr lang="ro-RO" sz="1400" b="1" i="1" dirty="0" err="1"/>
              <a:t>await</a:t>
            </a:r>
            <a:r>
              <a:rPr lang="ro-RO" sz="1400" i="1" dirty="0"/>
              <a:t> </a:t>
            </a:r>
            <a:r>
              <a:rPr lang="ro-RO" sz="1400" i="1" dirty="0" err="1"/>
              <a:t>raspuns.json</a:t>
            </a:r>
            <a:r>
              <a:rPr lang="ro-RO" sz="1400" i="1" dirty="0"/>
              <a:t>();</a:t>
            </a:r>
          </a:p>
          <a:p>
            <a:pPr>
              <a:spcBef>
                <a:spcPts val="0"/>
              </a:spcBef>
              <a:spcAft>
                <a:spcPts val="0"/>
              </a:spcAft>
            </a:pPr>
            <a:r>
              <a:rPr lang="ro-RO" sz="1400" i="1" dirty="0"/>
              <a:t>    console.log(</a:t>
            </a:r>
            <a:r>
              <a:rPr lang="ro-RO" sz="1400" i="1" dirty="0" err="1"/>
              <a:t>json</a:t>
            </a:r>
            <a:r>
              <a:rPr lang="ro-RO" sz="1400" i="1" dirty="0"/>
              <a:t>);</a:t>
            </a:r>
          </a:p>
          <a:p>
            <a:pPr>
              <a:spcBef>
                <a:spcPts val="0"/>
              </a:spcBef>
              <a:spcAft>
                <a:spcPts val="0"/>
              </a:spcAft>
            </a:pPr>
            <a:r>
              <a:rPr lang="ro-RO" sz="1400" i="1" dirty="0"/>
              <a:t>}</a:t>
            </a:r>
          </a:p>
          <a:p>
            <a:pPr>
              <a:spcBef>
                <a:spcPts val="0"/>
              </a:spcBef>
              <a:spcAft>
                <a:spcPts val="0"/>
              </a:spcAft>
            </a:pPr>
            <a:r>
              <a:rPr lang="ro-RO" sz="1400" i="1" dirty="0" err="1"/>
              <a:t>app</a:t>
            </a:r>
            <a:r>
              <a:rPr lang="ro-RO" sz="1400" i="1" dirty="0"/>
              <a:t>();</a:t>
            </a:r>
          </a:p>
          <a:p>
            <a:r>
              <a:rPr lang="ro-RO" sz="1800" dirty="0"/>
              <a:t>Resurse:</a:t>
            </a:r>
          </a:p>
          <a:p>
            <a:pPr lvl="1"/>
            <a:r>
              <a:rPr lang="en-US" sz="1600" dirty="0">
                <a:hlinkClick r:id="rId2"/>
              </a:rPr>
              <a:t>https://developer.mozilla.org/en-US/docs/Web/API/WindowOrWorkerGlobalScope/fetch</a:t>
            </a:r>
            <a:endParaRPr lang="en-US" sz="1600" dirty="0"/>
          </a:p>
          <a:p>
            <a:endParaRPr lang="en-US" dirty="0"/>
          </a:p>
        </p:txBody>
      </p:sp>
      <p:sp>
        <p:nvSpPr>
          <p:cNvPr id="5" name="Slide Number Placeholder 4">
            <a:extLst>
              <a:ext uri="{FF2B5EF4-FFF2-40B4-BE49-F238E27FC236}">
                <a16:creationId xmlns:a16="http://schemas.microsoft.com/office/drawing/2014/main" id="{C783119E-5C50-388B-A264-65BDD8F06698}"/>
              </a:ext>
            </a:extLst>
          </p:cNvPr>
          <p:cNvSpPr>
            <a:spLocks noGrp="1"/>
          </p:cNvSpPr>
          <p:nvPr>
            <p:ph type="sldNum" sz="quarter" idx="12"/>
          </p:nvPr>
        </p:nvSpPr>
        <p:spPr/>
        <p:txBody>
          <a:bodyPr/>
          <a:lstStyle/>
          <a:p>
            <a:pPr>
              <a:defRPr/>
            </a:pPr>
            <a:fld id="{E66D6CB4-6B7B-40A6-AFFC-DA004DAF9624}" type="slidenum">
              <a:rPr lang="en-US" smtClean="0"/>
              <a:pPr>
                <a:defRPr/>
              </a:pPr>
              <a:t>73</a:t>
            </a:fld>
            <a:endParaRPr lang="en-US"/>
          </a:p>
        </p:txBody>
      </p:sp>
    </p:spTree>
    <p:extLst>
      <p:ext uri="{BB962C8B-B14F-4D97-AF65-F5344CB8AC3E}">
        <p14:creationId xmlns:p14="http://schemas.microsoft.com/office/powerpoint/2010/main" val="9570519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Biblioteca </a:t>
            </a:r>
            <a:r>
              <a:rPr lang="ro-RO" dirty="0" err="1"/>
              <a:t>jQuery</a:t>
            </a:r>
            <a:r>
              <a:rPr lang="ro-RO" dirty="0"/>
              <a:t> – opțional</a:t>
            </a:r>
            <a:endParaRPr lang="en-US" dirty="0"/>
          </a:p>
        </p:txBody>
      </p:sp>
      <p:sp>
        <p:nvSpPr>
          <p:cNvPr id="3" name="Content Placeholder 2"/>
          <p:cNvSpPr>
            <a:spLocks noGrp="1"/>
          </p:cNvSpPr>
          <p:nvPr>
            <p:ph idx="1"/>
          </p:nvPr>
        </p:nvSpPr>
        <p:spPr/>
        <p:txBody>
          <a:bodyPr/>
          <a:lstStyle/>
          <a:p>
            <a:r>
              <a:rPr lang="ro-RO" sz="4000" dirty="0"/>
              <a:t>Colecție de funcții JavaScript pentru:</a:t>
            </a:r>
          </a:p>
          <a:p>
            <a:pPr lvl="1"/>
            <a:r>
              <a:rPr lang="ro-RO" sz="3600" dirty="0"/>
              <a:t>Regăsire elemente din DOM</a:t>
            </a:r>
          </a:p>
          <a:p>
            <a:pPr lvl="1"/>
            <a:r>
              <a:rPr lang="ro-RO" sz="3600" dirty="0"/>
              <a:t>Manipulare elemente, atribute și proprietăți CSS</a:t>
            </a:r>
          </a:p>
          <a:p>
            <a:pPr lvl="1"/>
            <a:r>
              <a:rPr lang="ro-RO" sz="3600" dirty="0"/>
              <a:t>Înlănțuire operații pe seturi elemente</a:t>
            </a:r>
          </a:p>
          <a:p>
            <a:pPr lvl="1"/>
            <a:r>
              <a:rPr lang="ro-RO" sz="3600" dirty="0"/>
              <a:t>Animație</a:t>
            </a:r>
          </a:p>
          <a:p>
            <a:pPr lvl="1"/>
            <a:r>
              <a:rPr lang="ro-RO" sz="3600" dirty="0"/>
              <a:t>Comunicare HTTP</a:t>
            </a:r>
          </a:p>
          <a:p>
            <a:endParaRPr lang="en-US" dirty="0"/>
          </a:p>
        </p:txBody>
      </p:sp>
      <p:sp>
        <p:nvSpPr>
          <p:cNvPr id="5" name="Slide Number Placeholder 4">
            <a:extLst>
              <a:ext uri="{FF2B5EF4-FFF2-40B4-BE49-F238E27FC236}">
                <a16:creationId xmlns:a16="http://schemas.microsoft.com/office/drawing/2014/main" id="{601BC58E-47C2-AAF7-6210-362A68DDD9AF}"/>
              </a:ext>
            </a:extLst>
          </p:cNvPr>
          <p:cNvSpPr>
            <a:spLocks noGrp="1"/>
          </p:cNvSpPr>
          <p:nvPr>
            <p:ph type="sldNum" sz="quarter" idx="12"/>
          </p:nvPr>
        </p:nvSpPr>
        <p:spPr/>
        <p:txBody>
          <a:bodyPr/>
          <a:lstStyle/>
          <a:p>
            <a:pPr>
              <a:defRPr/>
            </a:pPr>
            <a:fld id="{E66D6CB4-6B7B-40A6-AFFC-DA004DAF9624}" type="slidenum">
              <a:rPr lang="en-US" smtClean="0"/>
              <a:pPr>
                <a:defRPr/>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Funcția jQuery / $ – opțional</a:t>
            </a:r>
            <a:endParaRPr lang="en-US" dirty="0"/>
          </a:p>
        </p:txBody>
      </p:sp>
      <p:sp>
        <p:nvSpPr>
          <p:cNvPr id="3" name="Content Placeholder 2"/>
          <p:cNvSpPr>
            <a:spLocks noGrp="1"/>
          </p:cNvSpPr>
          <p:nvPr>
            <p:ph idx="1"/>
          </p:nvPr>
        </p:nvSpPr>
        <p:spPr/>
        <p:txBody>
          <a:bodyPr/>
          <a:lstStyle/>
          <a:p>
            <a:r>
              <a:rPr lang="ro-RO" dirty="0"/>
              <a:t>1. Regăsire elemente DOM: </a:t>
            </a:r>
            <a:r>
              <a:rPr lang="ro-RO" b="1" i="1" dirty="0"/>
              <a:t>$(</a:t>
            </a:r>
            <a:r>
              <a:rPr lang="en-US" b="1" i="1" dirty="0"/>
              <a:t>“selector CSS”</a:t>
            </a:r>
            <a:r>
              <a:rPr lang="ro-RO" b="1" i="1" dirty="0"/>
              <a:t>)</a:t>
            </a:r>
          </a:p>
          <a:p>
            <a:pPr lvl="1"/>
            <a:r>
              <a:rPr lang="ro-RO" i="1" dirty="0"/>
              <a:t>var leg = </a:t>
            </a:r>
            <a:r>
              <a:rPr lang="ro-RO" b="1" i="1" dirty="0"/>
              <a:t>$(“</a:t>
            </a:r>
            <a:r>
              <a:rPr lang="ro-RO" b="1" i="1" dirty="0" err="1"/>
              <a:t>a.test</a:t>
            </a:r>
            <a:r>
              <a:rPr lang="ro-RO" b="1" i="1" dirty="0"/>
              <a:t>”)</a:t>
            </a:r>
            <a:r>
              <a:rPr lang="ro-RO" i="1" dirty="0"/>
              <a:t>;</a:t>
            </a:r>
            <a:endParaRPr lang="en-US" dirty="0"/>
          </a:p>
          <a:p>
            <a:r>
              <a:rPr lang="en-US" dirty="0"/>
              <a:t>2. </a:t>
            </a:r>
            <a:r>
              <a:rPr lang="en-US" dirty="0" err="1"/>
              <a:t>Construire</a:t>
            </a:r>
            <a:r>
              <a:rPr lang="en-US" dirty="0"/>
              <a:t> </a:t>
            </a:r>
            <a:r>
              <a:rPr lang="ro-RO" dirty="0"/>
              <a:t>obiect</a:t>
            </a:r>
            <a:r>
              <a:rPr lang="en-US" dirty="0"/>
              <a:t> jQuery: </a:t>
            </a:r>
            <a:r>
              <a:rPr lang="ro-RO" b="1" dirty="0"/>
              <a:t>$(element)</a:t>
            </a:r>
          </a:p>
          <a:p>
            <a:pPr lvl="1"/>
            <a:r>
              <a:rPr lang="ro-RO" i="1" dirty="0"/>
              <a:t>var a = </a:t>
            </a:r>
            <a:r>
              <a:rPr lang="ro-RO" i="1" dirty="0" err="1"/>
              <a:t>document.getElementById</a:t>
            </a:r>
            <a:r>
              <a:rPr lang="ro-RO" i="1" dirty="0"/>
              <a:t>(“leg1”);</a:t>
            </a:r>
          </a:p>
          <a:p>
            <a:pPr lvl="1"/>
            <a:r>
              <a:rPr lang="ro-RO" i="1" dirty="0"/>
              <a:t>var </a:t>
            </a:r>
            <a:r>
              <a:rPr lang="ro-RO" i="1" dirty="0" err="1"/>
              <a:t>aJQuery</a:t>
            </a:r>
            <a:r>
              <a:rPr lang="ro-RO" i="1" dirty="0"/>
              <a:t> = $(a);</a:t>
            </a:r>
          </a:p>
          <a:p>
            <a:r>
              <a:rPr lang="ro-RO" dirty="0"/>
              <a:t>3. Construire elemente noi: </a:t>
            </a:r>
            <a:r>
              <a:rPr lang="ro-RO" b="1" i="1" dirty="0"/>
              <a:t>$(“cod HTML”)</a:t>
            </a:r>
          </a:p>
          <a:p>
            <a:pPr lvl="1"/>
            <a:r>
              <a:rPr lang="ro-RO" i="1" dirty="0"/>
              <a:t>var p = $(“</a:t>
            </a:r>
            <a:r>
              <a:rPr lang="en-US" i="1" dirty="0"/>
              <a:t>&lt;p&gt;</a:t>
            </a:r>
            <a:r>
              <a:rPr lang="en-US" i="1" dirty="0" err="1"/>
              <a:t>paragraf</a:t>
            </a:r>
            <a:r>
              <a:rPr lang="en-US" i="1" dirty="0"/>
              <a:t> </a:t>
            </a:r>
            <a:r>
              <a:rPr lang="en-US" i="1" dirty="0" err="1"/>
              <a:t>nou</a:t>
            </a:r>
            <a:r>
              <a:rPr lang="en-US" i="1" dirty="0"/>
              <a:t>&lt;/p&gt;</a:t>
            </a:r>
            <a:r>
              <a:rPr lang="ro-RO" i="1" dirty="0"/>
              <a:t>”)</a:t>
            </a:r>
            <a:r>
              <a:rPr lang="en-US" i="1" dirty="0"/>
              <a:t>;</a:t>
            </a:r>
            <a:endParaRPr lang="ro-RO" i="1" dirty="0"/>
          </a:p>
          <a:p>
            <a:r>
              <a:rPr lang="ro-RO" dirty="0"/>
              <a:t>4. Execuție cod după inițializarea DOM: </a:t>
            </a:r>
            <a:r>
              <a:rPr lang="ro-RO" b="1" i="1" dirty="0"/>
              <a:t>$(funcție)</a:t>
            </a:r>
            <a:endParaRPr lang="en-US" b="1" i="1" dirty="0"/>
          </a:p>
          <a:p>
            <a:pPr lvl="1"/>
            <a:r>
              <a:rPr lang="en-US" i="1" dirty="0"/>
              <a:t>$(function(){</a:t>
            </a:r>
          </a:p>
          <a:p>
            <a:pPr lvl="2"/>
            <a:r>
              <a:rPr lang="en-US" i="1" dirty="0"/>
              <a:t>// opera</a:t>
            </a:r>
            <a:r>
              <a:rPr lang="ro-RO" i="1" dirty="0"/>
              <a:t>ții care utilizează DOM</a:t>
            </a:r>
            <a:endParaRPr lang="en-US" i="1" dirty="0"/>
          </a:p>
          <a:p>
            <a:pPr lvl="1"/>
            <a:r>
              <a:rPr lang="en-US" i="1" dirty="0"/>
              <a:t>})</a:t>
            </a:r>
            <a:endParaRPr lang="ro-RO" i="1" dirty="0"/>
          </a:p>
          <a:p>
            <a:endParaRPr lang="en-US" dirty="0"/>
          </a:p>
        </p:txBody>
      </p:sp>
      <p:sp>
        <p:nvSpPr>
          <p:cNvPr id="5" name="Slide Number Placeholder 4">
            <a:extLst>
              <a:ext uri="{FF2B5EF4-FFF2-40B4-BE49-F238E27FC236}">
                <a16:creationId xmlns:a16="http://schemas.microsoft.com/office/drawing/2014/main" id="{B51AE876-6BC2-F9E7-CF12-950B38FED8E7}"/>
              </a:ext>
            </a:extLst>
          </p:cNvPr>
          <p:cNvSpPr>
            <a:spLocks noGrp="1"/>
          </p:cNvSpPr>
          <p:nvPr>
            <p:ph type="sldNum" sz="quarter" idx="12"/>
          </p:nvPr>
        </p:nvSpPr>
        <p:spPr/>
        <p:txBody>
          <a:bodyPr/>
          <a:lstStyle/>
          <a:p>
            <a:pPr>
              <a:defRPr/>
            </a:pPr>
            <a:fld id="{E66D6CB4-6B7B-40A6-AFFC-DA004DAF9624}" type="slidenum">
              <a:rPr lang="en-US" smtClean="0"/>
              <a:pPr>
                <a:defRPr/>
              </a:pPr>
              <a:t>75</a:t>
            </a:fld>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Obiecte</a:t>
            </a:r>
            <a:r>
              <a:rPr lang="en-US" dirty="0"/>
              <a:t> jQuery</a:t>
            </a:r>
            <a:r>
              <a:rPr lang="ro-RO" dirty="0"/>
              <a:t> – opțional</a:t>
            </a:r>
            <a:endParaRPr lang="en-US" dirty="0"/>
          </a:p>
        </p:txBody>
      </p:sp>
      <p:sp>
        <p:nvSpPr>
          <p:cNvPr id="5" name="Content Placeholder 4"/>
          <p:cNvSpPr>
            <a:spLocks noGrp="1"/>
          </p:cNvSpPr>
          <p:nvPr>
            <p:ph sz="half" idx="1"/>
          </p:nvPr>
        </p:nvSpPr>
        <p:spPr/>
        <p:txBody>
          <a:bodyPr/>
          <a:lstStyle/>
          <a:p>
            <a:r>
              <a:rPr lang="en-US" dirty="0" err="1"/>
              <a:t>Fiecare</a:t>
            </a:r>
            <a:r>
              <a:rPr lang="en-US" dirty="0"/>
              <a:t> </a:t>
            </a:r>
            <a:r>
              <a:rPr lang="en-US" dirty="0" err="1"/>
              <a:t>obiect</a:t>
            </a:r>
            <a:r>
              <a:rPr lang="en-US" dirty="0"/>
              <a:t> jQuery con</a:t>
            </a:r>
            <a:r>
              <a:rPr lang="ro-RO" dirty="0"/>
              <a:t>ține o colecție de </a:t>
            </a:r>
            <a:r>
              <a:rPr lang="en-US" dirty="0"/>
              <a:t>0+ </a:t>
            </a:r>
            <a:r>
              <a:rPr lang="ro-RO" dirty="0"/>
              <a:t>referințe la obiectele DOM selectate.</a:t>
            </a:r>
          </a:p>
          <a:p>
            <a:r>
              <a:rPr lang="ro-RO" dirty="0"/>
              <a:t>Accesarea elementelor DOM:</a:t>
            </a:r>
          </a:p>
          <a:p>
            <a:pPr lvl="1"/>
            <a:r>
              <a:rPr lang="ro-RO" dirty="0"/>
              <a:t>Operator </a:t>
            </a:r>
            <a:r>
              <a:rPr lang="en-US" i="1" dirty="0"/>
              <a:t>[]</a:t>
            </a:r>
            <a:r>
              <a:rPr lang="en-US" dirty="0"/>
              <a:t> </a:t>
            </a:r>
            <a:r>
              <a:rPr lang="en-US" dirty="0" err="1"/>
              <a:t>sau</a:t>
            </a:r>
            <a:r>
              <a:rPr lang="en-US" dirty="0"/>
              <a:t> </a:t>
            </a:r>
            <a:r>
              <a:rPr lang="en-US" dirty="0" err="1"/>
              <a:t>func</a:t>
            </a:r>
            <a:r>
              <a:rPr lang="ro-RO" dirty="0" err="1"/>
              <a:t>ția</a:t>
            </a:r>
            <a:r>
              <a:rPr lang="ro-RO" dirty="0"/>
              <a:t> </a:t>
            </a:r>
            <a:r>
              <a:rPr lang="ro-RO" i="1" dirty="0"/>
              <a:t>get</a:t>
            </a:r>
            <a:r>
              <a:rPr lang="ro-RO" dirty="0"/>
              <a:t>:</a:t>
            </a:r>
          </a:p>
          <a:p>
            <a:pPr lvl="2"/>
            <a:r>
              <a:rPr lang="ro-RO" dirty="0"/>
              <a:t>$(</a:t>
            </a:r>
            <a:r>
              <a:rPr lang="en-US" dirty="0"/>
              <a:t>“td”</a:t>
            </a:r>
            <a:r>
              <a:rPr lang="ro-RO" dirty="0"/>
              <a:t>)</a:t>
            </a:r>
            <a:r>
              <a:rPr lang="en-US" dirty="0"/>
              <a:t>[3] </a:t>
            </a:r>
            <a:r>
              <a:rPr lang="en-US" dirty="0" err="1"/>
              <a:t>sau</a:t>
            </a:r>
            <a:r>
              <a:rPr lang="en-US" dirty="0"/>
              <a:t> </a:t>
            </a:r>
            <a:r>
              <a:rPr lang="ro-RO" dirty="0"/>
              <a:t>$(</a:t>
            </a:r>
            <a:r>
              <a:rPr lang="en-US" dirty="0"/>
              <a:t>“td”</a:t>
            </a:r>
            <a:r>
              <a:rPr lang="ro-RO" dirty="0"/>
              <a:t>)</a:t>
            </a:r>
            <a:r>
              <a:rPr lang="en-US" dirty="0"/>
              <a:t>.get(3)</a:t>
            </a:r>
            <a:endParaRPr lang="ro-RO" dirty="0"/>
          </a:p>
          <a:p>
            <a:pPr lvl="2"/>
            <a:r>
              <a:rPr lang="es-ES" dirty="0" err="1"/>
              <a:t>Rezultatul</a:t>
            </a:r>
            <a:r>
              <a:rPr lang="es-ES" dirty="0"/>
              <a:t> </a:t>
            </a:r>
            <a:r>
              <a:rPr lang="es-ES" dirty="0" err="1"/>
              <a:t>obținut</a:t>
            </a:r>
            <a:r>
              <a:rPr lang="es-ES" dirty="0"/>
              <a:t> este un </a:t>
            </a:r>
            <a:r>
              <a:rPr lang="es-ES" dirty="0" err="1"/>
              <a:t>obiect</a:t>
            </a:r>
            <a:r>
              <a:rPr lang="es-ES" dirty="0"/>
              <a:t> DOM</a:t>
            </a:r>
          </a:p>
          <a:p>
            <a:pPr lvl="1"/>
            <a:r>
              <a:rPr lang="en-US" dirty="0" err="1"/>
              <a:t>Proprietate</a:t>
            </a:r>
            <a:r>
              <a:rPr lang="en-US" dirty="0"/>
              <a:t> </a:t>
            </a:r>
            <a:r>
              <a:rPr lang="en-US" i="1" dirty="0"/>
              <a:t>length</a:t>
            </a:r>
            <a:r>
              <a:rPr lang="en-US" dirty="0"/>
              <a:t>:</a:t>
            </a:r>
          </a:p>
          <a:p>
            <a:pPr lvl="2"/>
            <a:r>
              <a:rPr lang="en-US" dirty="0"/>
              <a:t>$(“td”).length</a:t>
            </a:r>
            <a:endParaRPr lang="ro-RO" dirty="0"/>
          </a:p>
          <a:p>
            <a:r>
              <a:rPr lang="ro-RO" dirty="0"/>
              <a:t>Operații asupra obiectului </a:t>
            </a:r>
            <a:r>
              <a:rPr lang="ro-RO" dirty="0" err="1"/>
              <a:t>jQuery</a:t>
            </a:r>
            <a:r>
              <a:rPr lang="ro-RO" dirty="0"/>
              <a:t>:</a:t>
            </a:r>
          </a:p>
          <a:p>
            <a:pPr lvl="1"/>
            <a:r>
              <a:rPr lang="ro-RO" dirty="0"/>
              <a:t>În general se aplică pe toate elementele și întorc o referință la obiectul </a:t>
            </a:r>
            <a:r>
              <a:rPr lang="ro-RO" dirty="0" err="1"/>
              <a:t>jQuery</a:t>
            </a:r>
            <a:r>
              <a:rPr lang="ro-RO" dirty="0"/>
              <a:t> (pentru înlănțuire)</a:t>
            </a:r>
          </a:p>
          <a:p>
            <a:pPr lvl="1"/>
            <a:r>
              <a:rPr lang="ro-RO" dirty="0"/>
              <a:t>Funcțiile care citesc o valoare se aplică asupra primului element și întorc valoarea citită</a:t>
            </a:r>
            <a:endParaRPr lang="en-US" dirty="0"/>
          </a:p>
        </p:txBody>
      </p:sp>
      <p:pic>
        <p:nvPicPr>
          <p:cNvPr id="2050" name="Picture 2" descr="Imagini pentru jQuery objec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18238" y="2563728"/>
            <a:ext cx="4937125" cy="258779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F0BE625-C88C-93FC-11A8-7E2F94C64A09}"/>
              </a:ext>
            </a:extLst>
          </p:cNvPr>
          <p:cNvSpPr>
            <a:spLocks noGrp="1"/>
          </p:cNvSpPr>
          <p:nvPr>
            <p:ph type="sldNum" sz="quarter" idx="12"/>
          </p:nvPr>
        </p:nvSpPr>
        <p:spPr/>
        <p:txBody>
          <a:bodyPr/>
          <a:lstStyle/>
          <a:p>
            <a:pPr>
              <a:defRPr/>
            </a:pPr>
            <a:fld id="{142F9030-1504-48FE-A63E-F05D143C3827}" type="slidenum">
              <a:rPr lang="en-US" smtClean="0"/>
              <a:pPr>
                <a:defRPr/>
              </a:pPr>
              <a:t>76</a:t>
            </a:fld>
            <a:endParaRPr lang="en-US"/>
          </a:p>
        </p:txBody>
      </p:sp>
    </p:spTree>
    <p:extLst>
      <p:ext uri="{BB962C8B-B14F-4D97-AF65-F5344CB8AC3E}">
        <p14:creationId xmlns:p14="http://schemas.microsoft.com/office/powerpoint/2010/main" val="7427293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err="1"/>
              <a:t>jQuery</a:t>
            </a:r>
            <a:r>
              <a:rPr lang="ro-RO" dirty="0"/>
              <a:t> - exemple de operații – opțional</a:t>
            </a:r>
            <a:endParaRPr lang="en-US" dirty="0"/>
          </a:p>
        </p:txBody>
      </p:sp>
      <p:sp>
        <p:nvSpPr>
          <p:cNvPr id="3" name="Content Placeholder 2"/>
          <p:cNvSpPr>
            <a:spLocks noGrp="1"/>
          </p:cNvSpPr>
          <p:nvPr>
            <p:ph idx="1"/>
          </p:nvPr>
        </p:nvSpPr>
        <p:spPr/>
        <p:txBody>
          <a:bodyPr/>
          <a:lstStyle/>
          <a:p>
            <a:r>
              <a:rPr lang="en-US" dirty="0" err="1"/>
              <a:t>Citire</a:t>
            </a:r>
            <a:r>
              <a:rPr lang="en-US" dirty="0"/>
              <a:t> / m</a:t>
            </a:r>
            <a:r>
              <a:rPr lang="ro-RO" dirty="0" err="1"/>
              <a:t>odificare</a:t>
            </a:r>
            <a:r>
              <a:rPr lang="ro-RO" dirty="0"/>
              <a:t> atribute HTML</a:t>
            </a:r>
          </a:p>
          <a:p>
            <a:pPr lvl="1"/>
            <a:r>
              <a:rPr lang="ro-RO" dirty="0"/>
              <a:t>$("#</a:t>
            </a:r>
            <a:r>
              <a:rPr lang="ro-RO" dirty="0" err="1"/>
              <a:t>idTest</a:t>
            </a:r>
            <a:r>
              <a:rPr lang="ro-RO" dirty="0"/>
              <a:t>").</a:t>
            </a:r>
            <a:r>
              <a:rPr lang="ro-RO" dirty="0" err="1"/>
              <a:t>attr</a:t>
            </a:r>
            <a:r>
              <a:rPr lang="ro-RO" dirty="0"/>
              <a:t>("</a:t>
            </a:r>
            <a:r>
              <a:rPr lang="ro-RO" dirty="0" err="1"/>
              <a:t>href</a:t>
            </a:r>
            <a:r>
              <a:rPr lang="ro-RO" dirty="0"/>
              <a:t>", "</a:t>
            </a:r>
            <a:r>
              <a:rPr lang="ro-RO" dirty="0" err="1"/>
              <a:t>doc.html</a:t>
            </a:r>
            <a:r>
              <a:rPr lang="ro-RO" dirty="0"/>
              <a:t>");</a:t>
            </a:r>
          </a:p>
          <a:p>
            <a:pPr lvl="1"/>
            <a:r>
              <a:rPr lang="ro-RO" dirty="0"/>
              <a:t>var </a:t>
            </a:r>
            <a:r>
              <a:rPr lang="ro-RO" dirty="0" err="1"/>
              <a:t>url</a:t>
            </a:r>
            <a:r>
              <a:rPr lang="ro-RO" dirty="0"/>
              <a:t> = $("#</a:t>
            </a:r>
            <a:r>
              <a:rPr lang="ro-RO" dirty="0" err="1"/>
              <a:t>idTest</a:t>
            </a:r>
            <a:r>
              <a:rPr lang="ro-RO" dirty="0"/>
              <a:t>").</a:t>
            </a:r>
            <a:r>
              <a:rPr lang="ro-RO" dirty="0" err="1"/>
              <a:t>attr</a:t>
            </a:r>
            <a:r>
              <a:rPr lang="ro-RO" dirty="0"/>
              <a:t>("</a:t>
            </a:r>
            <a:r>
              <a:rPr lang="ro-RO" dirty="0" err="1"/>
              <a:t>href</a:t>
            </a:r>
            <a:r>
              <a:rPr lang="ro-RO" dirty="0"/>
              <a:t>");</a:t>
            </a:r>
            <a:endParaRPr lang="en-US" dirty="0"/>
          </a:p>
          <a:p>
            <a:pPr lvl="1"/>
            <a:r>
              <a:rPr lang="en-US" dirty="0"/>
              <a:t>.text() / .</a:t>
            </a:r>
            <a:r>
              <a:rPr lang="en-US" dirty="0" err="1"/>
              <a:t>val</a:t>
            </a:r>
            <a:r>
              <a:rPr lang="en-US" dirty="0"/>
              <a:t>()</a:t>
            </a:r>
            <a:endParaRPr lang="ro-RO" dirty="0"/>
          </a:p>
          <a:p>
            <a:r>
              <a:rPr lang="en-US" dirty="0" err="1"/>
              <a:t>Citire</a:t>
            </a:r>
            <a:r>
              <a:rPr lang="en-US" dirty="0"/>
              <a:t> / m</a:t>
            </a:r>
            <a:r>
              <a:rPr lang="ro-RO" dirty="0" err="1"/>
              <a:t>odificare</a:t>
            </a:r>
            <a:r>
              <a:rPr lang="ro-RO" dirty="0"/>
              <a:t> proprietăți CSS</a:t>
            </a:r>
          </a:p>
          <a:p>
            <a:pPr lvl="1"/>
            <a:r>
              <a:rPr lang="ro-RO" dirty="0"/>
              <a:t>$(</a:t>
            </a:r>
            <a:r>
              <a:rPr lang="en-US" dirty="0"/>
              <a:t>“#</a:t>
            </a:r>
            <a:r>
              <a:rPr lang="en-US" dirty="0" err="1"/>
              <a:t>idTest</a:t>
            </a:r>
            <a:r>
              <a:rPr lang="en-US" dirty="0"/>
              <a:t>”</a:t>
            </a:r>
            <a:r>
              <a:rPr lang="ro-RO" dirty="0"/>
              <a:t>)</a:t>
            </a:r>
            <a:r>
              <a:rPr lang="en-US" dirty="0"/>
              <a:t>.</a:t>
            </a:r>
            <a:r>
              <a:rPr lang="en-US" dirty="0" err="1"/>
              <a:t>css</a:t>
            </a:r>
            <a:r>
              <a:rPr lang="en-US" dirty="0"/>
              <a:t>(“color”, “red”);</a:t>
            </a:r>
            <a:endParaRPr lang="ro-RO" dirty="0"/>
          </a:p>
          <a:p>
            <a:r>
              <a:rPr lang="ro-RO" dirty="0"/>
              <a:t>Manipulare noduri DOM</a:t>
            </a:r>
            <a:endParaRPr lang="en-US" dirty="0"/>
          </a:p>
          <a:p>
            <a:pPr lvl="1"/>
            <a:r>
              <a:rPr lang="ro-RO" dirty="0"/>
              <a:t>$(</a:t>
            </a:r>
            <a:r>
              <a:rPr lang="en-US" dirty="0"/>
              <a:t>“#</a:t>
            </a:r>
            <a:r>
              <a:rPr lang="en-US" dirty="0" err="1"/>
              <a:t>idTest</a:t>
            </a:r>
            <a:r>
              <a:rPr lang="en-US" dirty="0"/>
              <a:t>”</a:t>
            </a:r>
            <a:r>
              <a:rPr lang="ro-RO" dirty="0"/>
              <a:t>)</a:t>
            </a:r>
            <a:r>
              <a:rPr lang="en-US" dirty="0"/>
              <a:t>.append($(“&lt;p&gt;test&lt;/p&gt;”));</a:t>
            </a:r>
            <a:endParaRPr lang="ro-RO" dirty="0"/>
          </a:p>
          <a:p>
            <a:pPr lvl="1"/>
            <a:r>
              <a:rPr lang="ro-RO" dirty="0" err="1"/>
              <a:t>părinte</a:t>
            </a:r>
            <a:r>
              <a:rPr lang="ro-RO" i="1" dirty="0" err="1"/>
              <a:t>.empty</a:t>
            </a:r>
            <a:r>
              <a:rPr lang="ro-RO" i="1" dirty="0"/>
              <a:t>()</a:t>
            </a:r>
            <a:r>
              <a:rPr lang="ro-RO" dirty="0"/>
              <a:t> / </a:t>
            </a:r>
            <a:r>
              <a:rPr lang="ro-RO" dirty="0" err="1"/>
              <a:t>copil.</a:t>
            </a:r>
            <a:r>
              <a:rPr lang="ro-RO" i="1" dirty="0" err="1"/>
              <a:t>appendTo</a:t>
            </a:r>
            <a:r>
              <a:rPr lang="ro-RO" dirty="0"/>
              <a:t>(părinte) / </a:t>
            </a:r>
            <a:r>
              <a:rPr lang="ro-RO" dirty="0" err="1"/>
              <a:t>copil.</a:t>
            </a:r>
            <a:r>
              <a:rPr lang="ro-RO" i="1" dirty="0" err="1"/>
              <a:t>remove</a:t>
            </a:r>
            <a:r>
              <a:rPr lang="ro-RO" dirty="0"/>
              <a:t>()</a:t>
            </a:r>
          </a:p>
          <a:p>
            <a:r>
              <a:rPr lang="en-US" dirty="0" err="1"/>
              <a:t>Tratare</a:t>
            </a:r>
            <a:r>
              <a:rPr lang="en-US" dirty="0"/>
              <a:t> </a:t>
            </a:r>
            <a:r>
              <a:rPr lang="en-US" dirty="0" err="1"/>
              <a:t>evenimente</a:t>
            </a:r>
            <a:endParaRPr lang="en-US" dirty="0"/>
          </a:p>
          <a:p>
            <a:pPr lvl="1"/>
            <a:r>
              <a:rPr lang="en-US" dirty="0"/>
              <a:t>$(“#</a:t>
            </a:r>
            <a:r>
              <a:rPr lang="en-US" dirty="0" err="1"/>
              <a:t>idTest</a:t>
            </a:r>
            <a:r>
              <a:rPr lang="en-US" dirty="0"/>
              <a:t>”).click(</a:t>
            </a:r>
            <a:r>
              <a:rPr lang="ro-RO" dirty="0" err="1"/>
              <a:t>func</a:t>
            </a:r>
            <a:r>
              <a:rPr lang="en-US" dirty="0"/>
              <a:t>);</a:t>
            </a:r>
            <a:endParaRPr lang="ro-RO" dirty="0"/>
          </a:p>
          <a:p>
            <a:pPr lvl="1"/>
            <a:r>
              <a:rPr lang="ro-RO" dirty="0"/>
              <a:t>$().on(</a:t>
            </a:r>
            <a:r>
              <a:rPr lang="en-US" dirty="0"/>
              <a:t>“</a:t>
            </a:r>
            <a:r>
              <a:rPr lang="en-US" dirty="0" err="1"/>
              <a:t>ev</a:t>
            </a:r>
            <a:r>
              <a:rPr lang="en-US" dirty="0"/>
              <a:t>”, </a:t>
            </a:r>
            <a:r>
              <a:rPr lang="en-US" dirty="0" err="1"/>
              <a:t>func</a:t>
            </a:r>
            <a:r>
              <a:rPr lang="ro-RO" dirty="0"/>
              <a:t>)</a:t>
            </a:r>
            <a:r>
              <a:rPr lang="en-US" dirty="0"/>
              <a:t>;</a:t>
            </a:r>
          </a:p>
          <a:p>
            <a:pPr marL="200025" lvl="1" indent="0">
              <a:buNone/>
            </a:pPr>
            <a:endParaRPr lang="en-US" dirty="0"/>
          </a:p>
          <a:p>
            <a:endParaRPr lang="en-US" sz="1800" dirty="0"/>
          </a:p>
        </p:txBody>
      </p:sp>
      <p:sp>
        <p:nvSpPr>
          <p:cNvPr id="5" name="Slide Number Placeholder 4">
            <a:extLst>
              <a:ext uri="{FF2B5EF4-FFF2-40B4-BE49-F238E27FC236}">
                <a16:creationId xmlns:a16="http://schemas.microsoft.com/office/drawing/2014/main" id="{C2A9370D-2C19-F228-A0A2-D07FDCC8EA28}"/>
              </a:ext>
            </a:extLst>
          </p:cNvPr>
          <p:cNvSpPr>
            <a:spLocks noGrp="1"/>
          </p:cNvSpPr>
          <p:nvPr>
            <p:ph type="sldNum" sz="quarter" idx="12"/>
          </p:nvPr>
        </p:nvSpPr>
        <p:spPr/>
        <p:txBody>
          <a:bodyPr/>
          <a:lstStyle/>
          <a:p>
            <a:pPr>
              <a:defRPr/>
            </a:pPr>
            <a:fld id="{E66D6CB4-6B7B-40A6-AFFC-DA004DAF9624}" type="slidenum">
              <a:rPr lang="en-US" smtClean="0"/>
              <a:pPr>
                <a:defRPr/>
              </a:pPr>
              <a:t>77</a:t>
            </a:fld>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err="1"/>
              <a:t>jQuery</a:t>
            </a:r>
            <a:r>
              <a:rPr lang="ro-RO" dirty="0"/>
              <a:t> – comunicare – opțional</a:t>
            </a:r>
            <a:endParaRPr lang="en-US" dirty="0"/>
          </a:p>
        </p:txBody>
      </p:sp>
      <p:sp>
        <p:nvSpPr>
          <p:cNvPr id="3" name="Content Placeholder 2"/>
          <p:cNvSpPr>
            <a:spLocks noGrp="1"/>
          </p:cNvSpPr>
          <p:nvPr>
            <p:ph idx="1"/>
          </p:nvPr>
        </p:nvSpPr>
        <p:spPr/>
        <p:txBody>
          <a:bodyPr/>
          <a:lstStyle/>
          <a:p>
            <a:r>
              <a:rPr lang="en-US" dirty="0"/>
              <a:t>Ob</a:t>
            </a:r>
            <a:r>
              <a:rPr lang="ro-RO" dirty="0"/>
              <a:t>ținerea de date de la server prin comenzi </a:t>
            </a:r>
            <a:r>
              <a:rPr lang="ro-RO" b="1" dirty="0"/>
              <a:t>GET</a:t>
            </a:r>
            <a:r>
              <a:rPr lang="ro-RO" dirty="0"/>
              <a:t>:</a:t>
            </a:r>
            <a:endParaRPr lang="en-US" dirty="0"/>
          </a:p>
          <a:p>
            <a:r>
              <a:rPr lang="en-US" b="1" dirty="0"/>
              <a:t>$.get(</a:t>
            </a:r>
            <a:r>
              <a:rPr lang="en-US" b="1" dirty="0" err="1"/>
              <a:t>url</a:t>
            </a:r>
            <a:r>
              <a:rPr lang="en-US" b="1" dirty="0"/>
              <a:t>, </a:t>
            </a:r>
            <a:r>
              <a:rPr lang="en-US" b="1" dirty="0" err="1"/>
              <a:t>func</a:t>
            </a:r>
            <a:r>
              <a:rPr lang="en-US" b="1" dirty="0"/>
              <a:t>) </a:t>
            </a:r>
            <a:r>
              <a:rPr lang="en-US" dirty="0" err="1"/>
              <a:t>sau</a:t>
            </a:r>
            <a:r>
              <a:rPr lang="en-US" b="1" dirty="0"/>
              <a:t> $.</a:t>
            </a:r>
            <a:r>
              <a:rPr lang="en-US" b="1" dirty="0" err="1"/>
              <a:t>getJSON</a:t>
            </a:r>
            <a:r>
              <a:rPr lang="en-US" b="1" dirty="0"/>
              <a:t>(</a:t>
            </a:r>
            <a:r>
              <a:rPr lang="en-US" b="1" dirty="0" err="1"/>
              <a:t>url</a:t>
            </a:r>
            <a:r>
              <a:rPr lang="en-US" b="1" dirty="0"/>
              <a:t>, </a:t>
            </a:r>
            <a:r>
              <a:rPr lang="en-US" b="1" dirty="0" err="1"/>
              <a:t>func</a:t>
            </a:r>
            <a:r>
              <a:rPr lang="en-US" b="1" dirty="0"/>
              <a:t>)</a:t>
            </a:r>
          </a:p>
          <a:p>
            <a:r>
              <a:rPr lang="en-US" dirty="0"/>
              <a:t>      $.get("date.txt", function(txt) { console.log(txt); });</a:t>
            </a:r>
          </a:p>
          <a:p>
            <a:r>
              <a:rPr lang="en-US" dirty="0"/>
              <a:t>      $.</a:t>
            </a:r>
            <a:r>
              <a:rPr lang="en-US" dirty="0" err="1"/>
              <a:t>getJSON</a:t>
            </a:r>
            <a:r>
              <a:rPr lang="en-US" dirty="0"/>
              <a:t>("date.txt", function(</a:t>
            </a:r>
            <a:r>
              <a:rPr lang="en-US" dirty="0" err="1"/>
              <a:t>obj</a:t>
            </a:r>
            <a:r>
              <a:rPr lang="en-US" dirty="0"/>
              <a:t>) { console.log(</a:t>
            </a:r>
            <a:r>
              <a:rPr lang="en-US" dirty="0" err="1"/>
              <a:t>obj.proprietate</a:t>
            </a:r>
            <a:r>
              <a:rPr lang="en-US" dirty="0"/>
              <a:t>); });</a:t>
            </a:r>
          </a:p>
          <a:p>
            <a:endParaRPr lang="ro-RO" dirty="0"/>
          </a:p>
          <a:p>
            <a:r>
              <a:rPr lang="ro-RO" dirty="0"/>
              <a:t>Trimiterea de date către server prin comenzi </a:t>
            </a:r>
            <a:r>
              <a:rPr lang="ro-RO" b="1" dirty="0"/>
              <a:t>POST</a:t>
            </a:r>
            <a:r>
              <a:rPr lang="ro-RO" dirty="0"/>
              <a:t>:</a:t>
            </a:r>
            <a:endParaRPr lang="en-US" dirty="0"/>
          </a:p>
          <a:p>
            <a:r>
              <a:rPr lang="en-US" b="1" dirty="0"/>
              <a:t>$.post(</a:t>
            </a:r>
            <a:r>
              <a:rPr lang="en-US" b="1" dirty="0" err="1"/>
              <a:t>url</a:t>
            </a:r>
            <a:r>
              <a:rPr lang="en-US" b="1" dirty="0"/>
              <a:t>, date[, </a:t>
            </a:r>
            <a:r>
              <a:rPr lang="en-US" b="1" dirty="0" err="1"/>
              <a:t>func</a:t>
            </a:r>
            <a:r>
              <a:rPr lang="en-US" b="1" dirty="0"/>
              <a:t>])</a:t>
            </a:r>
            <a:endParaRPr lang="ro-RO" b="1" dirty="0"/>
          </a:p>
          <a:p>
            <a:r>
              <a:rPr lang="ro-RO" dirty="0"/>
              <a:t>      </a:t>
            </a:r>
            <a:r>
              <a:rPr lang="en-US" dirty="0"/>
              <a:t>$.</a:t>
            </a:r>
            <a:r>
              <a:rPr lang="ro-RO" dirty="0"/>
              <a:t>post</a:t>
            </a:r>
            <a:r>
              <a:rPr lang="en-US" dirty="0"/>
              <a:t>(“</a:t>
            </a:r>
            <a:r>
              <a:rPr lang="ro-RO" dirty="0"/>
              <a:t>procesare.</a:t>
            </a:r>
            <a:r>
              <a:rPr lang="en-US" dirty="0" err="1"/>
              <a:t>aspx</a:t>
            </a:r>
            <a:r>
              <a:rPr lang="en-US" dirty="0"/>
              <a:t>", </a:t>
            </a:r>
            <a:r>
              <a:rPr lang="en-US" dirty="0" err="1"/>
              <a:t>JSON.stringify</a:t>
            </a:r>
            <a:r>
              <a:rPr lang="en-US" dirty="0"/>
              <a:t>(</a:t>
            </a:r>
            <a:r>
              <a:rPr lang="en-US" dirty="0" err="1"/>
              <a:t>obj</a:t>
            </a:r>
            <a:r>
              <a:rPr lang="en-US" dirty="0"/>
              <a:t>), function(</a:t>
            </a:r>
            <a:r>
              <a:rPr lang="en-US" dirty="0" err="1"/>
              <a:t>obj</a:t>
            </a:r>
            <a:r>
              <a:rPr lang="en-US" dirty="0"/>
              <a:t>) { console.log(</a:t>
            </a:r>
            <a:r>
              <a:rPr lang="en-US" dirty="0" err="1"/>
              <a:t>obj</a:t>
            </a:r>
            <a:r>
              <a:rPr lang="en-US" dirty="0"/>
              <a:t>); });</a:t>
            </a:r>
            <a:endParaRPr lang="en-US" b="1" dirty="0"/>
          </a:p>
          <a:p>
            <a:endParaRPr lang="ro-RO" dirty="0"/>
          </a:p>
          <a:p>
            <a:r>
              <a:rPr lang="en-US" dirty="0"/>
              <a:t>Op</a:t>
            </a:r>
            <a:r>
              <a:rPr lang="ro-RO" dirty="0" err="1"/>
              <a:t>țiuni</a:t>
            </a:r>
            <a:r>
              <a:rPr lang="ro-RO" dirty="0"/>
              <a:t> complete: </a:t>
            </a:r>
            <a:r>
              <a:rPr lang="ro-RO" b="1" dirty="0"/>
              <a:t>$.</a:t>
            </a:r>
            <a:r>
              <a:rPr lang="ro-RO" b="1" dirty="0" err="1"/>
              <a:t>ajax</a:t>
            </a:r>
            <a:r>
              <a:rPr lang="ro-RO" dirty="0"/>
              <a:t>(...)</a:t>
            </a:r>
            <a:endParaRPr lang="en-US" dirty="0"/>
          </a:p>
          <a:p>
            <a:pPr marL="0" indent="0">
              <a:buNone/>
            </a:pPr>
            <a:endParaRPr lang="en-US" dirty="0"/>
          </a:p>
          <a:p>
            <a:endParaRPr lang="en-US" dirty="0"/>
          </a:p>
        </p:txBody>
      </p:sp>
      <p:sp>
        <p:nvSpPr>
          <p:cNvPr id="5" name="Slide Number Placeholder 4">
            <a:extLst>
              <a:ext uri="{FF2B5EF4-FFF2-40B4-BE49-F238E27FC236}">
                <a16:creationId xmlns:a16="http://schemas.microsoft.com/office/drawing/2014/main" id="{4A18BA72-9410-FF1D-3BE4-723433EAE589}"/>
              </a:ext>
            </a:extLst>
          </p:cNvPr>
          <p:cNvSpPr>
            <a:spLocks noGrp="1"/>
          </p:cNvSpPr>
          <p:nvPr>
            <p:ph type="sldNum" sz="quarter" idx="12"/>
          </p:nvPr>
        </p:nvSpPr>
        <p:spPr/>
        <p:txBody>
          <a:bodyPr/>
          <a:lstStyle/>
          <a:p>
            <a:pPr>
              <a:defRPr/>
            </a:pPr>
            <a:fld id="{E66D6CB4-6B7B-40A6-AFFC-DA004DAF9624}" type="slidenum">
              <a:rPr lang="en-US" smtClean="0"/>
              <a:pPr>
                <a:defRPr/>
              </a:pPr>
              <a:t>78</a:t>
            </a:fld>
            <a:endParaRPr lang="en-US"/>
          </a:p>
        </p:txBody>
      </p:sp>
    </p:spTree>
    <p:extLst>
      <p:ext uri="{BB962C8B-B14F-4D97-AF65-F5344CB8AC3E}">
        <p14:creationId xmlns:p14="http://schemas.microsoft.com/office/powerpoint/2010/main" val="26404327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 Imagine</a:t>
            </a:r>
            <a:endParaRPr lang="ro-RO" dirty="0"/>
          </a:p>
        </p:txBody>
      </p:sp>
      <p:sp>
        <p:nvSpPr>
          <p:cNvPr id="3" name="Content Placeholder 2"/>
          <p:cNvSpPr>
            <a:spLocks noGrp="1"/>
          </p:cNvSpPr>
          <p:nvPr>
            <p:ph idx="1"/>
          </p:nvPr>
        </p:nvSpPr>
        <p:spPr/>
        <p:txBody>
          <a:bodyPr/>
          <a:lstStyle/>
          <a:p>
            <a:r>
              <a:rPr lang="en-US" sz="3600" dirty="0"/>
              <a:t>1. </a:t>
            </a:r>
            <a:r>
              <a:rPr lang="en-US" sz="3600" dirty="0" err="1"/>
              <a:t>Modele</a:t>
            </a:r>
            <a:r>
              <a:rPr lang="en-US" sz="3600" dirty="0"/>
              <a:t> de </a:t>
            </a:r>
            <a:r>
              <a:rPr lang="en-US" sz="3600" dirty="0" err="1"/>
              <a:t>culoare</a:t>
            </a:r>
            <a:endParaRPr lang="ro-RO" sz="3600" dirty="0"/>
          </a:p>
          <a:p>
            <a:endParaRPr lang="en-US" sz="3600" dirty="0"/>
          </a:p>
          <a:p>
            <a:r>
              <a:rPr lang="en-US" sz="3600" dirty="0"/>
              <a:t>2. </a:t>
            </a:r>
            <a:r>
              <a:rPr lang="en-US" sz="3600" dirty="0" err="1"/>
              <a:t>Grafic</a:t>
            </a:r>
            <a:r>
              <a:rPr lang="ro-RO" sz="3600" dirty="0"/>
              <a:t>ă raster</a:t>
            </a:r>
          </a:p>
          <a:p>
            <a:endParaRPr lang="ro-RO" sz="3600" dirty="0"/>
          </a:p>
          <a:p>
            <a:r>
              <a:rPr lang="ro-RO" sz="3600" dirty="0"/>
              <a:t>3. Grafică vectorială</a:t>
            </a:r>
          </a:p>
          <a:p>
            <a:endParaRPr lang="ro-RO" sz="3600" dirty="0"/>
          </a:p>
          <a:p>
            <a:r>
              <a:rPr lang="ro-RO" sz="3600" dirty="0"/>
              <a:t>4. Animație</a:t>
            </a:r>
          </a:p>
        </p:txBody>
      </p:sp>
      <p:sp>
        <p:nvSpPr>
          <p:cNvPr id="4" name="Text Placeholder 3"/>
          <p:cNvSpPr>
            <a:spLocks noGrp="1"/>
          </p:cNvSpPr>
          <p:nvPr>
            <p:ph type="body" sz="half" idx="2"/>
          </p:nvPr>
        </p:nvSpPr>
        <p:spPr/>
        <p:txBody>
          <a:bodyPr/>
          <a:lstStyle/>
          <a:p>
            <a:endParaRPr lang="ro-RO" dirty="0"/>
          </a:p>
        </p:txBody>
      </p:sp>
      <p:sp>
        <p:nvSpPr>
          <p:cNvPr id="6" name="Slide Number Placeholder 5">
            <a:extLst>
              <a:ext uri="{FF2B5EF4-FFF2-40B4-BE49-F238E27FC236}">
                <a16:creationId xmlns:a16="http://schemas.microsoft.com/office/drawing/2014/main" id="{05D2ECF3-2C2A-A06B-D8B3-098E70096EEA}"/>
              </a:ext>
            </a:extLst>
          </p:cNvPr>
          <p:cNvSpPr>
            <a:spLocks noGrp="1"/>
          </p:cNvSpPr>
          <p:nvPr>
            <p:ph type="sldNum" sz="quarter" idx="12"/>
          </p:nvPr>
        </p:nvSpPr>
        <p:spPr/>
        <p:txBody>
          <a:bodyPr/>
          <a:lstStyle/>
          <a:p>
            <a:pPr>
              <a:defRPr/>
            </a:pPr>
            <a:fld id="{E779F2A8-5F4E-4F3A-BBC1-941A55361736}" type="slidenum">
              <a:rPr lang="en-US" smtClean="0"/>
              <a:pPr>
                <a:defRPr/>
              </a:pPr>
              <a:t>79</a:t>
            </a:fld>
            <a:endParaRPr lang="en-US"/>
          </a:p>
        </p:txBody>
      </p:sp>
    </p:spTree>
    <p:extLst>
      <p:ext uri="{BB962C8B-B14F-4D97-AF65-F5344CB8AC3E}">
        <p14:creationId xmlns:p14="http://schemas.microsoft.com/office/powerpoint/2010/main" val="2164593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b="1" dirty="0">
                <a:solidFill>
                  <a:schemeClr val="tx1">
                    <a:lumMod val="75000"/>
                    <a:lumOff val="25000"/>
                  </a:schemeClr>
                </a:solidFill>
              </a:rPr>
              <a:t>1. Conceptul de multimedia</a:t>
            </a:r>
            <a:endParaRPr lang="en-US" b="1" dirty="0">
              <a:solidFill>
                <a:schemeClr val="tx1">
                  <a:lumMod val="75000"/>
                  <a:lumOff val="25000"/>
                </a:schemeClr>
              </a:solidFill>
            </a:endParaRPr>
          </a:p>
        </p:txBody>
      </p:sp>
      <p:sp>
        <p:nvSpPr>
          <p:cNvPr id="3" name="Content Placeholder 2"/>
          <p:cNvSpPr>
            <a:spLocks noGrp="1"/>
          </p:cNvSpPr>
          <p:nvPr>
            <p:ph idx="1"/>
          </p:nvPr>
        </p:nvSpPr>
        <p:spPr/>
        <p:txBody>
          <a:bodyPr>
            <a:normAutofit/>
          </a:bodyPr>
          <a:lstStyle/>
          <a:p>
            <a:r>
              <a:rPr lang="ro-RO" altLang="ro-RO" sz="2800" b="1" dirty="0"/>
              <a:t>Multimedia</a:t>
            </a:r>
            <a:r>
              <a:rPr lang="ro-RO" altLang="ro-RO" sz="2800" dirty="0"/>
              <a:t> din punct de vedere informatic este:</a:t>
            </a:r>
          </a:p>
          <a:p>
            <a:pPr lvl="1">
              <a:buFont typeface="Arial" panose="020B0604020202020204" pitchFamily="34" charset="0"/>
              <a:buChar char="•"/>
            </a:pPr>
            <a:r>
              <a:rPr lang="ro-RO" altLang="ro-RO" sz="2400" dirty="0"/>
              <a:t>o combinație de text, imagine, sunet, animație, video </a:t>
            </a:r>
          </a:p>
          <a:p>
            <a:pPr lvl="1">
              <a:buFont typeface="Arial" panose="020B0604020202020204" pitchFamily="34" charset="0"/>
              <a:buChar char="•"/>
            </a:pPr>
            <a:r>
              <a:rPr lang="ro-RO" altLang="ro-RO" sz="2400" dirty="0"/>
              <a:t>accesibilă utilizatorului prin intermediul sistemului de calcul</a:t>
            </a:r>
          </a:p>
          <a:p>
            <a:pPr lvl="1">
              <a:buFont typeface="Arial" panose="020B0604020202020204" pitchFamily="34" charset="0"/>
              <a:buChar char="•"/>
            </a:pPr>
            <a:endParaRPr lang="ro-RO" altLang="ro-RO" sz="2400" dirty="0"/>
          </a:p>
          <a:p>
            <a:r>
              <a:rPr lang="ro-RO" altLang="ro-RO" sz="2800" dirty="0"/>
              <a:t>Elemente care au stat la baza dezvoltării conceptului de multimedia:</a:t>
            </a:r>
          </a:p>
          <a:p>
            <a:pPr lvl="1">
              <a:buFont typeface="Arial" panose="020B0604020202020204" pitchFamily="34" charset="0"/>
              <a:buChar char="•"/>
            </a:pPr>
            <a:r>
              <a:rPr lang="ro-RO" altLang="ro-RO" sz="2400" dirty="0"/>
              <a:t>conversia analog digital</a:t>
            </a:r>
          </a:p>
          <a:p>
            <a:pPr lvl="1">
              <a:buFont typeface="Arial" panose="020B0604020202020204" pitchFamily="34" charset="0"/>
              <a:buChar char="•"/>
            </a:pPr>
            <a:r>
              <a:rPr lang="ro-RO" altLang="ro-RO" sz="2400" dirty="0"/>
              <a:t>compresia datelor</a:t>
            </a:r>
          </a:p>
          <a:p>
            <a:pPr lvl="1">
              <a:buFont typeface="Calibri" panose="020F0502020204030204" pitchFamily="34" charset="0"/>
              <a:buNone/>
            </a:pPr>
            <a:endParaRPr lang="ro-RO" altLang="ro-RO" sz="2200" dirty="0"/>
          </a:p>
        </p:txBody>
      </p:sp>
      <p:sp>
        <p:nvSpPr>
          <p:cNvPr id="5" name="Slide Number Placeholder 4">
            <a:extLst>
              <a:ext uri="{FF2B5EF4-FFF2-40B4-BE49-F238E27FC236}">
                <a16:creationId xmlns:a16="http://schemas.microsoft.com/office/drawing/2014/main" id="{797F1BD1-3D37-7A48-6666-FC014A159BC5}"/>
              </a:ext>
            </a:extLst>
          </p:cNvPr>
          <p:cNvSpPr>
            <a:spLocks noGrp="1"/>
          </p:cNvSpPr>
          <p:nvPr>
            <p:ph type="sldNum" sz="quarter" idx="12"/>
          </p:nvPr>
        </p:nvSpPr>
        <p:spPr/>
        <p:txBody>
          <a:bodyPr/>
          <a:lstStyle/>
          <a:p>
            <a:pPr>
              <a:defRPr/>
            </a:pPr>
            <a:fld id="{E66D6CB4-6B7B-40A6-AFFC-DA004DAF9624}" type="slidenum">
              <a:rPr lang="en-US" smtClean="0"/>
              <a:pPr>
                <a:defRPr/>
              </a:pPr>
              <a:t>8</a:t>
            </a:fld>
            <a:endParaRPr 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a:t>1. Modele de culoare</a:t>
            </a:r>
          </a:p>
        </p:txBody>
      </p:sp>
      <p:sp>
        <p:nvSpPr>
          <p:cNvPr id="3" name="Content Placeholder 2"/>
          <p:cNvSpPr>
            <a:spLocks noGrp="1"/>
          </p:cNvSpPr>
          <p:nvPr>
            <p:ph idx="1"/>
          </p:nvPr>
        </p:nvSpPr>
        <p:spPr/>
        <p:txBody>
          <a:bodyPr/>
          <a:lstStyle/>
          <a:p>
            <a:r>
              <a:rPr lang="ro-RO" dirty="0"/>
              <a:t>Model de culoare</a:t>
            </a:r>
          </a:p>
          <a:p>
            <a:pPr lvl="1"/>
            <a:r>
              <a:rPr lang="ro-RO" dirty="0"/>
              <a:t>Model matematic care descrie modalitatea de reprezentare a culorilor sub formă de </a:t>
            </a:r>
            <a:r>
              <a:rPr lang="ro-RO" dirty="0" err="1"/>
              <a:t>tupluri</a:t>
            </a:r>
            <a:r>
              <a:rPr lang="ro-RO" dirty="0"/>
              <a:t> numerice</a:t>
            </a:r>
          </a:p>
          <a:p>
            <a:pPr lvl="1"/>
            <a:r>
              <a:rPr lang="ro-RO" dirty="0"/>
              <a:t>Exemple</a:t>
            </a:r>
            <a:r>
              <a:rPr lang="en-US" dirty="0"/>
              <a:t>:</a:t>
            </a:r>
            <a:r>
              <a:rPr lang="ro-RO" dirty="0"/>
              <a:t> RGB, CMY</a:t>
            </a:r>
          </a:p>
          <a:p>
            <a:r>
              <a:rPr lang="ro-RO" dirty="0"/>
              <a:t>Spațiu de culori</a:t>
            </a:r>
          </a:p>
          <a:p>
            <a:pPr lvl="1"/>
            <a:r>
              <a:rPr lang="ro-RO" dirty="0"/>
              <a:t>Modelul de culoare împreună cu instrucțiunile de reprezentare fizică</a:t>
            </a:r>
          </a:p>
          <a:p>
            <a:pPr lvl="1"/>
            <a:r>
              <a:rPr lang="ro-RO" dirty="0"/>
              <a:t>Exemple</a:t>
            </a:r>
            <a:r>
              <a:rPr lang="en-US" dirty="0"/>
              <a:t>: </a:t>
            </a:r>
            <a:r>
              <a:rPr lang="ro-RO" dirty="0" err="1"/>
              <a:t>sRGB</a:t>
            </a:r>
            <a:r>
              <a:rPr lang="ro-RO" dirty="0"/>
              <a:t>, </a:t>
            </a:r>
            <a:r>
              <a:rPr lang="ro-RO" dirty="0" err="1"/>
              <a:t>AdobeRGB</a:t>
            </a:r>
            <a:r>
              <a:rPr lang="ro-RO" dirty="0"/>
              <a:t>, </a:t>
            </a:r>
            <a:r>
              <a:rPr lang="ro-RO" dirty="0" err="1"/>
              <a:t>Pantone</a:t>
            </a:r>
            <a:endParaRPr lang="ro-RO" dirty="0"/>
          </a:p>
          <a:p>
            <a:r>
              <a:rPr lang="ro-RO" dirty="0"/>
              <a:t>Caracteristici</a:t>
            </a:r>
          </a:p>
          <a:p>
            <a:pPr lvl="1"/>
            <a:r>
              <a:rPr lang="ro-RO" dirty="0"/>
              <a:t>Țin seama de modalitatea de percepere a luminii de către ochiul uman</a:t>
            </a:r>
          </a:p>
          <a:p>
            <a:pPr lvl="1"/>
            <a:r>
              <a:rPr lang="ro-RO" dirty="0"/>
              <a:t>Culori de bază albastru (S), verde (M) și roșu (L)</a:t>
            </a:r>
          </a:p>
          <a:p>
            <a:pPr lvl="1"/>
            <a:endParaRPr lang="ro-RO" dirty="0"/>
          </a:p>
        </p:txBody>
      </p:sp>
      <p:sp>
        <p:nvSpPr>
          <p:cNvPr id="5" name="Slide Number Placeholder 4">
            <a:extLst>
              <a:ext uri="{FF2B5EF4-FFF2-40B4-BE49-F238E27FC236}">
                <a16:creationId xmlns:a16="http://schemas.microsoft.com/office/drawing/2014/main" id="{298F40A1-5935-2DD9-BB8B-79B102D66D67}"/>
              </a:ext>
            </a:extLst>
          </p:cNvPr>
          <p:cNvSpPr>
            <a:spLocks noGrp="1"/>
          </p:cNvSpPr>
          <p:nvPr>
            <p:ph type="sldNum" sz="quarter" idx="12"/>
          </p:nvPr>
        </p:nvSpPr>
        <p:spPr/>
        <p:txBody>
          <a:bodyPr/>
          <a:lstStyle/>
          <a:p>
            <a:pPr>
              <a:defRPr/>
            </a:pPr>
            <a:fld id="{E66D6CB4-6B7B-40A6-AFFC-DA004DAF9624}" type="slidenum">
              <a:rPr lang="en-US" smtClean="0"/>
              <a:pPr>
                <a:defRPr/>
              </a:pPr>
              <a:t>80</a:t>
            </a:fld>
            <a:endParaRPr lang="en-US"/>
          </a:p>
        </p:txBody>
      </p:sp>
    </p:spTree>
    <p:extLst>
      <p:ext uri="{BB962C8B-B14F-4D97-AF65-F5344CB8AC3E}">
        <p14:creationId xmlns:p14="http://schemas.microsoft.com/office/powerpoint/2010/main" val="42124199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Lumin</a:t>
            </a:r>
            <a:r>
              <a:rPr lang="ro-RO" dirty="0"/>
              <a:t>a</a:t>
            </a:r>
            <a:endParaRPr lang="en-US" dirty="0"/>
          </a:p>
        </p:txBody>
      </p:sp>
      <p:sp>
        <p:nvSpPr>
          <p:cNvPr id="5" name="Content Placeholder 4"/>
          <p:cNvSpPr>
            <a:spLocks noGrp="1"/>
          </p:cNvSpPr>
          <p:nvPr>
            <p:ph sz="half" idx="1"/>
          </p:nvPr>
        </p:nvSpPr>
        <p:spPr/>
        <p:txBody>
          <a:bodyPr/>
          <a:lstStyle/>
          <a:p>
            <a:endParaRPr lang="ro-RO" dirty="0"/>
          </a:p>
          <a:p>
            <a:r>
              <a:rPr lang="en-US" dirty="0" err="1"/>
              <a:t>Radia</a:t>
            </a:r>
            <a:r>
              <a:rPr lang="ro-RO" dirty="0"/>
              <a:t>ție electromagnetică cu lungimea de undă aproximativ între 400 și 700 nm</a:t>
            </a:r>
          </a:p>
          <a:p>
            <a:endParaRPr lang="ro-RO" dirty="0"/>
          </a:p>
          <a:p>
            <a:r>
              <a:rPr lang="ro-RO" dirty="0"/>
              <a:t>Vederea umană:</a:t>
            </a:r>
          </a:p>
          <a:p>
            <a:pPr lvl="1"/>
            <a:r>
              <a:rPr lang="ro-RO" dirty="0"/>
              <a:t>Trei tipuri de celule conice fotosensibile (pentru culorile roșu, verde, albastru)</a:t>
            </a:r>
          </a:p>
          <a:p>
            <a:pPr marL="200025" lvl="1" indent="0">
              <a:buNone/>
            </a:pPr>
            <a:endParaRPr lang="ro-RO" dirty="0"/>
          </a:p>
          <a:p>
            <a:pPr lvl="1"/>
            <a:r>
              <a:rPr lang="ro-RO" dirty="0"/>
              <a:t>Culoarea este procesată </a:t>
            </a:r>
            <a:br>
              <a:rPr lang="en-US" dirty="0"/>
            </a:br>
            <a:r>
              <a:rPr lang="ro-RO" dirty="0"/>
              <a:t>pe baza a trei componente </a:t>
            </a:r>
            <a:br>
              <a:rPr lang="en-US" dirty="0"/>
            </a:br>
            <a:r>
              <a:rPr lang="ro-RO" dirty="0"/>
              <a:t>(luminanță, C</a:t>
            </a:r>
            <a:r>
              <a:rPr lang="ro-RO" baseline="-25000" dirty="0"/>
              <a:t>G</a:t>
            </a:r>
            <a:r>
              <a:rPr lang="ro-RO" dirty="0"/>
              <a:t> și C</a:t>
            </a:r>
            <a:r>
              <a:rPr lang="ro-RO" baseline="-25000" dirty="0"/>
              <a:t>B</a:t>
            </a:r>
            <a:r>
              <a:rPr lang="ro-RO" dirty="0"/>
              <a:t>)</a:t>
            </a:r>
          </a:p>
          <a:p>
            <a:endParaRPr lang="en-US" dirty="0"/>
          </a:p>
        </p:txBody>
      </p:sp>
      <p:pic>
        <p:nvPicPr>
          <p:cNvPr id="3074" name="Picture 2" descr="https://upload.wikimedia.org/wikipedia/commons/thumb/f/f1/EM_spectrum.svg/380px-EM_spectrum.svg.p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37304" y="1737360"/>
            <a:ext cx="4744669" cy="236941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upload.wikimedia.org/wikipedia/commons/thumb/b/b0/Modern_Color_Vision_Model.svg/1300px-Modern_Color_Vision_Model.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7304" y="4239928"/>
            <a:ext cx="4675209" cy="210749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uman Eye Color Sensitivity, HD Png Download , Transparent Png Image -  PNGitem">
            <a:extLst>
              <a:ext uri="{FF2B5EF4-FFF2-40B4-BE49-F238E27FC236}">
                <a16:creationId xmlns:a16="http://schemas.microsoft.com/office/drawing/2014/main" id="{2DF8CDF4-8E9F-406D-8F32-9E419B7D8A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5854" y="4466059"/>
            <a:ext cx="2093384" cy="165523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42FEF49-563F-DD6F-2F28-48DA14226E1E}"/>
              </a:ext>
            </a:extLst>
          </p:cNvPr>
          <p:cNvSpPr>
            <a:spLocks noGrp="1"/>
          </p:cNvSpPr>
          <p:nvPr>
            <p:ph type="sldNum" sz="quarter" idx="12"/>
          </p:nvPr>
        </p:nvSpPr>
        <p:spPr/>
        <p:txBody>
          <a:bodyPr/>
          <a:lstStyle/>
          <a:p>
            <a:pPr>
              <a:defRPr/>
            </a:pPr>
            <a:fld id="{142F9030-1504-48FE-A63E-F05D143C3827}" type="slidenum">
              <a:rPr lang="en-US" smtClean="0"/>
              <a:pPr>
                <a:defRPr/>
              </a:pPr>
              <a:t>81</a:t>
            </a:fld>
            <a:endParaRPr lang="en-US"/>
          </a:p>
        </p:txBody>
      </p:sp>
    </p:spTree>
    <p:extLst>
      <p:ext uri="{BB962C8B-B14F-4D97-AF65-F5344CB8AC3E}">
        <p14:creationId xmlns:p14="http://schemas.microsoft.com/office/powerpoint/2010/main" val="37091342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Tipuri de modele</a:t>
            </a:r>
          </a:p>
        </p:txBody>
      </p:sp>
      <p:graphicFrame>
        <p:nvGraphicFramePr>
          <p:cNvPr id="5" name="Content Placeholder 4"/>
          <p:cNvGraphicFramePr>
            <a:graphicFrameLocks noGrp="1" noChangeAspect="1"/>
          </p:cNvGraphicFramePr>
          <p:nvPr>
            <p:ph sz="half" idx="1"/>
            <p:extLst>
              <p:ext uri="{D42A27DB-BD31-4B8C-83A1-F6EECF244321}">
                <p14:modId xmlns:p14="http://schemas.microsoft.com/office/powerpoint/2010/main" val="1676858677"/>
              </p:ext>
            </p:extLst>
          </p:nvPr>
        </p:nvGraphicFramePr>
        <p:xfrm>
          <a:off x="1572419" y="2200275"/>
          <a:ext cx="3987800" cy="3314700"/>
        </p:xfrm>
        <a:graphic>
          <a:graphicData uri="http://schemas.openxmlformats.org/presentationml/2006/ole">
            <mc:AlternateContent xmlns:mc="http://schemas.openxmlformats.org/markup-compatibility/2006">
              <mc:Choice xmlns:v="urn:schemas-microsoft-com:vml" Requires="v">
                <p:oleObj r:id="rId2" imgW="3987302" imgH="3314286" progId="">
                  <p:embed/>
                </p:oleObj>
              </mc:Choice>
              <mc:Fallback>
                <p:oleObj r:id="rId2" imgW="3987302" imgH="3314286" progId="">
                  <p:embed/>
                  <p:pic>
                    <p:nvPicPr>
                      <p:cNvPr id="0" name="Picture 24"/>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2419" y="2200275"/>
                        <a:ext cx="39878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6"/>
          <p:cNvGraphicFramePr>
            <a:graphicFrameLocks noGrp="1" noChangeAspect="1"/>
          </p:cNvGraphicFramePr>
          <p:nvPr>
            <p:ph sz="half" idx="2"/>
          </p:nvPr>
        </p:nvGraphicFramePr>
        <p:xfrm>
          <a:off x="6692900" y="2238375"/>
          <a:ext cx="3987800" cy="3238500"/>
        </p:xfrm>
        <a:graphic>
          <a:graphicData uri="http://schemas.openxmlformats.org/presentationml/2006/ole">
            <mc:AlternateContent xmlns:mc="http://schemas.openxmlformats.org/markup-compatibility/2006">
              <mc:Choice xmlns:v="urn:schemas-microsoft-com:vml" Requires="v">
                <p:oleObj r:id="rId4" imgW="3987302" imgH="3238095" progId="">
                  <p:embed/>
                </p:oleObj>
              </mc:Choice>
              <mc:Fallback>
                <p:oleObj r:id="rId4" imgW="3987302" imgH="3238095" progId="">
                  <p:embed/>
                  <p:pic>
                    <p:nvPicPr>
                      <p:cNvPr id="0" name="Picture 2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2900" y="2238375"/>
                        <a:ext cx="39878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2663668" y="5686927"/>
            <a:ext cx="1805302" cy="461665"/>
          </a:xfrm>
          <a:prstGeom prst="rect">
            <a:avLst/>
          </a:prstGeom>
          <a:noFill/>
        </p:spPr>
        <p:txBody>
          <a:bodyPr wrap="none" rtlCol="0">
            <a:spAutoFit/>
          </a:bodyPr>
          <a:lstStyle/>
          <a:p>
            <a:r>
              <a:rPr lang="ro-RO" sz="2400" b="1" dirty="0"/>
              <a:t>Model aditiv</a:t>
            </a:r>
          </a:p>
        </p:txBody>
      </p:sp>
      <p:sp>
        <p:nvSpPr>
          <p:cNvPr id="8" name="TextBox 7"/>
          <p:cNvSpPr txBox="1"/>
          <p:nvPr/>
        </p:nvSpPr>
        <p:spPr>
          <a:xfrm>
            <a:off x="7449346" y="5686927"/>
            <a:ext cx="2474908" cy="461665"/>
          </a:xfrm>
          <a:prstGeom prst="rect">
            <a:avLst/>
          </a:prstGeom>
          <a:noFill/>
        </p:spPr>
        <p:txBody>
          <a:bodyPr wrap="none" rtlCol="0">
            <a:spAutoFit/>
          </a:bodyPr>
          <a:lstStyle/>
          <a:p>
            <a:r>
              <a:rPr lang="ro-RO" sz="2400" b="1" dirty="0"/>
              <a:t>Model substractiv</a:t>
            </a:r>
          </a:p>
        </p:txBody>
      </p:sp>
      <p:sp>
        <p:nvSpPr>
          <p:cNvPr id="4" name="Slide Number Placeholder 3">
            <a:extLst>
              <a:ext uri="{FF2B5EF4-FFF2-40B4-BE49-F238E27FC236}">
                <a16:creationId xmlns:a16="http://schemas.microsoft.com/office/drawing/2014/main" id="{F83D6C2C-F21D-EEFF-8449-EFC4D959A216}"/>
              </a:ext>
            </a:extLst>
          </p:cNvPr>
          <p:cNvSpPr>
            <a:spLocks noGrp="1"/>
          </p:cNvSpPr>
          <p:nvPr>
            <p:ph type="sldNum" sz="quarter" idx="12"/>
          </p:nvPr>
        </p:nvSpPr>
        <p:spPr/>
        <p:txBody>
          <a:bodyPr/>
          <a:lstStyle/>
          <a:p>
            <a:pPr>
              <a:defRPr/>
            </a:pPr>
            <a:fld id="{142F9030-1504-48FE-A63E-F05D143C3827}" type="slidenum">
              <a:rPr lang="en-US" smtClean="0"/>
              <a:pPr>
                <a:defRPr/>
              </a:pPr>
              <a:t>82</a:t>
            </a:fld>
            <a:endParaRPr lang="en-US"/>
          </a:p>
        </p:txBody>
      </p:sp>
    </p:spTree>
    <p:extLst>
      <p:ext uri="{BB962C8B-B14F-4D97-AF65-F5344CB8AC3E}">
        <p14:creationId xmlns:p14="http://schemas.microsoft.com/office/powerpoint/2010/main" val="857332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Modelul RGB</a:t>
            </a:r>
          </a:p>
        </p:txBody>
      </p:sp>
      <p:sp>
        <p:nvSpPr>
          <p:cNvPr id="3" name="Content Placeholder 2"/>
          <p:cNvSpPr>
            <a:spLocks noGrp="1"/>
          </p:cNvSpPr>
          <p:nvPr>
            <p:ph sz="half" idx="1"/>
          </p:nvPr>
        </p:nvSpPr>
        <p:spPr/>
        <p:txBody>
          <a:bodyPr/>
          <a:lstStyle/>
          <a:p>
            <a:r>
              <a:rPr lang="ro-RO" sz="2400" dirty="0"/>
              <a:t>Model aditiv </a:t>
            </a:r>
          </a:p>
          <a:p>
            <a:r>
              <a:rPr lang="ro-RO" sz="2400" dirty="0"/>
              <a:t>Bazat pe culorile de bază roșu, verde și albastru</a:t>
            </a:r>
          </a:p>
          <a:p>
            <a:r>
              <a:rPr lang="ro-RO" sz="2400" dirty="0"/>
              <a:t>Culoarea variază în funcție de dispozitiv </a:t>
            </a:r>
          </a:p>
          <a:p>
            <a:r>
              <a:rPr lang="ro-RO" sz="2400" dirty="0"/>
              <a:t>(în lipsa unui spațiu de culoare)</a:t>
            </a:r>
          </a:p>
          <a:p>
            <a:endParaRPr lang="ro-RO" sz="2400" dirty="0"/>
          </a:p>
        </p:txBody>
      </p:sp>
      <p:pic>
        <p:nvPicPr>
          <p:cNvPr id="5" name="Content Placeholder 4" descr="600px-RGB_cub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75438" y="1846263"/>
            <a:ext cx="4022725"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C4337D2E-0516-DC93-163E-3712875DE489}"/>
              </a:ext>
            </a:extLst>
          </p:cNvPr>
          <p:cNvSpPr>
            <a:spLocks noGrp="1"/>
          </p:cNvSpPr>
          <p:nvPr>
            <p:ph type="sldNum" sz="quarter" idx="12"/>
          </p:nvPr>
        </p:nvSpPr>
        <p:spPr/>
        <p:txBody>
          <a:bodyPr/>
          <a:lstStyle/>
          <a:p>
            <a:pPr>
              <a:defRPr/>
            </a:pPr>
            <a:fld id="{142F9030-1504-48FE-A63E-F05D143C3827}" type="slidenum">
              <a:rPr lang="en-US" smtClean="0"/>
              <a:pPr>
                <a:defRPr/>
              </a:pPr>
              <a:t>83</a:t>
            </a:fld>
            <a:endParaRPr lang="en-US"/>
          </a:p>
        </p:txBody>
      </p:sp>
    </p:spTree>
    <p:extLst>
      <p:ext uri="{BB962C8B-B14F-4D97-AF65-F5344CB8AC3E}">
        <p14:creationId xmlns:p14="http://schemas.microsoft.com/office/powerpoint/2010/main" val="40490887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Spații de culoare RGB</a:t>
            </a:r>
          </a:p>
        </p:txBody>
      </p:sp>
      <p:sp>
        <p:nvSpPr>
          <p:cNvPr id="3" name="Content Placeholder 2"/>
          <p:cNvSpPr>
            <a:spLocks noGrp="1"/>
          </p:cNvSpPr>
          <p:nvPr>
            <p:ph sz="half" idx="1"/>
          </p:nvPr>
        </p:nvSpPr>
        <p:spPr>
          <a:xfrm>
            <a:off x="1097279" y="1845734"/>
            <a:ext cx="5921142" cy="4023360"/>
          </a:xfrm>
        </p:spPr>
        <p:txBody>
          <a:bodyPr/>
          <a:lstStyle/>
          <a:p>
            <a:r>
              <a:rPr lang="ro-RO" sz="2200" b="1" dirty="0" err="1"/>
              <a:t>sRGB</a:t>
            </a:r>
            <a:endParaRPr lang="ro-RO" sz="2200" b="1" dirty="0"/>
          </a:p>
          <a:p>
            <a:pPr lvl="1"/>
            <a:r>
              <a:rPr lang="ro-RO" sz="2200" dirty="0"/>
              <a:t>Dezvoltat de HP și Microsoft</a:t>
            </a:r>
          </a:p>
          <a:p>
            <a:pPr lvl="1"/>
            <a:r>
              <a:rPr lang="ro-RO" sz="2200" dirty="0"/>
              <a:t>Standard pentru monitoare / imprimante / web</a:t>
            </a:r>
          </a:p>
          <a:p>
            <a:pPr lvl="1"/>
            <a:r>
              <a:rPr lang="ro-RO" sz="2200" dirty="0"/>
              <a:t>Utilizat ca standard implicit</a:t>
            </a:r>
          </a:p>
          <a:p>
            <a:endParaRPr lang="ro-RO" sz="2200" dirty="0"/>
          </a:p>
          <a:p>
            <a:r>
              <a:rPr lang="ro-RO" sz="2200" b="1" dirty="0" err="1"/>
              <a:t>AdobeRGB</a:t>
            </a:r>
            <a:endParaRPr lang="ro-RO" sz="2200" b="1" dirty="0"/>
          </a:p>
          <a:p>
            <a:pPr lvl="1"/>
            <a:r>
              <a:rPr lang="ro-RO" sz="2200" dirty="0"/>
              <a:t>Dezvoltat de Adobe</a:t>
            </a:r>
          </a:p>
          <a:p>
            <a:pPr lvl="1"/>
            <a:r>
              <a:rPr lang="ro-RO" sz="2200" dirty="0"/>
              <a:t>Acoperă aproape complet spațiul de culori CMYK</a:t>
            </a:r>
          </a:p>
          <a:p>
            <a:pPr lvl="1"/>
            <a:endParaRPr lang="ro-RO" sz="2200" dirty="0"/>
          </a:p>
          <a:p>
            <a:pPr lvl="1"/>
            <a:endParaRPr lang="ro-RO"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58788" y="1826014"/>
            <a:ext cx="4078707" cy="4508044"/>
          </a:xfrm>
        </p:spPr>
      </p:pic>
      <p:sp>
        <p:nvSpPr>
          <p:cNvPr id="5" name="Slide Number Placeholder 4">
            <a:extLst>
              <a:ext uri="{FF2B5EF4-FFF2-40B4-BE49-F238E27FC236}">
                <a16:creationId xmlns:a16="http://schemas.microsoft.com/office/drawing/2014/main" id="{0C223DB4-0F42-6BFB-44FF-C9C9C583DDEC}"/>
              </a:ext>
            </a:extLst>
          </p:cNvPr>
          <p:cNvSpPr>
            <a:spLocks noGrp="1"/>
          </p:cNvSpPr>
          <p:nvPr>
            <p:ph type="sldNum" sz="quarter" idx="12"/>
          </p:nvPr>
        </p:nvSpPr>
        <p:spPr/>
        <p:txBody>
          <a:bodyPr/>
          <a:lstStyle/>
          <a:p>
            <a:pPr>
              <a:defRPr/>
            </a:pPr>
            <a:fld id="{142F9030-1504-48FE-A63E-F05D143C3827}" type="slidenum">
              <a:rPr lang="en-US" smtClean="0"/>
              <a:pPr>
                <a:defRPr/>
              </a:pPr>
              <a:t>84</a:t>
            </a:fld>
            <a:endParaRPr lang="en-US"/>
          </a:p>
        </p:txBody>
      </p:sp>
    </p:spTree>
    <p:extLst>
      <p:ext uri="{BB962C8B-B14F-4D97-AF65-F5344CB8AC3E}">
        <p14:creationId xmlns:p14="http://schemas.microsoft.com/office/powerpoint/2010/main" val="21727175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Modelul HSL (B,V)</a:t>
            </a:r>
          </a:p>
        </p:txBody>
      </p:sp>
      <p:sp>
        <p:nvSpPr>
          <p:cNvPr id="3" name="Content Placeholder 2"/>
          <p:cNvSpPr>
            <a:spLocks noGrp="1"/>
          </p:cNvSpPr>
          <p:nvPr>
            <p:ph sz="half" idx="1"/>
          </p:nvPr>
        </p:nvSpPr>
        <p:spPr/>
        <p:txBody>
          <a:bodyPr/>
          <a:lstStyle/>
          <a:p>
            <a:r>
              <a:rPr lang="ro-RO" sz="2400" dirty="0"/>
              <a:t>Reprezentare sub formă de coordonate cilindrice</a:t>
            </a:r>
          </a:p>
          <a:p>
            <a:r>
              <a:rPr lang="ro-RO" sz="2400" dirty="0"/>
              <a:t>Bazat pe aceleași culori de bază</a:t>
            </a:r>
            <a:r>
              <a:rPr lang="en-US" sz="2400" dirty="0"/>
              <a:t>:</a:t>
            </a:r>
          </a:p>
          <a:p>
            <a:pPr lvl="1"/>
            <a:r>
              <a:rPr lang="en-US" sz="2000" dirty="0"/>
              <a:t>Red - 0</a:t>
            </a:r>
            <a:r>
              <a:rPr lang="en-US" sz="2000" baseline="30000" dirty="0"/>
              <a:t>0</a:t>
            </a:r>
          </a:p>
          <a:p>
            <a:pPr lvl="1"/>
            <a:r>
              <a:rPr lang="en-US" sz="2000" dirty="0"/>
              <a:t>Green - 120</a:t>
            </a:r>
            <a:r>
              <a:rPr lang="en-US" sz="2000" baseline="30000" dirty="0"/>
              <a:t>0</a:t>
            </a:r>
          </a:p>
          <a:p>
            <a:pPr lvl="1"/>
            <a:r>
              <a:rPr lang="en-US" sz="2000" dirty="0"/>
              <a:t>Blue - 240</a:t>
            </a:r>
            <a:r>
              <a:rPr lang="en-US" sz="2000" baseline="30000" dirty="0"/>
              <a:t>0</a:t>
            </a:r>
            <a:endParaRPr lang="ro-RO" sz="2000" dirty="0"/>
          </a:p>
          <a:p>
            <a:r>
              <a:rPr lang="ro-RO" sz="2400" dirty="0"/>
              <a:t>Axa centrală – tonuri de gri</a:t>
            </a:r>
          </a:p>
          <a:p>
            <a:r>
              <a:rPr lang="ro-RO" sz="2400" dirty="0"/>
              <a:t>Utilizat în special pentru selecție de culoare</a:t>
            </a:r>
            <a:endParaRPr lang="en-US" sz="2400" dirty="0"/>
          </a:p>
          <a:p>
            <a:pPr marL="200025" lvl="1" indent="0">
              <a:buNone/>
            </a:pPr>
            <a:endParaRPr lang="ro-RO" baseline="30000" dirty="0"/>
          </a:p>
          <a:p>
            <a:pPr marL="200025" lvl="1" indent="0">
              <a:buNone/>
            </a:pPr>
            <a:endParaRPr lang="en-US" baseline="30000"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19218" y="2479100"/>
            <a:ext cx="3675503" cy="2756627"/>
          </a:xfrm>
        </p:spPr>
      </p:pic>
      <p:pic>
        <p:nvPicPr>
          <p:cNvPr id="2050" name="Picture 2">
            <a:extLst>
              <a:ext uri="{FF2B5EF4-FFF2-40B4-BE49-F238E27FC236}">
                <a16:creationId xmlns:a16="http://schemas.microsoft.com/office/drawing/2014/main" id="{C72F33A0-F60B-4A9B-BB59-64621593DA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7475" y="2311954"/>
            <a:ext cx="1615495" cy="20424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3ACD219-0871-44EA-B016-43C37059B8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5878" y="4455825"/>
            <a:ext cx="1617091" cy="81986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9BB064D9-99E7-2F2F-1048-94895DA68933}"/>
              </a:ext>
            </a:extLst>
          </p:cNvPr>
          <p:cNvSpPr>
            <a:spLocks noGrp="1"/>
          </p:cNvSpPr>
          <p:nvPr>
            <p:ph type="sldNum" sz="quarter" idx="12"/>
          </p:nvPr>
        </p:nvSpPr>
        <p:spPr/>
        <p:txBody>
          <a:bodyPr/>
          <a:lstStyle/>
          <a:p>
            <a:pPr>
              <a:defRPr/>
            </a:pPr>
            <a:fld id="{142F9030-1504-48FE-A63E-F05D143C3827}" type="slidenum">
              <a:rPr lang="en-US" smtClean="0"/>
              <a:pPr>
                <a:defRPr/>
              </a:pPr>
              <a:t>85</a:t>
            </a:fld>
            <a:endParaRPr lang="en-US"/>
          </a:p>
        </p:txBody>
      </p:sp>
    </p:spTree>
    <p:extLst>
      <p:ext uri="{BB962C8B-B14F-4D97-AF65-F5344CB8AC3E}">
        <p14:creationId xmlns:p14="http://schemas.microsoft.com/office/powerpoint/2010/main" val="35630745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Modelul CMY(K)</a:t>
            </a:r>
          </a:p>
        </p:txBody>
      </p:sp>
      <p:sp>
        <p:nvSpPr>
          <p:cNvPr id="3" name="Content Placeholder 2"/>
          <p:cNvSpPr>
            <a:spLocks noGrp="1"/>
          </p:cNvSpPr>
          <p:nvPr>
            <p:ph sz="half" idx="1"/>
          </p:nvPr>
        </p:nvSpPr>
        <p:spPr/>
        <p:txBody>
          <a:bodyPr/>
          <a:lstStyle/>
          <a:p>
            <a:r>
              <a:rPr lang="ro-RO" sz="2400" dirty="0"/>
              <a:t>Model substractiv</a:t>
            </a:r>
          </a:p>
          <a:p>
            <a:r>
              <a:rPr lang="ro-RO" sz="2400" dirty="0"/>
              <a:t>Culori utilizate</a:t>
            </a:r>
            <a:r>
              <a:rPr lang="en-US" sz="2400" dirty="0"/>
              <a:t>:  cyan, magenta, yellow</a:t>
            </a:r>
          </a:p>
          <a:p>
            <a:r>
              <a:rPr lang="ro-RO" sz="2400" dirty="0"/>
              <a:t>M</a:t>
            </a:r>
            <a:r>
              <a:rPr lang="en-US" sz="2400" dirty="0" err="1"/>
              <a:t>ascheaz</a:t>
            </a:r>
            <a:r>
              <a:rPr lang="ro-RO" sz="2400" dirty="0"/>
              <a:t>ă culorile pe o suprafață albă</a:t>
            </a:r>
          </a:p>
          <a:p>
            <a:endParaRPr lang="ro-RO" sz="2400" dirty="0"/>
          </a:p>
          <a:p>
            <a:r>
              <a:rPr lang="ro-RO" sz="2400" dirty="0"/>
              <a:t>Utilizare</a:t>
            </a:r>
            <a:r>
              <a:rPr lang="en-US" sz="2400" dirty="0"/>
              <a:t>: material</a:t>
            </a:r>
            <a:r>
              <a:rPr lang="ro-RO" sz="2400" dirty="0"/>
              <a:t>e</a:t>
            </a:r>
            <a:r>
              <a:rPr lang="en-US" sz="2400" dirty="0"/>
              <a:t> tip</a:t>
            </a:r>
            <a:r>
              <a:rPr lang="ro-RO" sz="2400" dirty="0" err="1"/>
              <a:t>ărite</a:t>
            </a:r>
            <a:endParaRPr lang="ro-RO" sz="2400" dirty="0"/>
          </a:p>
        </p:txBody>
      </p:sp>
      <p:pic>
        <p:nvPicPr>
          <p:cNvPr id="5"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718534" y="2255657"/>
            <a:ext cx="4437146" cy="335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C537582A-0A37-0AE1-D5CB-74538467D4EE}"/>
              </a:ext>
            </a:extLst>
          </p:cNvPr>
          <p:cNvSpPr>
            <a:spLocks noGrp="1"/>
          </p:cNvSpPr>
          <p:nvPr>
            <p:ph type="sldNum" sz="quarter" idx="12"/>
          </p:nvPr>
        </p:nvSpPr>
        <p:spPr/>
        <p:txBody>
          <a:bodyPr/>
          <a:lstStyle/>
          <a:p>
            <a:pPr>
              <a:defRPr/>
            </a:pPr>
            <a:fld id="{142F9030-1504-48FE-A63E-F05D143C3827}" type="slidenum">
              <a:rPr lang="en-US" smtClean="0"/>
              <a:pPr>
                <a:defRPr/>
              </a:pPr>
              <a:t>86</a:t>
            </a:fld>
            <a:endParaRPr lang="en-US"/>
          </a:p>
        </p:txBody>
      </p:sp>
    </p:spTree>
    <p:extLst>
      <p:ext uri="{BB962C8B-B14F-4D97-AF65-F5344CB8AC3E}">
        <p14:creationId xmlns:p14="http://schemas.microsoft.com/office/powerpoint/2010/main" val="40946370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CSS – Specificarea colorilor</a:t>
            </a:r>
          </a:p>
        </p:txBody>
      </p:sp>
      <p:sp>
        <p:nvSpPr>
          <p:cNvPr id="3" name="Content Placeholder 2"/>
          <p:cNvSpPr>
            <a:spLocks noGrp="1"/>
          </p:cNvSpPr>
          <p:nvPr>
            <p:ph idx="1"/>
          </p:nvPr>
        </p:nvSpPr>
        <p:spPr/>
        <p:txBody>
          <a:bodyPr/>
          <a:lstStyle/>
          <a:p>
            <a:r>
              <a:rPr lang="ro-RO" dirty="0"/>
              <a:t>Format hexazecimal:</a:t>
            </a:r>
          </a:p>
          <a:p>
            <a:pPr lvl="1"/>
            <a:r>
              <a:rPr lang="ro-RO" b="1" i="1" dirty="0"/>
              <a:t>#</a:t>
            </a:r>
            <a:r>
              <a:rPr lang="ro-RO" b="1" i="1" dirty="0" err="1"/>
              <a:t>rgb</a:t>
            </a:r>
            <a:r>
              <a:rPr lang="ro-RO" dirty="0"/>
              <a:t> sau </a:t>
            </a:r>
            <a:r>
              <a:rPr lang="ro-RO" b="1" i="1" dirty="0"/>
              <a:t>#</a:t>
            </a:r>
            <a:r>
              <a:rPr lang="ro-RO" b="1" i="1" dirty="0" err="1"/>
              <a:t>rrggbb</a:t>
            </a:r>
            <a:r>
              <a:rPr lang="ro-RO" i="1" dirty="0"/>
              <a:t> </a:t>
            </a:r>
          </a:p>
          <a:p>
            <a:pPr lvl="1"/>
            <a:r>
              <a:rPr lang="ro-RO" b="1" i="1" dirty="0" err="1"/>
              <a:t>r</a:t>
            </a:r>
            <a:r>
              <a:rPr lang="ro-RO" i="1" dirty="0" err="1"/>
              <a:t>,</a:t>
            </a:r>
            <a:r>
              <a:rPr lang="ro-RO" b="1" i="1" dirty="0" err="1"/>
              <a:t>g</a:t>
            </a:r>
            <a:r>
              <a:rPr lang="ro-RO" i="1" dirty="0" err="1"/>
              <a:t>,</a:t>
            </a:r>
            <a:r>
              <a:rPr lang="ro-RO" b="1" i="1" dirty="0" err="1"/>
              <a:t>b</a:t>
            </a:r>
            <a:r>
              <a:rPr lang="ro-RO" dirty="0"/>
              <a:t> sunt cifre în baza 16</a:t>
            </a:r>
          </a:p>
          <a:p>
            <a:r>
              <a:rPr lang="ro-RO" dirty="0"/>
              <a:t>Format RGB</a:t>
            </a:r>
          </a:p>
          <a:p>
            <a:pPr lvl="1"/>
            <a:r>
              <a:rPr lang="ro-RO" b="1" i="1" dirty="0" err="1"/>
              <a:t>rgb</a:t>
            </a:r>
            <a:r>
              <a:rPr lang="ro-RO" b="1" i="1" dirty="0"/>
              <a:t>(</a:t>
            </a:r>
            <a:r>
              <a:rPr lang="ro-RO" b="1" i="1" dirty="0" err="1"/>
              <a:t>red</a:t>
            </a:r>
            <a:r>
              <a:rPr lang="ro-RO" b="1" i="1" dirty="0"/>
              <a:t>, </a:t>
            </a:r>
            <a:r>
              <a:rPr lang="ro-RO" b="1" i="1" dirty="0" err="1"/>
              <a:t>green</a:t>
            </a:r>
            <a:r>
              <a:rPr lang="ro-RO" b="1" i="1" dirty="0"/>
              <a:t>, </a:t>
            </a:r>
            <a:r>
              <a:rPr lang="ro-RO" b="1" i="1" dirty="0" err="1"/>
              <a:t>blue</a:t>
            </a:r>
            <a:r>
              <a:rPr lang="ro-RO" b="1" i="1" dirty="0"/>
              <a:t>)</a:t>
            </a:r>
            <a:r>
              <a:rPr lang="ro-RO" dirty="0"/>
              <a:t> sau </a:t>
            </a:r>
            <a:r>
              <a:rPr lang="ro-RO" b="1" i="1" dirty="0" err="1"/>
              <a:t>rgba</a:t>
            </a:r>
            <a:r>
              <a:rPr lang="ro-RO" b="1" i="1" dirty="0"/>
              <a:t>(</a:t>
            </a:r>
            <a:r>
              <a:rPr lang="ro-RO" b="1" i="1" dirty="0" err="1"/>
              <a:t>red</a:t>
            </a:r>
            <a:r>
              <a:rPr lang="ro-RO" b="1" i="1" dirty="0"/>
              <a:t>, </a:t>
            </a:r>
            <a:r>
              <a:rPr lang="ro-RO" b="1" i="1" dirty="0" err="1"/>
              <a:t>green</a:t>
            </a:r>
            <a:r>
              <a:rPr lang="ro-RO" b="1" i="1" dirty="0"/>
              <a:t>, </a:t>
            </a:r>
            <a:r>
              <a:rPr lang="ro-RO" b="1" i="1" dirty="0" err="1"/>
              <a:t>blue</a:t>
            </a:r>
            <a:r>
              <a:rPr lang="ro-RO" b="1" i="1" dirty="0"/>
              <a:t>, </a:t>
            </a:r>
            <a:r>
              <a:rPr lang="ro-RO" b="1" i="1" dirty="0" err="1"/>
              <a:t>alpha</a:t>
            </a:r>
            <a:r>
              <a:rPr lang="ro-RO" b="1" i="1" dirty="0"/>
              <a:t>)</a:t>
            </a:r>
          </a:p>
          <a:p>
            <a:pPr lvl="1"/>
            <a:r>
              <a:rPr lang="ro-RO" b="1" i="1" dirty="0" err="1"/>
              <a:t>red</a:t>
            </a:r>
            <a:r>
              <a:rPr lang="ro-RO" b="1" i="1" dirty="0"/>
              <a:t>, </a:t>
            </a:r>
            <a:r>
              <a:rPr lang="ro-RO" b="1" i="1" dirty="0" err="1"/>
              <a:t>green</a:t>
            </a:r>
            <a:r>
              <a:rPr lang="ro-RO" b="1" i="1" dirty="0"/>
              <a:t>, </a:t>
            </a:r>
            <a:r>
              <a:rPr lang="ro-RO" b="1" i="1" dirty="0" err="1"/>
              <a:t>blue</a:t>
            </a:r>
            <a:r>
              <a:rPr lang="ro-RO" b="1" i="1" dirty="0"/>
              <a:t> </a:t>
            </a:r>
            <a:r>
              <a:rPr lang="ro-RO" i="1" dirty="0"/>
              <a:t>– </a:t>
            </a:r>
            <a:r>
              <a:rPr lang="ro-RO" dirty="0"/>
              <a:t>numere de la 0 la 255 sau procente</a:t>
            </a:r>
          </a:p>
          <a:p>
            <a:pPr lvl="1"/>
            <a:r>
              <a:rPr lang="ro-RO" b="1" i="1" dirty="0" err="1"/>
              <a:t>alpha</a:t>
            </a:r>
            <a:r>
              <a:rPr lang="ro-RO" dirty="0"/>
              <a:t> – număr între 0 – transparent și 1 – opac sau procent</a:t>
            </a:r>
          </a:p>
          <a:p>
            <a:r>
              <a:rPr lang="ro-RO" dirty="0"/>
              <a:t>Format HSL</a:t>
            </a:r>
          </a:p>
          <a:p>
            <a:pPr lvl="1"/>
            <a:r>
              <a:rPr lang="ro-RO" b="1" i="1" dirty="0" err="1"/>
              <a:t>hsl</a:t>
            </a:r>
            <a:r>
              <a:rPr lang="ro-RO" b="1" i="1" dirty="0"/>
              <a:t>(</a:t>
            </a:r>
            <a:r>
              <a:rPr lang="ro-RO" b="1" i="1" dirty="0" err="1"/>
              <a:t>hue</a:t>
            </a:r>
            <a:r>
              <a:rPr lang="ro-RO" b="1" i="1" dirty="0"/>
              <a:t>, </a:t>
            </a:r>
            <a:r>
              <a:rPr lang="ro-RO" b="1" i="1" dirty="0" err="1"/>
              <a:t>saturation</a:t>
            </a:r>
            <a:r>
              <a:rPr lang="ro-RO" b="1" i="1" dirty="0"/>
              <a:t>, </a:t>
            </a:r>
            <a:r>
              <a:rPr lang="ro-RO" b="1" i="1" dirty="0" err="1"/>
              <a:t>lightness</a:t>
            </a:r>
            <a:r>
              <a:rPr lang="ro-RO" b="1" i="1" dirty="0"/>
              <a:t>)</a:t>
            </a:r>
            <a:r>
              <a:rPr lang="ro-RO" dirty="0"/>
              <a:t> sau </a:t>
            </a:r>
            <a:r>
              <a:rPr lang="ro-RO" b="1" i="1" dirty="0" err="1"/>
              <a:t>hsla</a:t>
            </a:r>
            <a:r>
              <a:rPr lang="ro-RO" b="1" i="1" dirty="0"/>
              <a:t>(</a:t>
            </a:r>
            <a:r>
              <a:rPr lang="ro-RO" b="1" i="1" dirty="0" err="1"/>
              <a:t>hue</a:t>
            </a:r>
            <a:r>
              <a:rPr lang="ro-RO" b="1" i="1" dirty="0"/>
              <a:t>, </a:t>
            </a:r>
            <a:r>
              <a:rPr lang="ro-RO" b="1" i="1" dirty="0" err="1"/>
              <a:t>saturation</a:t>
            </a:r>
            <a:r>
              <a:rPr lang="ro-RO" b="1" i="1" dirty="0"/>
              <a:t>, </a:t>
            </a:r>
            <a:r>
              <a:rPr lang="ro-RO" b="1" i="1" dirty="0" err="1"/>
              <a:t>lightness</a:t>
            </a:r>
            <a:r>
              <a:rPr lang="en-US" b="1" i="1" dirty="0"/>
              <a:t>, alpha</a:t>
            </a:r>
            <a:r>
              <a:rPr lang="ro-RO" b="1" i="1" dirty="0"/>
              <a:t>)</a:t>
            </a:r>
          </a:p>
          <a:p>
            <a:pPr lvl="1"/>
            <a:r>
              <a:rPr lang="ro-RO" b="1" i="1" dirty="0" err="1"/>
              <a:t>hue</a:t>
            </a:r>
            <a:r>
              <a:rPr lang="ro-RO" b="1" i="1" dirty="0"/>
              <a:t> </a:t>
            </a:r>
            <a:r>
              <a:rPr lang="ro-RO" dirty="0"/>
              <a:t>–</a:t>
            </a:r>
            <a:r>
              <a:rPr lang="ro-RO" b="1" i="1" dirty="0"/>
              <a:t> </a:t>
            </a:r>
            <a:r>
              <a:rPr lang="ro-RO" dirty="0"/>
              <a:t>număr de la 0 la 360</a:t>
            </a:r>
          </a:p>
          <a:p>
            <a:pPr lvl="1"/>
            <a:r>
              <a:rPr lang="ro-RO" b="1" i="1" dirty="0" err="1"/>
              <a:t>saturation</a:t>
            </a:r>
            <a:r>
              <a:rPr lang="ro-RO" b="1" i="1" dirty="0"/>
              <a:t>, </a:t>
            </a:r>
            <a:r>
              <a:rPr lang="ro-RO" b="1" i="1" dirty="0" err="1"/>
              <a:t>lightness</a:t>
            </a:r>
            <a:r>
              <a:rPr lang="ro-RO" b="1" i="1" dirty="0"/>
              <a:t> </a:t>
            </a:r>
            <a:r>
              <a:rPr lang="ro-RO" i="1" dirty="0"/>
              <a:t>– </a:t>
            </a:r>
            <a:r>
              <a:rPr lang="ro-RO" dirty="0"/>
              <a:t>procente</a:t>
            </a:r>
          </a:p>
          <a:p>
            <a:pPr lvl="1"/>
            <a:r>
              <a:rPr lang="ro-RO" b="1" i="1" dirty="0" err="1"/>
              <a:t>alpha</a:t>
            </a:r>
            <a:r>
              <a:rPr lang="ro-RO" dirty="0"/>
              <a:t> – număr între 0 – transparent și 1 – opac sau procent</a:t>
            </a:r>
          </a:p>
          <a:p>
            <a:endParaRPr lang="ro-RO" dirty="0"/>
          </a:p>
        </p:txBody>
      </p:sp>
      <p:pic>
        <p:nvPicPr>
          <p:cNvPr id="5" name="Picture 4"/>
          <p:cNvPicPr>
            <a:picLocks noChangeAspect="1"/>
          </p:cNvPicPr>
          <p:nvPr/>
        </p:nvPicPr>
        <p:blipFill>
          <a:blip r:embed="rId2"/>
          <a:stretch>
            <a:fillRect/>
          </a:stretch>
        </p:blipFill>
        <p:spPr>
          <a:xfrm>
            <a:off x="8797324" y="1846263"/>
            <a:ext cx="2358039" cy="4450263"/>
          </a:xfrm>
          <a:prstGeom prst="rect">
            <a:avLst/>
          </a:prstGeom>
        </p:spPr>
      </p:pic>
      <p:sp>
        <p:nvSpPr>
          <p:cNvPr id="6" name="Slide Number Placeholder 5">
            <a:extLst>
              <a:ext uri="{FF2B5EF4-FFF2-40B4-BE49-F238E27FC236}">
                <a16:creationId xmlns:a16="http://schemas.microsoft.com/office/drawing/2014/main" id="{B7484A8A-E930-DC88-B317-9D0B6C075967}"/>
              </a:ext>
            </a:extLst>
          </p:cNvPr>
          <p:cNvSpPr>
            <a:spLocks noGrp="1"/>
          </p:cNvSpPr>
          <p:nvPr>
            <p:ph type="sldNum" sz="quarter" idx="12"/>
          </p:nvPr>
        </p:nvSpPr>
        <p:spPr/>
        <p:txBody>
          <a:bodyPr/>
          <a:lstStyle/>
          <a:p>
            <a:pPr>
              <a:defRPr/>
            </a:pPr>
            <a:fld id="{E66D6CB4-6B7B-40A6-AFFC-DA004DAF9624}" type="slidenum">
              <a:rPr lang="en-US" smtClean="0"/>
              <a:pPr>
                <a:defRPr/>
              </a:pPr>
              <a:t>87</a:t>
            </a:fld>
            <a:endParaRPr lang="en-US"/>
          </a:p>
        </p:txBody>
      </p:sp>
    </p:spTree>
    <p:extLst>
      <p:ext uri="{BB962C8B-B14F-4D97-AF65-F5344CB8AC3E}">
        <p14:creationId xmlns:p14="http://schemas.microsoft.com/office/powerpoint/2010/main" val="38865590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Palete de culori</a:t>
            </a:r>
          </a:p>
        </p:txBody>
      </p:sp>
      <p:sp>
        <p:nvSpPr>
          <p:cNvPr id="3" name="Content Placeholder 2"/>
          <p:cNvSpPr>
            <a:spLocks noGrp="1"/>
          </p:cNvSpPr>
          <p:nvPr>
            <p:ph sz="half" idx="1"/>
          </p:nvPr>
        </p:nvSpPr>
        <p:spPr/>
        <p:txBody>
          <a:bodyPr/>
          <a:lstStyle/>
          <a:p>
            <a:r>
              <a:rPr lang="ro-RO" dirty="0"/>
              <a:t>Tabel de corespondență</a:t>
            </a:r>
          </a:p>
          <a:p>
            <a:pPr algn="ctr"/>
            <a:r>
              <a:rPr lang="ro-RO" b="1" dirty="0"/>
              <a:t>index – </a:t>
            </a:r>
            <a:r>
              <a:rPr lang="ro-RO" b="1" dirty="0" err="1"/>
              <a:t>tuplu</a:t>
            </a:r>
            <a:r>
              <a:rPr lang="ro-RO" b="1" dirty="0"/>
              <a:t> (R, G, B)</a:t>
            </a:r>
          </a:p>
          <a:p>
            <a:r>
              <a:rPr lang="ro-RO" dirty="0"/>
              <a:t>Utilizare</a:t>
            </a:r>
          </a:p>
          <a:p>
            <a:pPr lvl="1"/>
            <a:r>
              <a:rPr lang="ro-RO" dirty="0"/>
              <a:t>Reducerea cantității de informație necesară pentru reprezentarea culorilor</a:t>
            </a:r>
          </a:p>
          <a:p>
            <a:pPr lvl="1"/>
            <a:r>
              <a:rPr lang="ro-RO" dirty="0"/>
              <a:t>Pretabilă pentru imagini cu un număr redus de culori (exemplu</a:t>
            </a:r>
            <a:r>
              <a:rPr lang="en-US" dirty="0"/>
              <a:t>:</a:t>
            </a:r>
            <a:r>
              <a:rPr lang="ro-RO" dirty="0"/>
              <a:t> diagrame fără gradienți)</a:t>
            </a:r>
          </a:p>
        </p:txBody>
      </p:sp>
      <p:pic>
        <p:nvPicPr>
          <p:cNvPr id="2050" name="Picture 2" descr="http://upload.wikimedia.org/wikipedia/commons/4/43/GIFPAL.p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991350" y="2162175"/>
            <a:ext cx="3390900" cy="33909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3ABFBBF1-5536-D0AC-EFB7-CAFCB70EFCF7}"/>
              </a:ext>
            </a:extLst>
          </p:cNvPr>
          <p:cNvSpPr>
            <a:spLocks noGrp="1"/>
          </p:cNvSpPr>
          <p:nvPr>
            <p:ph type="sldNum" sz="quarter" idx="12"/>
          </p:nvPr>
        </p:nvSpPr>
        <p:spPr/>
        <p:txBody>
          <a:bodyPr/>
          <a:lstStyle/>
          <a:p>
            <a:pPr>
              <a:defRPr/>
            </a:pPr>
            <a:fld id="{142F9030-1504-48FE-A63E-F05D143C3827}" type="slidenum">
              <a:rPr lang="en-US" smtClean="0"/>
              <a:pPr>
                <a:defRPr/>
              </a:pPr>
              <a:t>88</a:t>
            </a:fld>
            <a:endParaRPr lang="en-US"/>
          </a:p>
        </p:txBody>
      </p:sp>
    </p:spTree>
    <p:extLst>
      <p:ext uri="{BB962C8B-B14F-4D97-AF65-F5344CB8AC3E}">
        <p14:creationId xmlns:p14="http://schemas.microsoft.com/office/powerpoint/2010/main" val="33217366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 </a:t>
            </a:r>
            <a:r>
              <a:rPr lang="en-US" b="1" dirty="0" err="1"/>
              <a:t>Grafic</a:t>
            </a:r>
            <a:r>
              <a:rPr lang="ro-RO" b="1" dirty="0"/>
              <a:t>ă raster</a:t>
            </a:r>
            <a:endParaRPr lang="en-US" b="1" dirty="0"/>
          </a:p>
        </p:txBody>
      </p:sp>
      <p:sp>
        <p:nvSpPr>
          <p:cNvPr id="3" name="Content Placeholder 2"/>
          <p:cNvSpPr>
            <a:spLocks noGrp="1"/>
          </p:cNvSpPr>
          <p:nvPr>
            <p:ph sz="half" idx="1"/>
          </p:nvPr>
        </p:nvSpPr>
        <p:spPr/>
        <p:txBody>
          <a:bodyPr/>
          <a:lstStyle/>
          <a:p>
            <a:r>
              <a:rPr lang="ro-RO" sz="2400" dirty="0"/>
              <a:t>Tipuri principale de grafică</a:t>
            </a:r>
            <a:r>
              <a:rPr lang="en-US" sz="2400" dirty="0"/>
              <a:t>: </a:t>
            </a:r>
            <a:endParaRPr lang="ro-RO" sz="2400" dirty="0"/>
          </a:p>
          <a:p>
            <a:pPr lvl="1"/>
            <a:r>
              <a:rPr lang="en-US" sz="2200" b="1" dirty="0"/>
              <a:t>raster</a:t>
            </a:r>
            <a:r>
              <a:rPr lang="en-US" sz="2200" dirty="0"/>
              <a:t> </a:t>
            </a:r>
            <a:r>
              <a:rPr lang="ro-RO" sz="2200" dirty="0"/>
              <a:t>și </a:t>
            </a:r>
            <a:r>
              <a:rPr lang="ro-RO" sz="2200" b="1" dirty="0"/>
              <a:t>vectorial</a:t>
            </a:r>
          </a:p>
          <a:p>
            <a:r>
              <a:rPr lang="ro-RO" sz="2400" dirty="0"/>
              <a:t>Grafica raster (</a:t>
            </a:r>
            <a:r>
              <a:rPr lang="ro-RO" sz="2400" dirty="0" err="1"/>
              <a:t>bitmap</a:t>
            </a:r>
            <a:r>
              <a:rPr lang="ro-RO" sz="2400" dirty="0"/>
              <a:t>, matriceală)</a:t>
            </a:r>
          </a:p>
          <a:p>
            <a:pPr lvl="1"/>
            <a:r>
              <a:rPr lang="ro-RO" sz="2000" dirty="0"/>
              <a:t>Reprezentare sub formă de matrice de puncte</a:t>
            </a:r>
          </a:p>
          <a:p>
            <a:pPr lvl="1"/>
            <a:r>
              <a:rPr lang="ro-RO" sz="2000" dirty="0"/>
              <a:t>Fiecare punct (denumit pixel) stochează informația de culoare</a:t>
            </a:r>
          </a:p>
          <a:p>
            <a:pPr lvl="1"/>
            <a:r>
              <a:rPr lang="ro-RO" sz="2000" dirty="0"/>
              <a:t>Culorile sunt stocate conform unui model de culoare </a:t>
            </a:r>
          </a:p>
          <a:p>
            <a:pPr lvl="2"/>
            <a:r>
              <a:rPr lang="ro-RO" sz="1600" dirty="0"/>
              <a:t>direct </a:t>
            </a:r>
          </a:p>
          <a:p>
            <a:pPr lvl="2"/>
            <a:r>
              <a:rPr lang="ro-RO" sz="1600" dirty="0"/>
              <a:t>prin intermediul unei palete de culori</a:t>
            </a:r>
          </a:p>
          <a:p>
            <a:endParaRPr lang="en-US" dirty="0"/>
          </a:p>
        </p:txBody>
      </p:sp>
      <p:pic>
        <p:nvPicPr>
          <p:cNvPr id="7" name="Content Placeholder 6" descr="1000px-Rgb-raster-image.svg.png"/>
          <p:cNvPicPr>
            <a:picLocks noGrp="1" noChangeAspect="1"/>
          </p:cNvPicPr>
          <p:nvPr>
            <p:ph sz="half" idx="2"/>
          </p:nvPr>
        </p:nvPicPr>
        <p:blipFill>
          <a:blip r:embed="rId2"/>
          <a:stretch>
            <a:fillRect/>
          </a:stretch>
        </p:blipFill>
        <p:spPr>
          <a:xfrm>
            <a:off x="6836421" y="1846263"/>
            <a:ext cx="3700759" cy="4022725"/>
          </a:xfrm>
        </p:spPr>
      </p:pic>
      <p:sp>
        <p:nvSpPr>
          <p:cNvPr id="8" name="TextBox 7"/>
          <p:cNvSpPr txBox="1"/>
          <p:nvPr/>
        </p:nvSpPr>
        <p:spPr>
          <a:xfrm>
            <a:off x="6609347" y="5791199"/>
            <a:ext cx="4186989" cy="215444"/>
          </a:xfrm>
          <a:prstGeom prst="rect">
            <a:avLst/>
          </a:prstGeom>
          <a:noFill/>
        </p:spPr>
        <p:txBody>
          <a:bodyPr wrap="square" rtlCol="0">
            <a:spAutoFit/>
          </a:bodyPr>
          <a:lstStyle/>
          <a:p>
            <a:pPr algn="ctr"/>
            <a:r>
              <a:rPr lang="ro-RO" sz="800" dirty="0"/>
              <a:t>Sursa: </a:t>
            </a:r>
            <a:r>
              <a:rPr lang="en-US" sz="800" dirty="0"/>
              <a:t>http</a:t>
            </a:r>
            <a:r>
              <a:rPr lang="en-US" sz="800"/>
              <a:t>://commons.wikimedia.org/wiki/File:Rgb-raster-image.svg</a:t>
            </a:r>
            <a:endParaRPr lang="en-US" sz="800" dirty="0"/>
          </a:p>
        </p:txBody>
      </p:sp>
      <p:sp>
        <p:nvSpPr>
          <p:cNvPr id="5" name="Slide Number Placeholder 4">
            <a:extLst>
              <a:ext uri="{FF2B5EF4-FFF2-40B4-BE49-F238E27FC236}">
                <a16:creationId xmlns:a16="http://schemas.microsoft.com/office/drawing/2014/main" id="{EAEFEC51-94E5-2200-79B7-B8295981A097}"/>
              </a:ext>
            </a:extLst>
          </p:cNvPr>
          <p:cNvSpPr>
            <a:spLocks noGrp="1"/>
          </p:cNvSpPr>
          <p:nvPr>
            <p:ph type="sldNum" sz="quarter" idx="12"/>
          </p:nvPr>
        </p:nvSpPr>
        <p:spPr/>
        <p:txBody>
          <a:bodyPr/>
          <a:lstStyle/>
          <a:p>
            <a:pPr>
              <a:defRPr/>
            </a:pPr>
            <a:fld id="{142F9030-1504-48FE-A63E-F05D143C3827}" type="slidenum">
              <a:rPr lang="en-US" smtClean="0"/>
              <a:pPr>
                <a:defRPr/>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ro-RO" dirty="0">
                <a:solidFill>
                  <a:schemeClr val="tx1">
                    <a:lumMod val="75000"/>
                    <a:lumOff val="25000"/>
                  </a:schemeClr>
                </a:solidFill>
              </a:rPr>
              <a:t>Conversia analog - digital</a:t>
            </a:r>
          </a:p>
        </p:txBody>
      </p:sp>
      <p:sp>
        <p:nvSpPr>
          <p:cNvPr id="13315" name="Content Placeholder 2"/>
          <p:cNvSpPr>
            <a:spLocks noGrp="1"/>
          </p:cNvSpPr>
          <p:nvPr>
            <p:ph idx="1"/>
          </p:nvPr>
        </p:nvSpPr>
        <p:spPr/>
        <p:txBody>
          <a:bodyPr/>
          <a:lstStyle/>
          <a:p>
            <a:r>
              <a:rPr lang="ro-RO" altLang="ro-RO" sz="2800"/>
              <a:t>Resursele utilizate trebuie convertite în format digital pentru:</a:t>
            </a:r>
          </a:p>
          <a:p>
            <a:pPr lvl="1">
              <a:buFont typeface="Arial" panose="020B0604020202020204" pitchFamily="34" charset="0"/>
              <a:buChar char="•"/>
            </a:pPr>
            <a:r>
              <a:rPr lang="ro-RO" altLang="ro-RO" sz="2400"/>
              <a:t>stocare </a:t>
            </a:r>
          </a:p>
          <a:p>
            <a:pPr lvl="1">
              <a:buFont typeface="Arial" panose="020B0604020202020204" pitchFamily="34" charset="0"/>
              <a:buChar char="•"/>
            </a:pPr>
            <a:r>
              <a:rPr lang="ro-RO" altLang="ro-RO" sz="2400"/>
              <a:t>procesare</a:t>
            </a:r>
          </a:p>
          <a:p>
            <a:pPr lvl="1">
              <a:buFont typeface="Arial" panose="020B0604020202020204" pitchFamily="34" charset="0"/>
              <a:buChar char="•"/>
            </a:pPr>
            <a:r>
              <a:rPr lang="ro-RO" altLang="ro-RO" sz="2400"/>
              <a:t>includere în aplicații</a:t>
            </a:r>
          </a:p>
          <a:p>
            <a:r>
              <a:rPr lang="ro-RO" altLang="ro-RO" sz="2800"/>
              <a:t>Resursele sunt convertite în format analog la redare</a:t>
            </a:r>
          </a:p>
          <a:p>
            <a:endParaRPr lang="ro-RO" altLang="ro-RO"/>
          </a:p>
        </p:txBody>
      </p:sp>
      <p:sp>
        <p:nvSpPr>
          <p:cNvPr id="4" name="Slide Number Placeholder 3">
            <a:extLst>
              <a:ext uri="{FF2B5EF4-FFF2-40B4-BE49-F238E27FC236}">
                <a16:creationId xmlns:a16="http://schemas.microsoft.com/office/drawing/2014/main" id="{E2745C2B-7F6B-6D09-C4B3-5F3302B0F814}"/>
              </a:ext>
            </a:extLst>
          </p:cNvPr>
          <p:cNvSpPr>
            <a:spLocks noGrp="1"/>
          </p:cNvSpPr>
          <p:nvPr>
            <p:ph type="sldNum" sz="quarter" idx="12"/>
          </p:nvPr>
        </p:nvSpPr>
        <p:spPr/>
        <p:txBody>
          <a:bodyPr/>
          <a:lstStyle/>
          <a:p>
            <a:pPr>
              <a:defRPr/>
            </a:pPr>
            <a:fld id="{E66D6CB4-6B7B-40A6-AFFC-DA004DAF9624}" type="slidenum">
              <a:rPr lang="en-US" smtClean="0"/>
              <a:pPr>
                <a:defRPr/>
              </a:pPr>
              <a:t>9</a:t>
            </a:fld>
            <a:endParaRPr 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Informații generale</a:t>
            </a:r>
          </a:p>
        </p:txBody>
      </p:sp>
      <p:sp>
        <p:nvSpPr>
          <p:cNvPr id="3" name="Content Placeholder 2"/>
          <p:cNvSpPr>
            <a:spLocks noGrp="1"/>
          </p:cNvSpPr>
          <p:nvPr>
            <p:ph idx="1"/>
          </p:nvPr>
        </p:nvSpPr>
        <p:spPr/>
        <p:txBody>
          <a:bodyPr/>
          <a:lstStyle/>
          <a:p>
            <a:r>
              <a:rPr lang="ro-RO" dirty="0"/>
              <a:t>Caracteristici principale imagine raster</a:t>
            </a:r>
          </a:p>
          <a:p>
            <a:pPr lvl="1"/>
            <a:r>
              <a:rPr lang="ro-RO" dirty="0"/>
              <a:t>Rezoluție (numărul de linii și coloane stocate în matrice</a:t>
            </a:r>
            <a:r>
              <a:rPr lang="en-US" dirty="0"/>
              <a:t>, </a:t>
            </a:r>
            <a:r>
              <a:rPr lang="ro-RO" dirty="0"/>
              <a:t>numărul total de pixeli</a:t>
            </a:r>
            <a:r>
              <a:rPr lang="en-US" dirty="0"/>
              <a:t> </a:t>
            </a:r>
            <a:r>
              <a:rPr lang="en-US" dirty="0" err="1"/>
              <a:t>sau</a:t>
            </a:r>
            <a:r>
              <a:rPr lang="en-US" dirty="0"/>
              <a:t> </a:t>
            </a:r>
            <a:r>
              <a:rPr lang="en-US" dirty="0" err="1"/>
              <a:t>densitate</a:t>
            </a:r>
            <a:r>
              <a:rPr lang="ro-RO" dirty="0"/>
              <a:t>)</a:t>
            </a:r>
          </a:p>
          <a:p>
            <a:pPr lvl="1"/>
            <a:r>
              <a:rPr lang="ro-RO" dirty="0"/>
              <a:t>Adâncime de culoare (cantitatea de informație stocată de către fiecare pixel)</a:t>
            </a:r>
          </a:p>
          <a:p>
            <a:r>
              <a:rPr lang="ro-RO" dirty="0"/>
              <a:t>Utilizare</a:t>
            </a:r>
          </a:p>
          <a:p>
            <a:pPr lvl="1"/>
            <a:r>
              <a:rPr lang="ro-RO" dirty="0"/>
              <a:t>Reprezentare imagine pe monitor</a:t>
            </a:r>
          </a:p>
          <a:p>
            <a:pPr lvl="1"/>
            <a:r>
              <a:rPr lang="ro-RO" dirty="0"/>
              <a:t>Captare imagini din surse externe</a:t>
            </a:r>
          </a:p>
          <a:p>
            <a:r>
              <a:rPr lang="ro-RO" dirty="0"/>
              <a:t>Avantaje și dezavantaje</a:t>
            </a:r>
          </a:p>
          <a:p>
            <a:pPr lvl="1">
              <a:buFont typeface="Calibri" pitchFamily="34" charset="0"/>
              <a:buChar char="+"/>
            </a:pPr>
            <a:r>
              <a:rPr lang="ro-RO" dirty="0"/>
              <a:t>Poate reprezenta orice imagine</a:t>
            </a:r>
          </a:p>
          <a:p>
            <a:pPr lvl="1">
              <a:buFont typeface="Calibri" pitchFamily="34" charset="0"/>
              <a:buChar char="─"/>
            </a:pPr>
            <a:r>
              <a:rPr lang="ro-RO" dirty="0"/>
              <a:t>Codaj sărac în informație (nu ia în considerare semantica imaginii)</a:t>
            </a:r>
          </a:p>
          <a:p>
            <a:pPr lvl="1">
              <a:buFont typeface="Calibri" pitchFamily="34" charset="0"/>
              <a:buChar char="─"/>
            </a:pPr>
            <a:r>
              <a:rPr lang="ro-RO" dirty="0"/>
              <a:t>Dimensiune mare</a:t>
            </a:r>
          </a:p>
          <a:p>
            <a:pPr lvl="1">
              <a:buFont typeface="Calibri" pitchFamily="34" charset="0"/>
              <a:buChar char="─"/>
            </a:pPr>
            <a:r>
              <a:rPr lang="ro-RO" dirty="0"/>
              <a:t>Nu se pot adapta unei scări variabile de vizualizare</a:t>
            </a:r>
          </a:p>
        </p:txBody>
      </p:sp>
      <p:sp>
        <p:nvSpPr>
          <p:cNvPr id="5" name="Slide Number Placeholder 4">
            <a:extLst>
              <a:ext uri="{FF2B5EF4-FFF2-40B4-BE49-F238E27FC236}">
                <a16:creationId xmlns:a16="http://schemas.microsoft.com/office/drawing/2014/main" id="{E553A14F-4A2C-840F-AEBC-6D40A4A51050}"/>
              </a:ext>
            </a:extLst>
          </p:cNvPr>
          <p:cNvSpPr>
            <a:spLocks noGrp="1"/>
          </p:cNvSpPr>
          <p:nvPr>
            <p:ph type="sldNum" sz="quarter" idx="12"/>
          </p:nvPr>
        </p:nvSpPr>
        <p:spPr/>
        <p:txBody>
          <a:bodyPr/>
          <a:lstStyle/>
          <a:p>
            <a:pPr>
              <a:defRPr/>
            </a:pPr>
            <a:fld id="{E66D6CB4-6B7B-40A6-AFFC-DA004DAF9624}" type="slidenum">
              <a:rPr lang="en-US" smtClean="0"/>
              <a:pPr>
                <a:defRPr/>
              </a:pPr>
              <a:t>90</a:t>
            </a:fld>
            <a:endParaRPr lang="en-US"/>
          </a:p>
        </p:txBody>
      </p:sp>
    </p:spTree>
    <p:extLst>
      <p:ext uri="{BB962C8B-B14F-4D97-AF65-F5344CB8AC3E}">
        <p14:creationId xmlns:p14="http://schemas.microsoft.com/office/powerpoint/2010/main" val="20984861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Denenare</a:t>
            </a:r>
            <a:r>
              <a:rPr lang="en-US" dirty="0"/>
              <a:t> </a:t>
            </a:r>
            <a:r>
              <a:rPr lang="en-US" dirty="0" err="1"/>
              <a:t>elemente</a:t>
            </a:r>
            <a:r>
              <a:rPr lang="en-US" dirty="0"/>
              <a:t> </a:t>
            </a:r>
            <a:r>
              <a:rPr lang="en-US" dirty="0" err="1"/>
              <a:t>grafice</a:t>
            </a:r>
            <a:r>
              <a:rPr lang="en-US" dirty="0"/>
              <a:t> - </a:t>
            </a:r>
            <a:r>
              <a:rPr lang="en-US" b="1" dirty="0" err="1"/>
              <a:t>Segmente</a:t>
            </a:r>
            <a:endParaRPr lang="en-US" b="1" dirty="0"/>
          </a:p>
        </p:txBody>
      </p:sp>
      <p:sp>
        <p:nvSpPr>
          <p:cNvPr id="6" name="Content Placeholder 5"/>
          <p:cNvSpPr>
            <a:spLocks noGrp="1"/>
          </p:cNvSpPr>
          <p:nvPr>
            <p:ph sz="half" idx="1"/>
          </p:nvPr>
        </p:nvSpPr>
        <p:spPr>
          <a:xfrm>
            <a:off x="1097278" y="1845734"/>
            <a:ext cx="6097605" cy="4023360"/>
          </a:xfrm>
        </p:spPr>
        <p:txBody>
          <a:bodyPr/>
          <a:lstStyle/>
          <a:p>
            <a:r>
              <a:rPr lang="ro-RO" dirty="0"/>
              <a:t>Presupune colorarea celulelor matricei plecând de la ecuația matematică</a:t>
            </a:r>
            <a:r>
              <a:rPr lang="en-US" dirty="0"/>
              <a:t> – Ex: </a:t>
            </a:r>
            <a:r>
              <a:rPr lang="en-US" dirty="0" err="1"/>
              <a:t>algoritmul</a:t>
            </a:r>
            <a:r>
              <a:rPr lang="en-US" dirty="0"/>
              <a:t> </a:t>
            </a:r>
            <a:r>
              <a:rPr lang="en-US" i="1" dirty="0" err="1"/>
              <a:t>Bresenham</a:t>
            </a:r>
            <a:endParaRPr lang="ro-RO" i="1" dirty="0"/>
          </a:p>
          <a:p>
            <a:r>
              <a:rPr lang="ro-RO" b="1" dirty="0"/>
              <a:t>Exemplu</a:t>
            </a:r>
            <a:r>
              <a:rPr lang="ro-RO" dirty="0"/>
              <a:t>: segment de dreaptă (x</a:t>
            </a:r>
            <a:r>
              <a:rPr lang="ro-RO" baseline="-25000" dirty="0"/>
              <a:t>1</a:t>
            </a:r>
            <a:r>
              <a:rPr lang="ro-RO" dirty="0"/>
              <a:t>, y</a:t>
            </a:r>
            <a:r>
              <a:rPr lang="ro-RO" baseline="-25000" dirty="0"/>
              <a:t>1</a:t>
            </a:r>
            <a:r>
              <a:rPr lang="ro-RO" dirty="0"/>
              <a:t>)</a:t>
            </a:r>
            <a:r>
              <a:rPr lang="ro-RO" dirty="0">
                <a:sym typeface="Wingdings" panose="05000000000000000000" pitchFamily="2" charset="2"/>
              </a:rPr>
              <a:t>(x</a:t>
            </a:r>
            <a:r>
              <a:rPr lang="ro-RO" baseline="-25000" dirty="0">
                <a:sym typeface="Wingdings" panose="05000000000000000000" pitchFamily="2" charset="2"/>
              </a:rPr>
              <a:t>2</a:t>
            </a:r>
            <a:r>
              <a:rPr lang="ro-RO" dirty="0">
                <a:sym typeface="Wingdings" panose="05000000000000000000" pitchFamily="2" charset="2"/>
              </a:rPr>
              <a:t>, y</a:t>
            </a:r>
            <a:r>
              <a:rPr lang="ro-RO" baseline="-25000" dirty="0">
                <a:sym typeface="Wingdings" panose="05000000000000000000" pitchFamily="2" charset="2"/>
              </a:rPr>
              <a:t>2</a:t>
            </a:r>
            <a:r>
              <a:rPr lang="ro-RO" dirty="0">
                <a:sym typeface="Wingdings" panose="05000000000000000000" pitchFamily="2" charset="2"/>
              </a:rPr>
              <a:t>)</a:t>
            </a:r>
          </a:p>
          <a:p>
            <a:r>
              <a:rPr lang="ro-RO" dirty="0">
                <a:sym typeface="Wingdings" panose="05000000000000000000" pitchFamily="2" charset="2"/>
              </a:rPr>
              <a:t>Se pleacă de la ecuația dreptei y</a:t>
            </a:r>
            <a:r>
              <a:rPr lang="ro-RO" i="1" dirty="0">
                <a:sym typeface="Wingdings" panose="05000000000000000000" pitchFamily="2" charset="2"/>
              </a:rPr>
              <a:t>=</a:t>
            </a:r>
            <a:r>
              <a:rPr lang="ro-RO" i="1" dirty="0" err="1">
                <a:sym typeface="Wingdings" panose="05000000000000000000" pitchFamily="2" charset="2"/>
              </a:rPr>
              <a:t>mx+b</a:t>
            </a:r>
            <a:r>
              <a:rPr lang="ro-RO" dirty="0">
                <a:sym typeface="Wingdings" panose="05000000000000000000" pitchFamily="2" charset="2"/>
              </a:rPr>
              <a:t> și se determină valorile pentru </a:t>
            </a:r>
            <a:r>
              <a:rPr lang="ro-RO" i="1" dirty="0">
                <a:sym typeface="Wingdings" panose="05000000000000000000" pitchFamily="2" charset="2"/>
              </a:rPr>
              <a:t>m=(y</a:t>
            </a:r>
            <a:r>
              <a:rPr lang="en-US" i="1" baseline="-25000" dirty="0">
                <a:sym typeface="Wingdings" panose="05000000000000000000" pitchFamily="2" charset="2"/>
              </a:rPr>
              <a:t>2</a:t>
            </a:r>
            <a:r>
              <a:rPr lang="ro-RO" i="1" dirty="0">
                <a:sym typeface="Wingdings" panose="05000000000000000000" pitchFamily="2" charset="2"/>
              </a:rPr>
              <a:t>-y</a:t>
            </a:r>
            <a:r>
              <a:rPr lang="ro-RO" i="1" baseline="-25000" dirty="0">
                <a:sym typeface="Wingdings" panose="05000000000000000000" pitchFamily="2" charset="2"/>
              </a:rPr>
              <a:t>1</a:t>
            </a:r>
            <a:r>
              <a:rPr lang="ro-RO" i="1" dirty="0">
                <a:sym typeface="Wingdings" panose="05000000000000000000" pitchFamily="2" charset="2"/>
              </a:rPr>
              <a:t>)/(x</a:t>
            </a:r>
            <a:r>
              <a:rPr lang="ro-RO" i="1" baseline="-25000" dirty="0">
                <a:sym typeface="Wingdings" panose="05000000000000000000" pitchFamily="2" charset="2"/>
              </a:rPr>
              <a:t>2</a:t>
            </a:r>
            <a:r>
              <a:rPr lang="ro-RO" i="1" dirty="0">
                <a:sym typeface="Wingdings" panose="05000000000000000000" pitchFamily="2" charset="2"/>
              </a:rPr>
              <a:t>-x</a:t>
            </a:r>
            <a:r>
              <a:rPr lang="ro-RO" i="1" baseline="-25000" dirty="0">
                <a:sym typeface="Wingdings" panose="05000000000000000000" pitchFamily="2" charset="2"/>
              </a:rPr>
              <a:t>1</a:t>
            </a:r>
            <a:r>
              <a:rPr lang="ro-RO" i="1" dirty="0">
                <a:sym typeface="Wingdings" panose="05000000000000000000" pitchFamily="2" charset="2"/>
              </a:rPr>
              <a:t>)</a:t>
            </a:r>
            <a:r>
              <a:rPr lang="ro-RO" dirty="0">
                <a:sym typeface="Wingdings" panose="05000000000000000000" pitchFamily="2" charset="2"/>
              </a:rPr>
              <a:t> și </a:t>
            </a:r>
            <a:r>
              <a:rPr lang="ro-RO" i="1" dirty="0">
                <a:sym typeface="Wingdings" panose="05000000000000000000" pitchFamily="2" charset="2"/>
              </a:rPr>
              <a:t>b=(y</a:t>
            </a:r>
            <a:r>
              <a:rPr lang="ro-RO" i="1" baseline="-25000" dirty="0">
                <a:sym typeface="Wingdings" panose="05000000000000000000" pitchFamily="2" charset="2"/>
              </a:rPr>
              <a:t>1</a:t>
            </a:r>
            <a:r>
              <a:rPr lang="ro-RO" i="1" dirty="0">
                <a:sym typeface="Wingdings" panose="05000000000000000000" pitchFamily="2" charset="2"/>
              </a:rPr>
              <a:t> – mx</a:t>
            </a:r>
            <a:r>
              <a:rPr lang="ro-RO" i="1" baseline="-25000" dirty="0">
                <a:sym typeface="Wingdings" panose="05000000000000000000" pitchFamily="2" charset="2"/>
              </a:rPr>
              <a:t>1</a:t>
            </a:r>
            <a:r>
              <a:rPr lang="ro-RO" i="1" dirty="0">
                <a:sym typeface="Wingdings" panose="05000000000000000000" pitchFamily="2" charset="2"/>
              </a:rPr>
              <a:t>)</a:t>
            </a:r>
          </a:p>
          <a:p>
            <a:r>
              <a:rPr lang="ro-RO" dirty="0">
                <a:sym typeface="Wingdings" panose="05000000000000000000" pitchFamily="2" charset="2"/>
              </a:rPr>
              <a:t>Se colorează punctele corespunzătoare ecuației:</a:t>
            </a:r>
          </a:p>
          <a:p>
            <a:pPr marL="1828800">
              <a:spcBef>
                <a:spcPts val="0"/>
              </a:spcBef>
              <a:spcAft>
                <a:spcPts val="0"/>
              </a:spcAft>
            </a:pPr>
            <a:r>
              <a:rPr lang="es-ES" dirty="0"/>
              <a:t>d</a:t>
            </a:r>
            <a:r>
              <a:rPr lang="es-ES" baseline="-25000" dirty="0"/>
              <a:t>x</a:t>
            </a:r>
            <a:r>
              <a:rPr lang="es-ES" dirty="0"/>
              <a:t> = x</a:t>
            </a:r>
            <a:r>
              <a:rPr lang="es-ES" baseline="-25000" dirty="0"/>
              <a:t>2</a:t>
            </a:r>
            <a:r>
              <a:rPr lang="es-ES" dirty="0"/>
              <a:t> - x</a:t>
            </a:r>
            <a:r>
              <a:rPr lang="es-ES" baseline="-25000" dirty="0"/>
              <a:t>1</a:t>
            </a:r>
            <a:r>
              <a:rPr lang="ro-RO" dirty="0"/>
              <a:t>; </a:t>
            </a:r>
            <a:r>
              <a:rPr lang="es-ES" dirty="0" err="1"/>
              <a:t>d</a:t>
            </a:r>
            <a:r>
              <a:rPr lang="es-ES" baseline="-25000" dirty="0" err="1"/>
              <a:t>y</a:t>
            </a:r>
            <a:r>
              <a:rPr lang="es-ES" dirty="0"/>
              <a:t> = y</a:t>
            </a:r>
            <a:r>
              <a:rPr lang="es-ES" baseline="-25000" dirty="0"/>
              <a:t>2</a:t>
            </a:r>
            <a:r>
              <a:rPr lang="es-ES" dirty="0"/>
              <a:t> - y</a:t>
            </a:r>
            <a:r>
              <a:rPr lang="es-ES" baseline="-25000" dirty="0"/>
              <a:t>1</a:t>
            </a:r>
            <a:r>
              <a:rPr lang="ro-RO" dirty="0"/>
              <a:t>;</a:t>
            </a:r>
            <a:endParaRPr lang="es-ES" dirty="0"/>
          </a:p>
          <a:p>
            <a:pPr marL="1828800">
              <a:spcBef>
                <a:spcPts val="0"/>
              </a:spcBef>
              <a:spcAft>
                <a:spcPts val="0"/>
              </a:spcAft>
            </a:pPr>
            <a:r>
              <a:rPr lang="es-ES" dirty="0" err="1"/>
              <a:t>for</a:t>
            </a:r>
            <a:r>
              <a:rPr lang="es-ES" dirty="0"/>
              <a:t> x </a:t>
            </a:r>
            <a:r>
              <a:rPr lang="es-ES" dirty="0" err="1"/>
              <a:t>from</a:t>
            </a:r>
            <a:r>
              <a:rPr lang="es-ES" dirty="0"/>
              <a:t> x</a:t>
            </a:r>
            <a:r>
              <a:rPr lang="es-ES" baseline="-25000" dirty="0"/>
              <a:t>1</a:t>
            </a:r>
            <a:r>
              <a:rPr lang="es-ES" dirty="0"/>
              <a:t> to x</a:t>
            </a:r>
            <a:r>
              <a:rPr lang="es-ES" baseline="-25000" dirty="0"/>
              <a:t>2</a:t>
            </a:r>
            <a:r>
              <a:rPr lang="es-ES" dirty="0"/>
              <a:t> {</a:t>
            </a:r>
          </a:p>
          <a:p>
            <a:pPr marL="1828800">
              <a:spcBef>
                <a:spcPts val="0"/>
              </a:spcBef>
              <a:spcAft>
                <a:spcPts val="0"/>
              </a:spcAft>
            </a:pPr>
            <a:r>
              <a:rPr lang="ro-RO" dirty="0"/>
              <a:t>   </a:t>
            </a:r>
            <a:r>
              <a:rPr lang="es-ES" dirty="0"/>
              <a:t>  y = y</a:t>
            </a:r>
            <a:r>
              <a:rPr lang="es-ES" baseline="-25000" dirty="0"/>
              <a:t>1</a:t>
            </a:r>
            <a:r>
              <a:rPr lang="es-ES" dirty="0"/>
              <a:t> + </a:t>
            </a:r>
            <a:r>
              <a:rPr lang="es-ES" dirty="0" err="1"/>
              <a:t>d</a:t>
            </a:r>
            <a:r>
              <a:rPr lang="es-ES" baseline="-25000" dirty="0" err="1"/>
              <a:t>y</a:t>
            </a:r>
            <a:r>
              <a:rPr lang="es-ES" baseline="-25000" dirty="0"/>
              <a:t> </a:t>
            </a:r>
            <a:r>
              <a:rPr lang="es-ES" dirty="0"/>
              <a:t>* (x - x</a:t>
            </a:r>
            <a:r>
              <a:rPr lang="es-ES" baseline="-25000" dirty="0"/>
              <a:t>1</a:t>
            </a:r>
            <a:r>
              <a:rPr lang="es-ES" dirty="0"/>
              <a:t>) / d</a:t>
            </a:r>
            <a:r>
              <a:rPr lang="es-ES" baseline="-25000" dirty="0"/>
              <a:t>x</a:t>
            </a:r>
          </a:p>
          <a:p>
            <a:pPr marL="1828800">
              <a:spcBef>
                <a:spcPts val="0"/>
              </a:spcBef>
              <a:spcAft>
                <a:spcPts val="0"/>
              </a:spcAft>
            </a:pPr>
            <a:r>
              <a:rPr lang="es-ES" dirty="0"/>
              <a:t>  </a:t>
            </a:r>
            <a:r>
              <a:rPr lang="ro-RO" dirty="0"/>
              <a:t>   </a:t>
            </a:r>
            <a:r>
              <a:rPr lang="es-ES" dirty="0" err="1"/>
              <a:t>plot</a:t>
            </a:r>
            <a:r>
              <a:rPr lang="es-ES" dirty="0"/>
              <a:t>(x, y)</a:t>
            </a:r>
            <a:r>
              <a:rPr lang="ro-RO" dirty="0"/>
              <a:t> </a:t>
            </a:r>
            <a:r>
              <a:rPr lang="es-ES" dirty="0"/>
              <a:t>}</a:t>
            </a:r>
            <a:endParaRPr lang="ro-RO" dirty="0"/>
          </a:p>
          <a:p>
            <a:r>
              <a:rPr lang="ro-RO" dirty="0">
                <a:sym typeface="Wingdings" panose="05000000000000000000" pitchFamily="2" charset="2"/>
              </a:rPr>
              <a:t>(se presupun d</a:t>
            </a:r>
            <a:r>
              <a:rPr lang="ro-RO" baseline="-25000" dirty="0">
                <a:sym typeface="Wingdings" panose="05000000000000000000" pitchFamily="2" charset="2"/>
              </a:rPr>
              <a:t>x</a:t>
            </a:r>
            <a:r>
              <a:rPr lang="ro-RO" dirty="0">
                <a:sym typeface="Wingdings" panose="05000000000000000000" pitchFamily="2" charset="2"/>
              </a:rPr>
              <a:t>&gt;=</a:t>
            </a:r>
            <a:r>
              <a:rPr lang="ro-RO" dirty="0" err="1">
                <a:sym typeface="Wingdings" panose="05000000000000000000" pitchFamily="2" charset="2"/>
              </a:rPr>
              <a:t>d</a:t>
            </a:r>
            <a:r>
              <a:rPr lang="ro-RO" baseline="-25000" dirty="0" err="1">
                <a:sym typeface="Wingdings" panose="05000000000000000000" pitchFamily="2" charset="2"/>
              </a:rPr>
              <a:t>y</a:t>
            </a:r>
            <a:r>
              <a:rPr lang="ro-RO" dirty="0">
                <a:sym typeface="Wingdings" panose="05000000000000000000" pitchFamily="2" charset="2"/>
              </a:rPr>
              <a:t> și x</a:t>
            </a:r>
            <a:r>
              <a:rPr lang="ro-RO" baseline="-25000" dirty="0">
                <a:sym typeface="Wingdings" panose="05000000000000000000" pitchFamily="2" charset="2"/>
              </a:rPr>
              <a:t>1</a:t>
            </a:r>
            <a:r>
              <a:rPr lang="ro-RO" dirty="0">
                <a:sym typeface="Wingdings" panose="05000000000000000000" pitchFamily="2" charset="2"/>
              </a:rPr>
              <a:t> &lt; x</a:t>
            </a:r>
            <a:r>
              <a:rPr lang="ro-RO" baseline="-25000" dirty="0">
                <a:sym typeface="Wingdings" panose="05000000000000000000" pitchFamily="2" charset="2"/>
              </a:rPr>
              <a:t>2</a:t>
            </a:r>
            <a:r>
              <a:rPr lang="ro-RO" dirty="0">
                <a:sym typeface="Wingdings" panose="05000000000000000000" pitchFamily="2" charset="2"/>
              </a:rPr>
              <a:t>)</a:t>
            </a:r>
          </a:p>
          <a:p>
            <a:pPr marL="1828800">
              <a:spcBef>
                <a:spcPts val="0"/>
              </a:spcBef>
              <a:spcAft>
                <a:spcPts val="0"/>
              </a:spcAft>
            </a:pPr>
            <a:endParaRPr lang="ro-RO" dirty="0"/>
          </a:p>
        </p:txBody>
      </p:sp>
      <p:pic>
        <p:nvPicPr>
          <p:cNvPr id="2052" name="Picture 4" descr="https://upload.wikimedia.org/wikipedia/commons/thumb/a/ab/Bresenham.svg/300px-Bresenham.svg.p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62324" y="2102407"/>
            <a:ext cx="2857500" cy="15430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D35318F-2F47-8B63-680E-3AEB8D5A3B7A}"/>
              </a:ext>
            </a:extLst>
          </p:cNvPr>
          <p:cNvSpPr>
            <a:spLocks noGrp="1"/>
          </p:cNvSpPr>
          <p:nvPr>
            <p:ph type="sldNum" sz="quarter" idx="12"/>
          </p:nvPr>
        </p:nvSpPr>
        <p:spPr/>
        <p:txBody>
          <a:bodyPr/>
          <a:lstStyle/>
          <a:p>
            <a:pPr>
              <a:defRPr/>
            </a:pPr>
            <a:fld id="{142F9030-1504-48FE-A63E-F05D143C3827}" type="slidenum">
              <a:rPr lang="en-US" smtClean="0"/>
              <a:pPr>
                <a:defRPr/>
              </a:pPr>
              <a:t>91</a:t>
            </a:fld>
            <a:endParaRPr lang="en-US"/>
          </a:p>
        </p:txBody>
      </p:sp>
    </p:spTree>
    <p:extLst>
      <p:ext uri="{BB962C8B-B14F-4D97-AF65-F5344CB8AC3E}">
        <p14:creationId xmlns:p14="http://schemas.microsoft.com/office/powerpoint/2010/main" val="189132436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03867-91BC-55CB-71B9-BBB3FD4A60F8}"/>
              </a:ext>
            </a:extLst>
          </p:cNvPr>
          <p:cNvSpPr>
            <a:spLocks noGrp="1"/>
          </p:cNvSpPr>
          <p:nvPr>
            <p:ph type="title"/>
          </p:nvPr>
        </p:nvSpPr>
        <p:spPr/>
        <p:txBody>
          <a:bodyPr/>
          <a:lstStyle/>
          <a:p>
            <a:r>
              <a:rPr lang="en-US" dirty="0" err="1"/>
              <a:t>Denenare</a:t>
            </a:r>
            <a:r>
              <a:rPr lang="en-US" dirty="0"/>
              <a:t> </a:t>
            </a:r>
            <a:r>
              <a:rPr lang="en-US" dirty="0" err="1"/>
              <a:t>elemente</a:t>
            </a:r>
            <a:r>
              <a:rPr lang="en-US" dirty="0"/>
              <a:t> </a:t>
            </a:r>
            <a:r>
              <a:rPr lang="en-US" dirty="0" err="1"/>
              <a:t>grafice</a:t>
            </a:r>
            <a:r>
              <a:rPr lang="en-US" dirty="0"/>
              <a:t> - </a:t>
            </a:r>
            <a:r>
              <a:rPr lang="en-US" b="1" dirty="0" err="1"/>
              <a:t>Cerc</a:t>
            </a:r>
            <a:endParaRPr lang="en-US" dirty="0"/>
          </a:p>
        </p:txBody>
      </p:sp>
      <p:sp>
        <p:nvSpPr>
          <p:cNvPr id="3" name="Content Placeholder 2">
            <a:extLst>
              <a:ext uri="{FF2B5EF4-FFF2-40B4-BE49-F238E27FC236}">
                <a16:creationId xmlns:a16="http://schemas.microsoft.com/office/drawing/2014/main" id="{1F7E24F2-8391-C09A-D263-803D8B73CE86}"/>
              </a:ext>
            </a:extLst>
          </p:cNvPr>
          <p:cNvSpPr>
            <a:spLocks noGrp="1"/>
          </p:cNvSpPr>
          <p:nvPr>
            <p:ph sz="half" idx="1"/>
          </p:nvPr>
        </p:nvSpPr>
        <p:spPr>
          <a:xfrm>
            <a:off x="1097279" y="1845734"/>
            <a:ext cx="6001366" cy="4023360"/>
          </a:xfrm>
        </p:spPr>
        <p:txBody>
          <a:bodyPr/>
          <a:lstStyle/>
          <a:p>
            <a:r>
              <a:rPr lang="ro-RO" dirty="0"/>
              <a:t>Se poate realiza similar plecând de la ecuația </a:t>
            </a:r>
            <a:r>
              <a:rPr lang="ro-RO" b="1" i="1" dirty="0"/>
              <a:t>x</a:t>
            </a:r>
            <a:r>
              <a:rPr lang="ro-RO" b="1" i="1" baseline="30000" dirty="0"/>
              <a:t>2</a:t>
            </a:r>
            <a:r>
              <a:rPr lang="ro-RO" b="1" i="1" dirty="0"/>
              <a:t> + y</a:t>
            </a:r>
            <a:r>
              <a:rPr lang="ro-RO" b="1" i="1" baseline="30000" dirty="0"/>
              <a:t>2</a:t>
            </a:r>
            <a:r>
              <a:rPr lang="ro-RO" b="1" i="1" dirty="0"/>
              <a:t> = r</a:t>
            </a:r>
            <a:r>
              <a:rPr lang="ro-RO" b="1" i="1" baseline="30000" dirty="0"/>
              <a:t>2</a:t>
            </a:r>
          </a:p>
          <a:p>
            <a:r>
              <a:rPr lang="ro-RO" dirty="0"/>
              <a:t>Pentru cadranul marcat plecăm de la </a:t>
            </a:r>
            <a:r>
              <a:rPr lang="ro-RO" b="1" i="1" dirty="0"/>
              <a:t>x = r</a:t>
            </a:r>
            <a:r>
              <a:rPr lang="ro-RO" dirty="0"/>
              <a:t> și </a:t>
            </a:r>
            <a:r>
              <a:rPr lang="ro-RO" b="1" i="1" dirty="0"/>
              <a:t>y = 0</a:t>
            </a:r>
            <a:r>
              <a:rPr lang="ro-RO" dirty="0"/>
              <a:t>:</a:t>
            </a:r>
          </a:p>
          <a:p>
            <a:pPr lvl="1"/>
            <a:r>
              <a:rPr lang="ro-RO" dirty="0"/>
              <a:t>La fiecare pas n incrementăm </a:t>
            </a:r>
            <a:r>
              <a:rPr lang="ro-RO" i="1" dirty="0"/>
              <a:t>y</a:t>
            </a:r>
            <a:r>
              <a:rPr lang="ro-RO" dirty="0"/>
              <a:t> cu o unitate și avem:</a:t>
            </a:r>
          </a:p>
          <a:p>
            <a:pPr lvl="2"/>
            <a:r>
              <a:rPr lang="ro-RO" b="1" i="1" dirty="0"/>
              <a:t>X</a:t>
            </a:r>
            <a:r>
              <a:rPr lang="ro-RO" b="1" i="1" baseline="30000" dirty="0"/>
              <a:t>2</a:t>
            </a:r>
            <a:r>
              <a:rPr lang="ro-RO" b="1" i="1" baseline="-25000" dirty="0"/>
              <a:t>n+1</a:t>
            </a:r>
            <a:r>
              <a:rPr lang="ro-RO" i="1" baseline="-25000" dirty="0"/>
              <a:t> </a:t>
            </a:r>
            <a:r>
              <a:rPr lang="ro-RO" i="1" dirty="0"/>
              <a:t>= r</a:t>
            </a:r>
            <a:r>
              <a:rPr lang="ro-RO" i="1" baseline="30000" dirty="0"/>
              <a:t>2 </a:t>
            </a:r>
            <a:r>
              <a:rPr lang="ro-RO" i="1" dirty="0"/>
              <a:t>- y</a:t>
            </a:r>
            <a:r>
              <a:rPr lang="ro-RO" i="1" baseline="30000" dirty="0"/>
              <a:t>2</a:t>
            </a:r>
            <a:r>
              <a:rPr lang="ro-RO" i="1" baseline="-25000" dirty="0"/>
              <a:t>n+1</a:t>
            </a:r>
            <a:r>
              <a:rPr lang="ro-RO" i="1" dirty="0"/>
              <a:t> = r</a:t>
            </a:r>
            <a:r>
              <a:rPr lang="ro-RO" i="1" baseline="30000" dirty="0"/>
              <a:t>2 </a:t>
            </a:r>
            <a:r>
              <a:rPr lang="ro-RO" i="1" dirty="0"/>
              <a:t>- (</a:t>
            </a:r>
            <a:r>
              <a:rPr lang="ro-RO" i="1" dirty="0" err="1"/>
              <a:t>y</a:t>
            </a:r>
            <a:r>
              <a:rPr lang="ro-RO" i="1" baseline="-25000" dirty="0" err="1"/>
              <a:t>n</a:t>
            </a:r>
            <a:r>
              <a:rPr lang="ro-RO" i="1" baseline="-25000" dirty="0"/>
              <a:t> </a:t>
            </a:r>
            <a:r>
              <a:rPr lang="ro-RO" i="1" dirty="0"/>
              <a:t>+ 1)</a:t>
            </a:r>
            <a:r>
              <a:rPr lang="ro-RO" i="1" baseline="30000" dirty="0"/>
              <a:t>2</a:t>
            </a:r>
            <a:r>
              <a:rPr lang="ro-RO" i="1" dirty="0"/>
              <a:t> = r</a:t>
            </a:r>
            <a:r>
              <a:rPr lang="ro-RO" i="1" baseline="30000" dirty="0"/>
              <a:t>2 </a:t>
            </a:r>
            <a:r>
              <a:rPr lang="ro-RO" i="1" dirty="0"/>
              <a:t>- y</a:t>
            </a:r>
            <a:r>
              <a:rPr lang="ro-RO" i="1" baseline="30000" dirty="0"/>
              <a:t>2</a:t>
            </a:r>
            <a:r>
              <a:rPr lang="ro-RO" i="1" baseline="-25000" dirty="0"/>
              <a:t>n </a:t>
            </a:r>
            <a:r>
              <a:rPr lang="ro-RO" i="1" dirty="0"/>
              <a:t>- 2y</a:t>
            </a:r>
            <a:r>
              <a:rPr lang="ro-RO" i="1" baseline="-25000" dirty="0"/>
              <a:t>n</a:t>
            </a:r>
            <a:r>
              <a:rPr lang="ro-RO" i="1" dirty="0"/>
              <a:t> – 1 = </a:t>
            </a:r>
            <a:r>
              <a:rPr lang="ro-RO" b="1" i="1" dirty="0"/>
              <a:t>x</a:t>
            </a:r>
            <a:r>
              <a:rPr lang="ro-RO" b="1" i="1" baseline="30000" dirty="0"/>
              <a:t>2</a:t>
            </a:r>
            <a:r>
              <a:rPr lang="ro-RO" b="1" i="1" baseline="-25000" dirty="0"/>
              <a:t>n </a:t>
            </a:r>
            <a:r>
              <a:rPr lang="ro-RO" b="1" i="1" dirty="0"/>
              <a:t>- 2y</a:t>
            </a:r>
            <a:r>
              <a:rPr lang="ro-RO" b="1" i="1" baseline="-25000" dirty="0"/>
              <a:t>n</a:t>
            </a:r>
            <a:r>
              <a:rPr lang="ro-RO" b="1" i="1" dirty="0"/>
              <a:t> – 1</a:t>
            </a:r>
          </a:p>
          <a:p>
            <a:pPr lvl="2"/>
            <a:r>
              <a:rPr lang="ro-RO" b="1" i="1" dirty="0"/>
              <a:t>y</a:t>
            </a:r>
            <a:r>
              <a:rPr lang="ro-RO" b="1" i="1" baseline="-25000" dirty="0"/>
              <a:t>n+1</a:t>
            </a:r>
            <a:r>
              <a:rPr lang="ro-RO" b="1" i="1" dirty="0"/>
              <a:t> = </a:t>
            </a:r>
            <a:r>
              <a:rPr lang="ro-RO" b="1" i="1" dirty="0" err="1"/>
              <a:t>y</a:t>
            </a:r>
            <a:r>
              <a:rPr lang="ro-RO" b="1" i="1" baseline="-25000" dirty="0" err="1"/>
              <a:t>n</a:t>
            </a:r>
            <a:r>
              <a:rPr lang="ro-RO" b="1" i="1" dirty="0"/>
              <a:t> + 1</a:t>
            </a:r>
          </a:p>
          <a:p>
            <a:pPr lvl="1"/>
            <a:r>
              <a:rPr lang="ro-RO" dirty="0"/>
              <a:t>Ne oprim atunci când </a:t>
            </a:r>
            <a:r>
              <a:rPr lang="ro-RO" b="1" i="1" dirty="0"/>
              <a:t>x &lt; y</a:t>
            </a:r>
          </a:p>
          <a:p>
            <a:pPr lvl="1"/>
            <a:r>
              <a:rPr lang="ro-RO" i="1" dirty="0"/>
              <a:t>Celelalte cadrane se</a:t>
            </a:r>
            <a:r>
              <a:rPr lang="en-US" i="1" dirty="0"/>
              <a:t> </a:t>
            </a:r>
            <a:r>
              <a:rPr lang="en-US" i="1" dirty="0" err="1"/>
              <a:t>deseneaz</a:t>
            </a:r>
            <a:r>
              <a:rPr lang="ro-RO" i="1" dirty="0"/>
              <a:t>ă prin simetrie</a:t>
            </a:r>
          </a:p>
          <a:p>
            <a:r>
              <a:rPr lang="ro-RO" dirty="0"/>
              <a:t>Varianta 2 – se variază </a:t>
            </a:r>
            <a:r>
              <a:rPr lang="ro-RO" i="1" dirty="0"/>
              <a:t>unghiul </a:t>
            </a:r>
            <a:r>
              <a:rPr lang="ro-RO" b="1" i="1" dirty="0"/>
              <a:t>a</a:t>
            </a:r>
            <a:r>
              <a:rPr lang="ro-RO" dirty="0"/>
              <a:t> de la </a:t>
            </a:r>
            <a:r>
              <a:rPr lang="ro-RO" b="1" dirty="0"/>
              <a:t>0</a:t>
            </a:r>
            <a:r>
              <a:rPr lang="ro-RO" dirty="0"/>
              <a:t> la </a:t>
            </a:r>
            <a:r>
              <a:rPr lang="ro-RO" b="1" dirty="0"/>
              <a:t>2</a:t>
            </a:r>
            <a:r>
              <a:rPr lang="el-GR" b="1" dirty="0"/>
              <a:t>π</a:t>
            </a:r>
            <a:r>
              <a:rPr lang="ro-RO" dirty="0"/>
              <a:t> și se calculează coordonatele utilizând funcții trigonometrice:</a:t>
            </a:r>
          </a:p>
          <a:p>
            <a:pPr lvl="1"/>
            <a:r>
              <a:rPr lang="ro-RO" b="1" i="1" dirty="0"/>
              <a:t>x = r * cos(a)</a:t>
            </a:r>
          </a:p>
          <a:p>
            <a:pPr lvl="1"/>
            <a:r>
              <a:rPr lang="ro-RO" b="1" i="1" dirty="0"/>
              <a:t>y = r * sin(a)</a:t>
            </a:r>
          </a:p>
          <a:p>
            <a:pPr lvl="1"/>
            <a:endParaRPr lang="ro-RO" dirty="0"/>
          </a:p>
        </p:txBody>
      </p:sp>
      <p:sp>
        <p:nvSpPr>
          <p:cNvPr id="5" name="Slide Number Placeholder 4">
            <a:extLst>
              <a:ext uri="{FF2B5EF4-FFF2-40B4-BE49-F238E27FC236}">
                <a16:creationId xmlns:a16="http://schemas.microsoft.com/office/drawing/2014/main" id="{F58D12ED-C275-6B9E-8099-03AECDA30045}"/>
              </a:ext>
            </a:extLst>
          </p:cNvPr>
          <p:cNvSpPr>
            <a:spLocks noGrp="1"/>
          </p:cNvSpPr>
          <p:nvPr>
            <p:ph type="sldNum" sz="quarter" idx="12"/>
          </p:nvPr>
        </p:nvSpPr>
        <p:spPr/>
        <p:txBody>
          <a:bodyPr/>
          <a:lstStyle/>
          <a:p>
            <a:pPr>
              <a:defRPr/>
            </a:pPr>
            <a:fld id="{142F9030-1504-48FE-A63E-F05D143C3827}" type="slidenum">
              <a:rPr lang="en-US" smtClean="0"/>
              <a:pPr>
                <a:defRPr/>
              </a:pPr>
              <a:t>92</a:t>
            </a:fld>
            <a:endParaRPr lang="en-US"/>
          </a:p>
        </p:txBody>
      </p:sp>
      <p:pic>
        <p:nvPicPr>
          <p:cNvPr id="1030" name="Picture 6">
            <a:extLst>
              <a:ext uri="{FF2B5EF4-FFF2-40B4-BE49-F238E27FC236}">
                <a16:creationId xmlns:a16="http://schemas.microsoft.com/office/drawing/2014/main" id="{AC4E0526-6F64-5773-1E91-C82EB048F25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098645" y="1846263"/>
            <a:ext cx="4114568"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7794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277C2-2DD3-44B5-8DEC-B48B0545FB73}"/>
              </a:ext>
            </a:extLst>
          </p:cNvPr>
          <p:cNvSpPr>
            <a:spLocks noGrp="1"/>
          </p:cNvSpPr>
          <p:nvPr>
            <p:ph type="title"/>
          </p:nvPr>
        </p:nvSpPr>
        <p:spPr/>
        <p:txBody>
          <a:bodyPr/>
          <a:lstStyle/>
          <a:p>
            <a:r>
              <a:rPr lang="en-US" dirty="0" err="1"/>
              <a:t>Denenare</a:t>
            </a:r>
            <a:r>
              <a:rPr lang="en-US" dirty="0"/>
              <a:t> </a:t>
            </a:r>
            <a:r>
              <a:rPr lang="en-US" dirty="0" err="1"/>
              <a:t>elemente</a:t>
            </a:r>
            <a:r>
              <a:rPr lang="en-US" dirty="0"/>
              <a:t> </a:t>
            </a:r>
            <a:r>
              <a:rPr lang="en-US" dirty="0" err="1"/>
              <a:t>grafice</a:t>
            </a:r>
            <a:r>
              <a:rPr lang="en-US" dirty="0"/>
              <a:t> - </a:t>
            </a:r>
            <a:r>
              <a:rPr lang="en-US" b="1" dirty="0" err="1"/>
              <a:t>Curbe</a:t>
            </a:r>
            <a:endParaRPr lang="en-US" dirty="0"/>
          </a:p>
        </p:txBody>
      </p:sp>
      <p:sp>
        <p:nvSpPr>
          <p:cNvPr id="3" name="Content Placeholder 2">
            <a:extLst>
              <a:ext uri="{FF2B5EF4-FFF2-40B4-BE49-F238E27FC236}">
                <a16:creationId xmlns:a16="http://schemas.microsoft.com/office/drawing/2014/main" id="{7BC27A70-BA27-4C5F-AB5D-5940534C5772}"/>
              </a:ext>
            </a:extLst>
          </p:cNvPr>
          <p:cNvSpPr>
            <a:spLocks noGrp="1"/>
          </p:cNvSpPr>
          <p:nvPr>
            <p:ph sz="half" idx="1"/>
          </p:nvPr>
        </p:nvSpPr>
        <p:spPr>
          <a:xfrm>
            <a:off x="1097279" y="1816599"/>
            <a:ext cx="4937760" cy="4052495"/>
          </a:xfrm>
        </p:spPr>
        <p:txBody>
          <a:bodyPr/>
          <a:lstStyle/>
          <a:p>
            <a:r>
              <a:rPr lang="en-US" dirty="0" err="1"/>
              <a:t>Suport</a:t>
            </a:r>
            <a:r>
              <a:rPr lang="en-US" dirty="0"/>
              <a:t> </a:t>
            </a:r>
            <a:r>
              <a:rPr lang="en-US" dirty="0" err="1"/>
              <a:t>pentru</a:t>
            </a:r>
            <a:r>
              <a:rPr lang="en-US" dirty="0"/>
              <a:t> </a:t>
            </a:r>
            <a:r>
              <a:rPr lang="en-US" dirty="0" err="1"/>
              <a:t>desenare</a:t>
            </a:r>
            <a:r>
              <a:rPr lang="en-US" dirty="0"/>
              <a:t> </a:t>
            </a:r>
            <a:r>
              <a:rPr lang="en-US" dirty="0" err="1"/>
              <a:t>curbe</a:t>
            </a:r>
            <a:r>
              <a:rPr lang="en-US" dirty="0"/>
              <a:t> </a:t>
            </a:r>
            <a:r>
              <a:rPr lang="en-US" i="1" dirty="0" err="1"/>
              <a:t>Bézier</a:t>
            </a:r>
            <a:r>
              <a:rPr lang="en-US" dirty="0"/>
              <a:t> </a:t>
            </a:r>
          </a:p>
          <a:p>
            <a:pPr lvl="1"/>
            <a:r>
              <a:rPr lang="en-US" dirty="0" err="1"/>
              <a:t>cuadratice</a:t>
            </a:r>
            <a:r>
              <a:rPr lang="en-US" dirty="0"/>
              <a:t> (un </a:t>
            </a:r>
            <a:r>
              <a:rPr lang="en-US" dirty="0" err="1"/>
              <a:t>punct</a:t>
            </a:r>
            <a:r>
              <a:rPr lang="en-US" dirty="0"/>
              <a:t> de control)</a:t>
            </a:r>
            <a:endParaRPr lang="ro-RO" dirty="0"/>
          </a:p>
          <a:p>
            <a:pPr lvl="1"/>
            <a:r>
              <a:rPr lang="ro-RO" dirty="0"/>
              <a:t>c</a:t>
            </a:r>
            <a:r>
              <a:rPr lang="en-US" dirty="0" err="1"/>
              <a:t>ubice</a:t>
            </a:r>
            <a:r>
              <a:rPr lang="en-US" dirty="0"/>
              <a:t> (</a:t>
            </a:r>
            <a:r>
              <a:rPr lang="en-US" dirty="0" err="1"/>
              <a:t>dou</a:t>
            </a:r>
            <a:r>
              <a:rPr lang="ro-RO" dirty="0"/>
              <a:t>ă puncte de control)</a:t>
            </a:r>
            <a:r>
              <a:rPr lang="en-US" dirty="0"/>
              <a:t>	</a:t>
            </a:r>
          </a:p>
          <a:p>
            <a:pPr marL="200025" lvl="1" indent="0">
              <a:buNone/>
            </a:pPr>
            <a:r>
              <a:rPr lang="en-US" dirty="0" err="1"/>
              <a:t>Formule</a:t>
            </a:r>
            <a:r>
              <a:rPr lang="en-US" dirty="0"/>
              <a:t>:</a:t>
            </a:r>
          </a:p>
          <a:p>
            <a:pPr marL="200025" lvl="1" indent="0">
              <a:buNone/>
            </a:pPr>
            <a:r>
              <a:rPr lang="en-US" dirty="0"/>
              <a:t>	P = (1-t)P</a:t>
            </a:r>
            <a:r>
              <a:rPr lang="en-US" baseline="-25000" dirty="0"/>
              <a:t>1</a:t>
            </a:r>
            <a:r>
              <a:rPr lang="en-US" dirty="0"/>
              <a:t> + tP</a:t>
            </a:r>
            <a:r>
              <a:rPr lang="en-US" baseline="-25000" dirty="0"/>
              <a:t>2</a:t>
            </a:r>
            <a:endParaRPr lang="en-US" dirty="0"/>
          </a:p>
          <a:p>
            <a:pPr marL="200025" lvl="1" indent="0">
              <a:buNone/>
            </a:pPr>
            <a:r>
              <a:rPr lang="en-US" dirty="0"/>
              <a:t>	P = (1-t)</a:t>
            </a:r>
            <a:r>
              <a:rPr lang="ro-RO" baseline="30000" dirty="0"/>
              <a:t>2</a:t>
            </a:r>
            <a:r>
              <a:rPr lang="en-US" dirty="0"/>
              <a:t>P</a:t>
            </a:r>
            <a:r>
              <a:rPr lang="en-US" baseline="-25000" dirty="0"/>
              <a:t>1</a:t>
            </a:r>
            <a:r>
              <a:rPr lang="en-US" dirty="0"/>
              <a:t> </a:t>
            </a:r>
            <a:r>
              <a:rPr lang="ro-RO" dirty="0"/>
              <a:t>+</a:t>
            </a:r>
            <a:r>
              <a:rPr lang="en-US" dirty="0"/>
              <a:t> </a:t>
            </a:r>
            <a:r>
              <a:rPr lang="ro-RO" dirty="0"/>
              <a:t>2</a:t>
            </a:r>
            <a:r>
              <a:rPr lang="en-US" dirty="0"/>
              <a:t>(1-t)P</a:t>
            </a:r>
            <a:r>
              <a:rPr lang="ro-RO" baseline="-25000" dirty="0"/>
              <a:t>2</a:t>
            </a:r>
            <a:r>
              <a:rPr lang="en-US" baseline="-25000" dirty="0"/>
              <a:t> </a:t>
            </a:r>
            <a:r>
              <a:rPr lang="en-US" dirty="0"/>
              <a:t>+ t</a:t>
            </a:r>
            <a:r>
              <a:rPr lang="ro-RO" baseline="30000" dirty="0"/>
              <a:t>2</a:t>
            </a:r>
            <a:r>
              <a:rPr lang="en-US" dirty="0"/>
              <a:t>P</a:t>
            </a:r>
            <a:r>
              <a:rPr lang="ro-RO" baseline="-25000" dirty="0"/>
              <a:t>3</a:t>
            </a:r>
            <a:endParaRPr lang="en-US" dirty="0"/>
          </a:p>
          <a:p>
            <a:r>
              <a:rPr lang="en-US" dirty="0" err="1"/>
              <a:t>Algoritmul</a:t>
            </a:r>
            <a:r>
              <a:rPr lang="en-US" dirty="0"/>
              <a:t> </a:t>
            </a:r>
            <a:r>
              <a:rPr lang="en-US" i="1" dirty="0"/>
              <a:t>de </a:t>
            </a:r>
            <a:r>
              <a:rPr lang="en-US" i="1" dirty="0" err="1"/>
              <a:t>Casteljau</a:t>
            </a:r>
            <a:r>
              <a:rPr lang="ro-RO" i="1" dirty="0"/>
              <a:t> </a:t>
            </a:r>
            <a:r>
              <a:rPr lang="ro-RO" dirty="0"/>
              <a:t>(</a:t>
            </a:r>
            <a:r>
              <a:rPr lang="ro-RO" dirty="0" err="1"/>
              <a:t>cuadratice</a:t>
            </a:r>
            <a:r>
              <a:rPr lang="ro-RO" dirty="0"/>
              <a:t>):</a:t>
            </a:r>
          </a:p>
          <a:p>
            <a:pPr lvl="1"/>
            <a:r>
              <a:rPr lang="ro-RO" dirty="0"/>
              <a:t>se consideră punctele P</a:t>
            </a:r>
            <a:r>
              <a:rPr lang="ro-RO" baseline="-25000" dirty="0"/>
              <a:t>0</a:t>
            </a:r>
            <a:r>
              <a:rPr lang="ro-RO" dirty="0"/>
              <a:t>, P</a:t>
            </a:r>
            <a:r>
              <a:rPr lang="ro-RO" baseline="-25000" dirty="0"/>
              <a:t>1</a:t>
            </a:r>
            <a:r>
              <a:rPr lang="ro-RO" dirty="0"/>
              <a:t> și P</a:t>
            </a:r>
            <a:r>
              <a:rPr lang="ro-RO" baseline="-25000" dirty="0"/>
              <a:t>2</a:t>
            </a:r>
          </a:p>
          <a:p>
            <a:pPr lvl="1"/>
            <a:r>
              <a:rPr lang="ro-RO" dirty="0"/>
              <a:t>se construiesc segmentele P</a:t>
            </a:r>
            <a:r>
              <a:rPr lang="ro-RO" baseline="-25000" dirty="0"/>
              <a:t>0</a:t>
            </a:r>
            <a:r>
              <a:rPr lang="ro-RO" dirty="0"/>
              <a:t>P</a:t>
            </a:r>
            <a:r>
              <a:rPr lang="ro-RO" baseline="-25000" dirty="0"/>
              <a:t>1</a:t>
            </a:r>
            <a:r>
              <a:rPr lang="ro-RO" dirty="0"/>
              <a:t> și P</a:t>
            </a:r>
            <a:r>
              <a:rPr lang="ro-RO" baseline="-25000" dirty="0"/>
              <a:t>1</a:t>
            </a:r>
            <a:r>
              <a:rPr lang="ro-RO" dirty="0"/>
              <a:t>P</a:t>
            </a:r>
            <a:r>
              <a:rPr lang="ro-RO" baseline="-25000" dirty="0"/>
              <a:t>2</a:t>
            </a:r>
          </a:p>
          <a:p>
            <a:pPr lvl="1"/>
            <a:r>
              <a:rPr lang="ro-RO" dirty="0"/>
              <a:t>Pentru t de la 0 la 1</a:t>
            </a:r>
          </a:p>
          <a:p>
            <a:pPr lvl="2"/>
            <a:r>
              <a:rPr lang="ro-RO" dirty="0"/>
              <a:t>Se determină punctul aflat la o distanță proporțională t față de începutul segmentului pentru P</a:t>
            </a:r>
            <a:r>
              <a:rPr lang="ro-RO" baseline="-25000" dirty="0"/>
              <a:t>0</a:t>
            </a:r>
            <a:r>
              <a:rPr lang="ro-RO" dirty="0"/>
              <a:t>P</a:t>
            </a:r>
            <a:r>
              <a:rPr lang="ro-RO" baseline="-25000" dirty="0"/>
              <a:t>1</a:t>
            </a:r>
            <a:r>
              <a:rPr lang="ro-RO" dirty="0"/>
              <a:t> și P</a:t>
            </a:r>
            <a:r>
              <a:rPr lang="ro-RO" baseline="-25000" dirty="0"/>
              <a:t>1</a:t>
            </a:r>
            <a:r>
              <a:rPr lang="ro-RO" dirty="0"/>
              <a:t>P</a:t>
            </a:r>
            <a:r>
              <a:rPr lang="ro-RO" baseline="-25000" dirty="0"/>
              <a:t>2</a:t>
            </a:r>
          </a:p>
          <a:p>
            <a:pPr lvl="2"/>
            <a:r>
              <a:rPr lang="ro-RO" dirty="0"/>
              <a:t>Se construiește un segment nou din cele două puncte obținute și se repetă procesul</a:t>
            </a:r>
          </a:p>
        </p:txBody>
      </p:sp>
      <p:pic>
        <p:nvPicPr>
          <p:cNvPr id="6" name="Content Placeholder 5">
            <a:extLst>
              <a:ext uri="{FF2B5EF4-FFF2-40B4-BE49-F238E27FC236}">
                <a16:creationId xmlns:a16="http://schemas.microsoft.com/office/drawing/2014/main" id="{328DCC90-BC16-49F5-8CEF-236B83B6162D}"/>
              </a:ext>
            </a:extLst>
          </p:cNvPr>
          <p:cNvPicPr>
            <a:picLocks noGrp="1" noChangeAspect="1"/>
          </p:cNvPicPr>
          <p:nvPr>
            <p:ph sz="half" idx="2"/>
          </p:nvPr>
        </p:nvPicPr>
        <p:blipFill>
          <a:blip r:embed="rId2"/>
          <a:stretch>
            <a:fillRect/>
          </a:stretch>
        </p:blipFill>
        <p:spPr>
          <a:xfrm>
            <a:off x="7464425" y="1816599"/>
            <a:ext cx="3114675" cy="1781175"/>
          </a:xfrm>
          <a:prstGeom prst="rect">
            <a:avLst/>
          </a:prstGeom>
        </p:spPr>
      </p:pic>
      <p:pic>
        <p:nvPicPr>
          <p:cNvPr id="7" name="Picture 6">
            <a:extLst>
              <a:ext uri="{FF2B5EF4-FFF2-40B4-BE49-F238E27FC236}">
                <a16:creationId xmlns:a16="http://schemas.microsoft.com/office/drawing/2014/main" id="{D6182605-522B-402E-B736-91D2025BE988}"/>
              </a:ext>
            </a:extLst>
          </p:cNvPr>
          <p:cNvPicPr>
            <a:picLocks noChangeAspect="1"/>
          </p:cNvPicPr>
          <p:nvPr/>
        </p:nvPicPr>
        <p:blipFill>
          <a:blip r:embed="rId3"/>
          <a:stretch>
            <a:fillRect/>
          </a:stretch>
        </p:blipFill>
        <p:spPr>
          <a:xfrm>
            <a:off x="6831013" y="3953626"/>
            <a:ext cx="4381500" cy="1838325"/>
          </a:xfrm>
          <a:prstGeom prst="rect">
            <a:avLst/>
          </a:prstGeom>
        </p:spPr>
      </p:pic>
      <p:sp>
        <p:nvSpPr>
          <p:cNvPr id="4" name="Slide Number Placeholder 3">
            <a:extLst>
              <a:ext uri="{FF2B5EF4-FFF2-40B4-BE49-F238E27FC236}">
                <a16:creationId xmlns:a16="http://schemas.microsoft.com/office/drawing/2014/main" id="{843A7AA9-14E6-BB55-42D5-AACB17E840D3}"/>
              </a:ext>
            </a:extLst>
          </p:cNvPr>
          <p:cNvSpPr>
            <a:spLocks noGrp="1"/>
          </p:cNvSpPr>
          <p:nvPr>
            <p:ph type="sldNum" sz="quarter" idx="12"/>
          </p:nvPr>
        </p:nvSpPr>
        <p:spPr/>
        <p:txBody>
          <a:bodyPr/>
          <a:lstStyle/>
          <a:p>
            <a:pPr>
              <a:defRPr/>
            </a:pPr>
            <a:fld id="{142F9030-1504-48FE-A63E-F05D143C3827}" type="slidenum">
              <a:rPr lang="en-US" smtClean="0"/>
              <a:pPr>
                <a:defRPr/>
              </a:pPr>
              <a:t>93</a:t>
            </a:fld>
            <a:endParaRPr lang="en-US"/>
          </a:p>
        </p:txBody>
      </p:sp>
    </p:spTree>
    <p:extLst>
      <p:ext uri="{BB962C8B-B14F-4D97-AF65-F5344CB8AC3E}">
        <p14:creationId xmlns:p14="http://schemas.microsoft.com/office/powerpoint/2010/main" val="45606082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Elementul </a:t>
            </a:r>
            <a:r>
              <a:rPr lang="ro-RO" b="1" dirty="0" err="1"/>
              <a:t>canvas</a:t>
            </a:r>
            <a:endParaRPr lang="en-US" b="1" dirty="0"/>
          </a:p>
        </p:txBody>
      </p:sp>
      <p:sp>
        <p:nvSpPr>
          <p:cNvPr id="3" name="Content Placeholder 2"/>
          <p:cNvSpPr>
            <a:spLocks noGrp="1"/>
          </p:cNvSpPr>
          <p:nvPr>
            <p:ph idx="1"/>
          </p:nvPr>
        </p:nvSpPr>
        <p:spPr/>
        <p:txBody>
          <a:bodyPr/>
          <a:lstStyle/>
          <a:p>
            <a:r>
              <a:rPr lang="ro-RO" sz="2800" dirty="0"/>
              <a:t>HTML</a:t>
            </a:r>
            <a:r>
              <a:rPr lang="en-US" sz="2800" dirty="0"/>
              <a:t> – </a:t>
            </a:r>
            <a:r>
              <a:rPr lang="en-US" sz="2800" dirty="0" err="1"/>
              <a:t>includere</a:t>
            </a:r>
            <a:r>
              <a:rPr lang="en-US" sz="2800" dirty="0"/>
              <a:t> </a:t>
            </a:r>
            <a:r>
              <a:rPr lang="ro-RO" sz="2800" dirty="0"/>
              <a:t>în document:</a:t>
            </a:r>
            <a:endParaRPr lang="en-US" sz="2800" dirty="0"/>
          </a:p>
          <a:p>
            <a:r>
              <a:rPr lang="en-US" sz="2400" dirty="0">
                <a:solidFill>
                  <a:srgbClr val="999999"/>
                </a:solidFill>
              </a:rPr>
              <a:t>&lt;</a:t>
            </a:r>
            <a:r>
              <a:rPr lang="en-US" sz="2400" dirty="0">
                <a:solidFill>
                  <a:srgbClr val="990055"/>
                </a:solidFill>
              </a:rPr>
              <a:t>canvas </a:t>
            </a:r>
            <a:r>
              <a:rPr lang="en-US" sz="2400" dirty="0">
                <a:solidFill>
                  <a:srgbClr val="669900"/>
                </a:solidFill>
              </a:rPr>
              <a:t>id</a:t>
            </a:r>
            <a:r>
              <a:rPr lang="en-US" sz="2400" dirty="0">
                <a:solidFill>
                  <a:srgbClr val="999999"/>
                </a:solidFill>
              </a:rPr>
              <a:t>= "</a:t>
            </a:r>
            <a:r>
              <a:rPr lang="ro-RO" sz="2400" dirty="0">
                <a:solidFill>
                  <a:srgbClr val="0077AA"/>
                </a:solidFill>
              </a:rPr>
              <a:t>test</a:t>
            </a:r>
            <a:r>
              <a:rPr lang="en-US" sz="2400" dirty="0">
                <a:solidFill>
                  <a:srgbClr val="999999"/>
                </a:solidFill>
              </a:rPr>
              <a:t>"</a:t>
            </a:r>
            <a:r>
              <a:rPr lang="en-US" sz="2400" dirty="0">
                <a:solidFill>
                  <a:srgbClr val="990055"/>
                </a:solidFill>
              </a:rPr>
              <a:t> </a:t>
            </a:r>
            <a:r>
              <a:rPr lang="en-US" sz="2400" dirty="0">
                <a:solidFill>
                  <a:srgbClr val="669900"/>
                </a:solidFill>
              </a:rPr>
              <a:t>width</a:t>
            </a:r>
            <a:r>
              <a:rPr lang="en-US" sz="2400" dirty="0">
                <a:solidFill>
                  <a:srgbClr val="999999"/>
                </a:solidFill>
              </a:rPr>
              <a:t>= "</a:t>
            </a:r>
            <a:r>
              <a:rPr lang="ro-RO" sz="2400" dirty="0">
                <a:solidFill>
                  <a:srgbClr val="0077AA"/>
                </a:solidFill>
              </a:rPr>
              <a:t>25</a:t>
            </a:r>
            <a:r>
              <a:rPr lang="en-US" sz="2400" dirty="0">
                <a:solidFill>
                  <a:srgbClr val="0077AA"/>
                </a:solidFill>
              </a:rPr>
              <a:t>0</a:t>
            </a:r>
            <a:r>
              <a:rPr lang="en-US" sz="2400" dirty="0">
                <a:solidFill>
                  <a:srgbClr val="999999"/>
                </a:solidFill>
              </a:rPr>
              <a:t>"</a:t>
            </a:r>
            <a:r>
              <a:rPr lang="en-US" sz="2400" dirty="0">
                <a:solidFill>
                  <a:srgbClr val="990055"/>
                </a:solidFill>
              </a:rPr>
              <a:t> </a:t>
            </a:r>
            <a:r>
              <a:rPr lang="en-US" sz="2400" dirty="0">
                <a:solidFill>
                  <a:srgbClr val="669900"/>
                </a:solidFill>
              </a:rPr>
              <a:t>height</a:t>
            </a:r>
            <a:r>
              <a:rPr lang="en-US" sz="2400" dirty="0">
                <a:solidFill>
                  <a:srgbClr val="999999"/>
                </a:solidFill>
              </a:rPr>
              <a:t>="</a:t>
            </a:r>
            <a:r>
              <a:rPr lang="en-US" sz="2400" dirty="0">
                <a:solidFill>
                  <a:srgbClr val="0077AA"/>
                </a:solidFill>
              </a:rPr>
              <a:t>150</a:t>
            </a:r>
            <a:r>
              <a:rPr lang="en-US" sz="2400" dirty="0">
                <a:solidFill>
                  <a:srgbClr val="999999"/>
                </a:solidFill>
              </a:rPr>
              <a:t>"&gt;&lt;/</a:t>
            </a:r>
            <a:r>
              <a:rPr lang="en-US" sz="2400" dirty="0">
                <a:solidFill>
                  <a:srgbClr val="990055"/>
                </a:solidFill>
              </a:rPr>
              <a:t>canvas</a:t>
            </a:r>
            <a:r>
              <a:rPr lang="en-US" sz="2400" dirty="0">
                <a:solidFill>
                  <a:srgbClr val="999999"/>
                </a:solidFill>
              </a:rPr>
              <a:t>&gt;</a:t>
            </a:r>
          </a:p>
          <a:p>
            <a:r>
              <a:rPr lang="en-US" sz="2800" dirty="0"/>
              <a:t>JavaScript</a:t>
            </a:r>
            <a:r>
              <a:rPr lang="ro-RO" sz="2800" dirty="0"/>
              <a:t> – obținere referință context grafic:</a:t>
            </a:r>
          </a:p>
          <a:p>
            <a:pPr>
              <a:spcBef>
                <a:spcPts val="0"/>
              </a:spcBef>
            </a:pPr>
            <a:r>
              <a:rPr lang="ro-RO" sz="2400" dirty="0">
                <a:solidFill>
                  <a:srgbClr val="999999"/>
                </a:solidFill>
              </a:rPr>
              <a:t>// obținere obiect </a:t>
            </a:r>
            <a:r>
              <a:rPr lang="ro-RO" sz="2400" dirty="0" err="1">
                <a:solidFill>
                  <a:srgbClr val="999999"/>
                </a:solidFill>
              </a:rPr>
              <a:t>HTMLCanvasElement</a:t>
            </a:r>
            <a:r>
              <a:rPr lang="ro-RO" sz="2400" dirty="0">
                <a:solidFill>
                  <a:srgbClr val="999999"/>
                </a:solidFill>
              </a:rPr>
              <a:t> din DOM</a:t>
            </a:r>
            <a:endParaRPr lang="ro-RO" sz="2400" dirty="0">
              <a:solidFill>
                <a:srgbClr val="0077AA"/>
              </a:solidFill>
            </a:endParaRPr>
          </a:p>
          <a:p>
            <a:pPr>
              <a:spcBef>
                <a:spcPts val="0"/>
              </a:spcBef>
            </a:pPr>
            <a:r>
              <a:rPr lang="en-US" sz="2400" dirty="0">
                <a:solidFill>
                  <a:srgbClr val="0077AA"/>
                </a:solidFill>
              </a:rPr>
              <a:t>var</a:t>
            </a:r>
            <a:r>
              <a:rPr lang="en-US" sz="2400" dirty="0"/>
              <a:t> canvas </a:t>
            </a:r>
            <a:r>
              <a:rPr lang="en-US" sz="2400" dirty="0">
                <a:solidFill>
                  <a:srgbClr val="A67F59"/>
                </a:solidFill>
              </a:rPr>
              <a:t>=</a:t>
            </a:r>
            <a:r>
              <a:rPr lang="en-US" sz="2400" dirty="0"/>
              <a:t> </a:t>
            </a:r>
            <a:r>
              <a:rPr lang="en-US" sz="2400" dirty="0" err="1"/>
              <a:t>document</a:t>
            </a:r>
            <a:r>
              <a:rPr lang="en-US" sz="2400" dirty="0" err="1">
                <a:solidFill>
                  <a:srgbClr val="999999"/>
                </a:solidFill>
              </a:rPr>
              <a:t>.</a:t>
            </a:r>
            <a:r>
              <a:rPr lang="en-US" sz="2400" dirty="0" err="1">
                <a:solidFill>
                  <a:srgbClr val="DD4A68"/>
                </a:solidFill>
              </a:rPr>
              <a:t>querySelector</a:t>
            </a:r>
            <a:r>
              <a:rPr lang="en-US" sz="2400" dirty="0">
                <a:solidFill>
                  <a:srgbClr val="999999"/>
                </a:solidFill>
              </a:rPr>
              <a:t>(</a:t>
            </a:r>
            <a:r>
              <a:rPr lang="en-US" sz="2400" dirty="0">
                <a:solidFill>
                  <a:srgbClr val="669900"/>
                </a:solidFill>
              </a:rPr>
              <a:t>‘#t</a:t>
            </a:r>
            <a:r>
              <a:rPr lang="ro-RO" sz="2400" dirty="0">
                <a:solidFill>
                  <a:srgbClr val="669900"/>
                </a:solidFill>
              </a:rPr>
              <a:t>est</a:t>
            </a:r>
            <a:r>
              <a:rPr lang="en-US" sz="2400" dirty="0">
                <a:solidFill>
                  <a:srgbClr val="669900"/>
                </a:solidFill>
              </a:rPr>
              <a:t>'</a:t>
            </a:r>
            <a:r>
              <a:rPr lang="en-US" sz="2400" dirty="0">
                <a:solidFill>
                  <a:srgbClr val="999999"/>
                </a:solidFill>
              </a:rPr>
              <a:t>);</a:t>
            </a:r>
            <a:r>
              <a:rPr lang="en-US" sz="2400" dirty="0"/>
              <a:t> </a:t>
            </a:r>
            <a:r>
              <a:rPr lang="ro-RO" sz="2400" dirty="0"/>
              <a:t> </a:t>
            </a:r>
          </a:p>
          <a:p>
            <a:r>
              <a:rPr lang="en-US" sz="2400" dirty="0" err="1">
                <a:solidFill>
                  <a:srgbClr val="0077AA"/>
                </a:solidFill>
              </a:rPr>
              <a:t>var</a:t>
            </a:r>
            <a:r>
              <a:rPr lang="en-US" sz="2400" dirty="0">
                <a:solidFill>
                  <a:srgbClr val="0077AA"/>
                </a:solidFill>
              </a:rPr>
              <a:t> </a:t>
            </a:r>
            <a:r>
              <a:rPr lang="en-US" sz="2400" dirty="0">
                <a:solidFill>
                  <a:schemeClr val="tx1"/>
                </a:solidFill>
              </a:rPr>
              <a:t>w = </a:t>
            </a:r>
            <a:r>
              <a:rPr lang="en-US" sz="2400" dirty="0" err="1">
                <a:solidFill>
                  <a:schemeClr val="tx1"/>
                </a:solidFill>
              </a:rPr>
              <a:t>canvas.</a:t>
            </a:r>
            <a:r>
              <a:rPr lang="en-US" sz="2400" b="1" dirty="0" err="1">
                <a:solidFill>
                  <a:srgbClr val="DD4A68"/>
                </a:solidFill>
              </a:rPr>
              <a:t>width</a:t>
            </a:r>
            <a:r>
              <a:rPr lang="en-US" sz="2400" dirty="0">
                <a:solidFill>
                  <a:schemeClr val="tx1"/>
                </a:solidFill>
              </a:rPr>
              <a:t>, h = </a:t>
            </a:r>
            <a:r>
              <a:rPr lang="en-US" sz="2400" dirty="0" err="1">
                <a:solidFill>
                  <a:schemeClr val="tx1"/>
                </a:solidFill>
              </a:rPr>
              <a:t>canvas.</a:t>
            </a:r>
            <a:r>
              <a:rPr lang="en-US" sz="2400" b="1" dirty="0" err="1">
                <a:solidFill>
                  <a:srgbClr val="DD4A68"/>
                </a:solidFill>
              </a:rPr>
              <a:t>height</a:t>
            </a:r>
            <a:r>
              <a:rPr lang="en-US" sz="2400" dirty="0">
                <a:solidFill>
                  <a:schemeClr val="tx1"/>
                </a:solidFill>
              </a:rPr>
              <a:t>;</a:t>
            </a:r>
          </a:p>
          <a:p>
            <a:r>
              <a:rPr lang="ro-RO" sz="2400" dirty="0">
                <a:solidFill>
                  <a:srgbClr val="999999"/>
                </a:solidFill>
              </a:rPr>
              <a:t>// obținere context grafic (obiect de tip CanvasRenderingContext2D)</a:t>
            </a:r>
            <a:endParaRPr lang="ro-RO" sz="2400" dirty="0">
              <a:solidFill>
                <a:srgbClr val="0077AA"/>
              </a:solidFill>
            </a:endParaRPr>
          </a:p>
          <a:p>
            <a:r>
              <a:rPr lang="en-US" sz="2400" dirty="0" err="1">
                <a:solidFill>
                  <a:srgbClr val="0077AA"/>
                </a:solidFill>
              </a:rPr>
              <a:t>var</a:t>
            </a:r>
            <a:r>
              <a:rPr lang="en-US" sz="2400" dirty="0"/>
              <a:t> </a:t>
            </a:r>
            <a:r>
              <a:rPr lang="en-US" sz="2400" dirty="0" err="1"/>
              <a:t>ctx</a:t>
            </a:r>
            <a:r>
              <a:rPr lang="en-US" sz="2400" dirty="0"/>
              <a:t> </a:t>
            </a:r>
            <a:r>
              <a:rPr lang="en-US" sz="2400" dirty="0">
                <a:solidFill>
                  <a:srgbClr val="A67F59"/>
                </a:solidFill>
              </a:rPr>
              <a:t>=</a:t>
            </a:r>
            <a:r>
              <a:rPr lang="en-US" sz="2400" dirty="0"/>
              <a:t> </a:t>
            </a:r>
            <a:r>
              <a:rPr lang="en-US" sz="2400" dirty="0" err="1"/>
              <a:t>canvas</a:t>
            </a:r>
            <a:r>
              <a:rPr lang="en-US" sz="2400" dirty="0" err="1">
                <a:solidFill>
                  <a:srgbClr val="999999"/>
                </a:solidFill>
              </a:rPr>
              <a:t>.</a:t>
            </a:r>
            <a:r>
              <a:rPr lang="en-US" sz="2400" b="1" dirty="0" err="1">
                <a:solidFill>
                  <a:srgbClr val="DD4A68"/>
                </a:solidFill>
              </a:rPr>
              <a:t>getContext</a:t>
            </a:r>
            <a:r>
              <a:rPr lang="en-US" sz="2400" dirty="0">
                <a:solidFill>
                  <a:srgbClr val="999999"/>
                </a:solidFill>
              </a:rPr>
              <a:t>(</a:t>
            </a:r>
            <a:r>
              <a:rPr lang="en-US" sz="2400" b="1" dirty="0">
                <a:solidFill>
                  <a:srgbClr val="669900"/>
                </a:solidFill>
              </a:rPr>
              <a:t>'2d</a:t>
            </a:r>
            <a:r>
              <a:rPr lang="en-US" sz="2400" dirty="0">
                <a:solidFill>
                  <a:srgbClr val="669900"/>
                </a:solidFill>
              </a:rPr>
              <a:t>'</a:t>
            </a:r>
            <a:r>
              <a:rPr lang="en-US" sz="2400" dirty="0">
                <a:solidFill>
                  <a:srgbClr val="999999"/>
                </a:solidFill>
              </a:rPr>
              <a:t>);</a:t>
            </a:r>
            <a:r>
              <a:rPr lang="ro-RO" sz="2400" dirty="0">
                <a:solidFill>
                  <a:srgbClr val="999999"/>
                </a:solidFill>
              </a:rPr>
              <a:t> </a:t>
            </a:r>
            <a:endParaRPr lang="en-US" sz="2400" dirty="0"/>
          </a:p>
        </p:txBody>
      </p:sp>
      <p:sp>
        <p:nvSpPr>
          <p:cNvPr id="5" name="Slide Number Placeholder 4">
            <a:extLst>
              <a:ext uri="{FF2B5EF4-FFF2-40B4-BE49-F238E27FC236}">
                <a16:creationId xmlns:a16="http://schemas.microsoft.com/office/drawing/2014/main" id="{0109B4B4-92E4-C338-7DA7-83FC05A98B3A}"/>
              </a:ext>
            </a:extLst>
          </p:cNvPr>
          <p:cNvSpPr>
            <a:spLocks noGrp="1"/>
          </p:cNvSpPr>
          <p:nvPr>
            <p:ph type="sldNum" sz="quarter" idx="12"/>
          </p:nvPr>
        </p:nvSpPr>
        <p:spPr/>
        <p:txBody>
          <a:bodyPr/>
          <a:lstStyle/>
          <a:p>
            <a:pPr>
              <a:defRPr/>
            </a:pPr>
            <a:fld id="{E66D6CB4-6B7B-40A6-AFFC-DA004DAF9624}" type="slidenum">
              <a:rPr lang="en-US" smtClean="0"/>
              <a:pPr>
                <a:defRPr/>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t>
            </a:r>
            <a:r>
              <a:rPr lang="ro-RO" b="1" dirty="0" err="1"/>
              <a:t>anvas</a:t>
            </a:r>
            <a:r>
              <a:rPr lang="en-US" dirty="0"/>
              <a:t> – </a:t>
            </a:r>
            <a:r>
              <a:rPr lang="ro-RO" dirty="0"/>
              <a:t>Modalități d</a:t>
            </a:r>
            <a:r>
              <a:rPr lang="en-US" dirty="0" err="1"/>
              <a:t>esenare</a:t>
            </a:r>
            <a:endParaRPr lang="en-US" dirty="0"/>
          </a:p>
        </p:txBody>
      </p:sp>
      <p:sp>
        <p:nvSpPr>
          <p:cNvPr id="3" name="Content Placeholder 2"/>
          <p:cNvSpPr>
            <a:spLocks noGrp="1"/>
          </p:cNvSpPr>
          <p:nvPr>
            <p:ph idx="1"/>
          </p:nvPr>
        </p:nvSpPr>
        <p:spPr/>
        <p:txBody>
          <a:bodyPr/>
          <a:lstStyle/>
          <a:p>
            <a:r>
              <a:rPr lang="en-US" sz="2800" dirty="0" err="1"/>
              <a:t>Desenare</a:t>
            </a:r>
            <a:r>
              <a:rPr lang="en-US" sz="2800" dirty="0"/>
              <a:t> direct</a:t>
            </a:r>
            <a:r>
              <a:rPr lang="ro-RO" sz="2800" dirty="0"/>
              <a:t>ă:</a:t>
            </a:r>
          </a:p>
          <a:p>
            <a:pPr lvl="1"/>
            <a:r>
              <a:rPr lang="ro-RO" sz="2600" dirty="0"/>
              <a:t>dreptunghiuri:</a:t>
            </a:r>
          </a:p>
          <a:p>
            <a:pPr lvl="2"/>
            <a:r>
              <a:rPr lang="en-US" sz="2000" i="1" dirty="0" err="1"/>
              <a:t>fillRect</a:t>
            </a:r>
            <a:r>
              <a:rPr lang="en-US" sz="2000" i="1" dirty="0"/>
              <a:t>(x, y, width, height)</a:t>
            </a:r>
            <a:r>
              <a:rPr lang="ro-RO" sz="2000" dirty="0"/>
              <a:t> – umplere suprafață</a:t>
            </a:r>
            <a:endParaRPr lang="en-US" sz="2000" dirty="0"/>
          </a:p>
          <a:p>
            <a:pPr lvl="2"/>
            <a:r>
              <a:rPr lang="en-US" sz="2000" i="1" dirty="0" err="1"/>
              <a:t>strokeRect</a:t>
            </a:r>
            <a:r>
              <a:rPr lang="en-US" sz="2000" i="1" dirty="0"/>
              <a:t>(x, y, width, height)</a:t>
            </a:r>
            <a:r>
              <a:rPr lang="ro-RO" sz="2000" dirty="0"/>
              <a:t> – desenare contur</a:t>
            </a:r>
          </a:p>
          <a:p>
            <a:pPr lvl="1"/>
            <a:r>
              <a:rPr lang="ro-RO" sz="2600" dirty="0"/>
              <a:t>text: </a:t>
            </a:r>
          </a:p>
          <a:p>
            <a:pPr lvl="2"/>
            <a:r>
              <a:rPr lang="ro-RO" sz="2000" b="1" i="1" dirty="0" err="1"/>
              <a:t>fillText</a:t>
            </a:r>
            <a:r>
              <a:rPr lang="ro-RO" sz="2000" i="1" dirty="0"/>
              <a:t> (</a:t>
            </a:r>
            <a:r>
              <a:rPr lang="ro-RO" sz="2000" i="1" dirty="0" err="1"/>
              <a:t>string</a:t>
            </a:r>
            <a:r>
              <a:rPr lang="ro-RO" sz="2000" i="1" dirty="0"/>
              <a:t>, x, y)</a:t>
            </a:r>
          </a:p>
          <a:p>
            <a:pPr lvl="2"/>
            <a:r>
              <a:rPr lang="ro-RO" sz="2000" i="1" dirty="0" err="1"/>
              <a:t>strokeText</a:t>
            </a:r>
            <a:r>
              <a:rPr lang="ro-RO" sz="2000" i="1" dirty="0"/>
              <a:t>(</a:t>
            </a:r>
            <a:r>
              <a:rPr lang="ro-RO" sz="2000" i="1" dirty="0" err="1"/>
              <a:t>string</a:t>
            </a:r>
            <a:r>
              <a:rPr lang="ro-RO" sz="2000" i="1" dirty="0"/>
              <a:t>, x, y)</a:t>
            </a:r>
            <a:endParaRPr lang="en-US" sz="2000" i="1" dirty="0"/>
          </a:p>
        </p:txBody>
      </p:sp>
      <p:pic>
        <p:nvPicPr>
          <p:cNvPr id="67586" name="Picture 2" descr="https://mdn.mozillademos.org/files/224/Canvas_default_grid.png"/>
          <p:cNvPicPr>
            <a:picLocks noChangeAspect="1" noChangeArrowheads="1"/>
          </p:cNvPicPr>
          <p:nvPr/>
        </p:nvPicPr>
        <p:blipFill>
          <a:blip r:embed="rId2"/>
          <a:srcRect/>
          <a:stretch>
            <a:fillRect/>
          </a:stretch>
        </p:blipFill>
        <p:spPr bwMode="auto">
          <a:xfrm>
            <a:off x="9002796" y="1922797"/>
            <a:ext cx="2095500" cy="2095501"/>
          </a:xfrm>
          <a:prstGeom prst="rect">
            <a:avLst/>
          </a:prstGeom>
          <a:noFill/>
        </p:spPr>
      </p:pic>
      <p:sp>
        <p:nvSpPr>
          <p:cNvPr id="5" name="Slide Number Placeholder 4">
            <a:extLst>
              <a:ext uri="{FF2B5EF4-FFF2-40B4-BE49-F238E27FC236}">
                <a16:creationId xmlns:a16="http://schemas.microsoft.com/office/drawing/2014/main" id="{540CE1C4-7250-B07C-D67A-B3D50943EDC7}"/>
              </a:ext>
            </a:extLst>
          </p:cNvPr>
          <p:cNvSpPr>
            <a:spLocks noGrp="1"/>
          </p:cNvSpPr>
          <p:nvPr>
            <p:ph type="sldNum" sz="quarter" idx="12"/>
          </p:nvPr>
        </p:nvSpPr>
        <p:spPr/>
        <p:txBody>
          <a:bodyPr/>
          <a:lstStyle/>
          <a:p>
            <a:pPr>
              <a:defRPr/>
            </a:pPr>
            <a:fld id="{E66D6CB4-6B7B-40A6-AFFC-DA004DAF9624}" type="slidenum">
              <a:rPr lang="en-US" smtClean="0"/>
              <a:pPr>
                <a:defRPr/>
              </a:pPr>
              <a:t>95</a:t>
            </a:fld>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57433-B45E-4428-BBB2-4F59B83AECE1}"/>
              </a:ext>
            </a:extLst>
          </p:cNvPr>
          <p:cNvSpPr>
            <a:spLocks noGrp="1"/>
          </p:cNvSpPr>
          <p:nvPr>
            <p:ph type="title"/>
          </p:nvPr>
        </p:nvSpPr>
        <p:spPr/>
        <p:txBody>
          <a:bodyPr/>
          <a:lstStyle/>
          <a:p>
            <a:r>
              <a:rPr lang="en-US" b="1" dirty="0"/>
              <a:t>c</a:t>
            </a:r>
            <a:r>
              <a:rPr lang="ro-RO" b="1" dirty="0" err="1"/>
              <a:t>anvas</a:t>
            </a:r>
            <a:r>
              <a:rPr lang="en-US" dirty="0"/>
              <a:t> – </a:t>
            </a:r>
            <a:r>
              <a:rPr lang="ro-RO" dirty="0"/>
              <a:t>Instrucțiuni d</a:t>
            </a:r>
            <a:r>
              <a:rPr lang="en-US" dirty="0" err="1"/>
              <a:t>esenare</a:t>
            </a:r>
            <a:endParaRPr lang="en-US" dirty="0"/>
          </a:p>
        </p:txBody>
      </p:sp>
      <p:sp>
        <p:nvSpPr>
          <p:cNvPr id="3" name="Content Placeholder 2">
            <a:extLst>
              <a:ext uri="{FF2B5EF4-FFF2-40B4-BE49-F238E27FC236}">
                <a16:creationId xmlns:a16="http://schemas.microsoft.com/office/drawing/2014/main" id="{4A388BCB-0001-4F13-9E84-1E19B3F0E043}"/>
              </a:ext>
            </a:extLst>
          </p:cNvPr>
          <p:cNvSpPr>
            <a:spLocks noGrp="1"/>
          </p:cNvSpPr>
          <p:nvPr>
            <p:ph idx="1"/>
          </p:nvPr>
        </p:nvSpPr>
        <p:spPr/>
        <p:txBody>
          <a:bodyPr/>
          <a:lstStyle/>
          <a:p>
            <a:r>
              <a:rPr lang="ro-RO" sz="2800" dirty="0"/>
              <a:t>Desenare folosind căi:</a:t>
            </a:r>
          </a:p>
          <a:p>
            <a:pPr lvl="1"/>
            <a:r>
              <a:rPr lang="en-US" sz="2400" b="1" i="1" dirty="0" err="1"/>
              <a:t>beginPath</a:t>
            </a:r>
            <a:r>
              <a:rPr lang="en-US" sz="2400" b="1" i="1" dirty="0"/>
              <a:t>()</a:t>
            </a:r>
            <a:r>
              <a:rPr lang="ro-RO" sz="2400" dirty="0"/>
              <a:t> – deschide o cale nouă</a:t>
            </a:r>
            <a:r>
              <a:rPr lang="en-US" sz="2400" dirty="0"/>
              <a:t> (</a:t>
            </a:r>
            <a:r>
              <a:rPr lang="ro-RO" sz="2400" dirty="0"/>
              <a:t>șterge lista)</a:t>
            </a:r>
          </a:p>
          <a:p>
            <a:pPr lvl="1"/>
            <a:r>
              <a:rPr lang="ro-RO" sz="2400" dirty="0"/>
              <a:t>instrucțiuni de desenare / poziționare</a:t>
            </a:r>
            <a:r>
              <a:rPr lang="en-US" sz="2400" dirty="0"/>
              <a:t> (</a:t>
            </a:r>
            <a:r>
              <a:rPr lang="en-US" sz="2400" i="1" dirty="0" err="1"/>
              <a:t>moveTo</a:t>
            </a:r>
            <a:r>
              <a:rPr lang="en-US" sz="2400" dirty="0"/>
              <a:t>, </a:t>
            </a:r>
            <a:r>
              <a:rPr lang="en-US" sz="2400" i="1" dirty="0" err="1"/>
              <a:t>lineTo</a:t>
            </a:r>
            <a:r>
              <a:rPr lang="en-US" sz="2400" dirty="0"/>
              <a:t>, </a:t>
            </a:r>
            <a:r>
              <a:rPr lang="en-US" sz="2400" i="1" dirty="0" err="1"/>
              <a:t>rect</a:t>
            </a:r>
            <a:r>
              <a:rPr lang="en-US" sz="2400" dirty="0"/>
              <a:t>, </a:t>
            </a:r>
            <a:r>
              <a:rPr lang="en-US" sz="2400" i="1" dirty="0"/>
              <a:t>arc</a:t>
            </a:r>
            <a:r>
              <a:rPr lang="en-US" sz="2400" dirty="0"/>
              <a:t>, …)</a:t>
            </a:r>
          </a:p>
          <a:p>
            <a:pPr lvl="2"/>
            <a:r>
              <a:rPr lang="en-US" sz="2000" dirty="0" err="1"/>
              <a:t>Doar</a:t>
            </a:r>
            <a:r>
              <a:rPr lang="en-US" sz="2000" dirty="0"/>
              <a:t> </a:t>
            </a:r>
            <a:r>
              <a:rPr lang="en-US" sz="2000" dirty="0" err="1"/>
              <a:t>adaug</a:t>
            </a:r>
            <a:r>
              <a:rPr lang="ro-RO" sz="2000" dirty="0"/>
              <a:t>ă în listă (nu se </a:t>
            </a:r>
            <a:r>
              <a:rPr lang="ro-RO" sz="2000" dirty="0" err="1"/>
              <a:t>desenază</a:t>
            </a:r>
            <a:r>
              <a:rPr lang="ro-RO" sz="2000" dirty="0"/>
              <a:t>)</a:t>
            </a:r>
          </a:p>
          <a:p>
            <a:pPr lvl="1"/>
            <a:r>
              <a:rPr lang="ro-RO" sz="2400" dirty="0"/>
              <a:t>opțional </a:t>
            </a:r>
            <a:r>
              <a:rPr lang="ro-RO" sz="2400" i="1" dirty="0" err="1"/>
              <a:t>closePath</a:t>
            </a:r>
            <a:r>
              <a:rPr lang="ro-RO" sz="2400" i="1" dirty="0"/>
              <a:t>()</a:t>
            </a:r>
            <a:r>
              <a:rPr lang="ro-RO" sz="2400" dirty="0"/>
              <a:t> – închide calea (unește cu punctul de început)</a:t>
            </a:r>
          </a:p>
          <a:p>
            <a:pPr lvl="1"/>
            <a:r>
              <a:rPr lang="ro-RO" sz="2400" b="1" i="1" dirty="0" err="1"/>
              <a:t>fill</a:t>
            </a:r>
            <a:r>
              <a:rPr lang="ro-RO" sz="2400" b="1" i="1" dirty="0"/>
              <a:t>()</a:t>
            </a:r>
            <a:r>
              <a:rPr lang="ro-RO" sz="2400" dirty="0"/>
              <a:t> – umple calea și / sau </a:t>
            </a:r>
            <a:r>
              <a:rPr lang="ro-RO" sz="2400" b="1" i="1" dirty="0" err="1"/>
              <a:t>stroke</a:t>
            </a:r>
            <a:r>
              <a:rPr lang="ro-RO" sz="2400" b="1" i="1" dirty="0"/>
              <a:t>()</a:t>
            </a:r>
            <a:r>
              <a:rPr lang="ro-RO" sz="2400" b="1" dirty="0"/>
              <a:t> </a:t>
            </a:r>
            <a:r>
              <a:rPr lang="ro-RO" sz="2400" dirty="0"/>
              <a:t>– desenează liniile</a:t>
            </a:r>
            <a:endParaRPr lang="en-US" sz="2400" dirty="0"/>
          </a:p>
          <a:p>
            <a:endParaRPr lang="en-US" dirty="0"/>
          </a:p>
        </p:txBody>
      </p:sp>
      <p:sp>
        <p:nvSpPr>
          <p:cNvPr id="5" name="Slide Number Placeholder 4">
            <a:extLst>
              <a:ext uri="{FF2B5EF4-FFF2-40B4-BE49-F238E27FC236}">
                <a16:creationId xmlns:a16="http://schemas.microsoft.com/office/drawing/2014/main" id="{7EAAA7BE-A2EE-1657-9D51-35A9EBF31E29}"/>
              </a:ext>
            </a:extLst>
          </p:cNvPr>
          <p:cNvSpPr>
            <a:spLocks noGrp="1"/>
          </p:cNvSpPr>
          <p:nvPr>
            <p:ph type="sldNum" sz="quarter" idx="12"/>
          </p:nvPr>
        </p:nvSpPr>
        <p:spPr/>
        <p:txBody>
          <a:bodyPr/>
          <a:lstStyle/>
          <a:p>
            <a:pPr>
              <a:defRPr/>
            </a:pPr>
            <a:fld id="{E66D6CB4-6B7B-40A6-AFFC-DA004DAF9624}" type="slidenum">
              <a:rPr lang="en-US" smtClean="0"/>
              <a:pPr>
                <a:defRPr/>
              </a:pPr>
              <a:t>96</a:t>
            </a:fld>
            <a:endParaRPr lang="en-US"/>
          </a:p>
        </p:txBody>
      </p:sp>
    </p:spTree>
    <p:extLst>
      <p:ext uri="{BB962C8B-B14F-4D97-AF65-F5344CB8AC3E}">
        <p14:creationId xmlns:p14="http://schemas.microsoft.com/office/powerpoint/2010/main" val="301103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t>
            </a:r>
            <a:r>
              <a:rPr lang="ro-RO" b="1" dirty="0" err="1"/>
              <a:t>anvas</a:t>
            </a:r>
            <a:r>
              <a:rPr lang="en-US" dirty="0"/>
              <a:t> – </a:t>
            </a:r>
            <a:r>
              <a:rPr lang="ro-RO" dirty="0"/>
              <a:t>Instrucțiuni d</a:t>
            </a:r>
            <a:r>
              <a:rPr lang="en-US" dirty="0" err="1"/>
              <a:t>esenare</a:t>
            </a:r>
            <a:endParaRPr lang="en-US" dirty="0"/>
          </a:p>
        </p:txBody>
      </p:sp>
      <p:sp>
        <p:nvSpPr>
          <p:cNvPr id="3" name="Content Placeholder 2"/>
          <p:cNvSpPr>
            <a:spLocks noGrp="1"/>
          </p:cNvSpPr>
          <p:nvPr>
            <p:ph idx="1"/>
          </p:nvPr>
        </p:nvSpPr>
        <p:spPr/>
        <p:txBody>
          <a:bodyPr/>
          <a:lstStyle/>
          <a:p>
            <a:r>
              <a:rPr lang="ro-RO" b="1" dirty="0"/>
              <a:t>Deplasare:</a:t>
            </a:r>
          </a:p>
          <a:p>
            <a:r>
              <a:rPr lang="en-US" i="1" dirty="0" err="1"/>
              <a:t>moveTo</a:t>
            </a:r>
            <a:r>
              <a:rPr lang="en-US" i="1" dirty="0"/>
              <a:t>(</a:t>
            </a:r>
            <a:r>
              <a:rPr lang="en-US" i="1" dirty="0" err="1"/>
              <a:t>x,y</a:t>
            </a:r>
            <a:r>
              <a:rPr lang="en-US" i="1" dirty="0"/>
              <a:t>)</a:t>
            </a:r>
            <a:r>
              <a:rPr lang="ro-RO" dirty="0"/>
              <a:t> – modifică poziția curentă</a:t>
            </a:r>
          </a:p>
          <a:p>
            <a:r>
              <a:rPr lang="ro-RO" b="1" dirty="0"/>
              <a:t>Desenare:</a:t>
            </a:r>
            <a:endParaRPr lang="en-US" b="1" dirty="0"/>
          </a:p>
          <a:p>
            <a:r>
              <a:rPr lang="en-US" i="1" dirty="0" err="1"/>
              <a:t>lineTo</a:t>
            </a:r>
            <a:r>
              <a:rPr lang="en-US" i="1" dirty="0"/>
              <a:t>(x, y)</a:t>
            </a:r>
            <a:r>
              <a:rPr lang="ro-RO" i="1" dirty="0"/>
              <a:t> </a:t>
            </a:r>
            <a:r>
              <a:rPr lang="ro-RO" dirty="0"/>
              <a:t>– adaugă o linie de la poziția curentă la punctul specificat</a:t>
            </a:r>
            <a:endParaRPr lang="en-US" dirty="0"/>
          </a:p>
          <a:p>
            <a:r>
              <a:rPr lang="en-US" i="1" dirty="0" err="1"/>
              <a:t>rect</a:t>
            </a:r>
            <a:r>
              <a:rPr lang="en-US" i="1" dirty="0"/>
              <a:t>(x, y, width, height)</a:t>
            </a:r>
            <a:r>
              <a:rPr lang="ro-RO" i="1" dirty="0"/>
              <a:t> </a:t>
            </a:r>
            <a:r>
              <a:rPr lang="ro-RO" dirty="0"/>
              <a:t>– adaugă un dreptunghi</a:t>
            </a:r>
            <a:endParaRPr lang="en-US" dirty="0"/>
          </a:p>
          <a:p>
            <a:r>
              <a:rPr lang="en-US" i="1" dirty="0"/>
              <a:t>arc(x, y, radius, </a:t>
            </a:r>
            <a:r>
              <a:rPr lang="en-US" i="1" dirty="0" err="1"/>
              <a:t>startAngle</a:t>
            </a:r>
            <a:r>
              <a:rPr lang="en-US" i="1" dirty="0"/>
              <a:t>, </a:t>
            </a:r>
            <a:r>
              <a:rPr lang="en-US" i="1" dirty="0" err="1"/>
              <a:t>endAngle</a:t>
            </a:r>
            <a:r>
              <a:rPr lang="en-US" i="1" dirty="0"/>
              <a:t>, anticlockwise)</a:t>
            </a:r>
            <a:r>
              <a:rPr lang="ro-RO" i="1" dirty="0"/>
              <a:t> </a:t>
            </a:r>
            <a:r>
              <a:rPr lang="ro-RO" dirty="0"/>
              <a:t>– adaugă un arc de cerc</a:t>
            </a:r>
          </a:p>
          <a:p>
            <a:r>
              <a:rPr lang="ro-RO" dirty="0"/>
              <a:t>Opțional:</a:t>
            </a:r>
            <a:endParaRPr lang="en-US" dirty="0"/>
          </a:p>
          <a:p>
            <a:r>
              <a:rPr lang="en-US" i="1" dirty="0" err="1"/>
              <a:t>quadraticCurveTo</a:t>
            </a:r>
            <a:r>
              <a:rPr lang="en-US" i="1" dirty="0"/>
              <a:t>(cp1x, cp1y, x, y)</a:t>
            </a:r>
            <a:r>
              <a:rPr lang="ro-RO" dirty="0"/>
              <a:t> – adaugă o curbă cvadratică (un punct de control)</a:t>
            </a:r>
            <a:r>
              <a:rPr lang="en-US" dirty="0"/>
              <a:t> – op</a:t>
            </a:r>
            <a:r>
              <a:rPr lang="ro-RO" dirty="0"/>
              <a:t>ț</a:t>
            </a:r>
            <a:r>
              <a:rPr lang="en-US" dirty="0" err="1"/>
              <a:t>ional</a:t>
            </a:r>
            <a:endParaRPr lang="en-US" dirty="0"/>
          </a:p>
          <a:p>
            <a:r>
              <a:rPr lang="en-US" i="1" dirty="0" err="1"/>
              <a:t>bezierCurveTo</a:t>
            </a:r>
            <a:r>
              <a:rPr lang="en-US" i="1" dirty="0"/>
              <a:t>(cp1x, cp1y, cp2x, cp2y, x, y)</a:t>
            </a:r>
            <a:r>
              <a:rPr lang="ro-RO" dirty="0"/>
              <a:t> – adaugă o curbă </a:t>
            </a:r>
            <a:r>
              <a:rPr lang="ro-RO" dirty="0" err="1"/>
              <a:t>Bézier</a:t>
            </a:r>
            <a:r>
              <a:rPr lang="ro-RO" dirty="0"/>
              <a:t> (două puncte de control)</a:t>
            </a:r>
          </a:p>
        </p:txBody>
      </p:sp>
      <p:sp>
        <p:nvSpPr>
          <p:cNvPr id="5" name="Slide Number Placeholder 4">
            <a:extLst>
              <a:ext uri="{FF2B5EF4-FFF2-40B4-BE49-F238E27FC236}">
                <a16:creationId xmlns:a16="http://schemas.microsoft.com/office/drawing/2014/main" id="{28BB3BDB-6326-F8B0-F26A-0C8B9511EA19}"/>
              </a:ext>
            </a:extLst>
          </p:cNvPr>
          <p:cNvSpPr>
            <a:spLocks noGrp="1"/>
          </p:cNvSpPr>
          <p:nvPr>
            <p:ph type="sldNum" sz="quarter" idx="12"/>
          </p:nvPr>
        </p:nvSpPr>
        <p:spPr/>
        <p:txBody>
          <a:bodyPr/>
          <a:lstStyle/>
          <a:p>
            <a:pPr>
              <a:defRPr/>
            </a:pPr>
            <a:fld id="{E66D6CB4-6B7B-40A6-AFFC-DA004DAF9624}" type="slidenum">
              <a:rPr lang="en-US" smtClean="0"/>
              <a:pPr>
                <a:defRPr/>
              </a:pPr>
              <a:t>97</a:t>
            </a:fld>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t>
            </a:r>
            <a:r>
              <a:rPr lang="ro-RO" b="1" dirty="0" err="1"/>
              <a:t>anvas</a:t>
            </a:r>
            <a:r>
              <a:rPr lang="en-US" dirty="0"/>
              <a:t> – </a:t>
            </a:r>
            <a:r>
              <a:rPr lang="ro-RO" dirty="0"/>
              <a:t>Atribute</a:t>
            </a:r>
            <a:endParaRPr lang="en-US" dirty="0"/>
          </a:p>
        </p:txBody>
      </p:sp>
      <p:sp>
        <p:nvSpPr>
          <p:cNvPr id="3" name="Content Placeholder 2"/>
          <p:cNvSpPr>
            <a:spLocks noGrp="1"/>
          </p:cNvSpPr>
          <p:nvPr>
            <p:ph idx="1"/>
          </p:nvPr>
        </p:nvSpPr>
        <p:spPr/>
        <p:txBody>
          <a:bodyPr/>
          <a:lstStyle/>
          <a:p>
            <a:r>
              <a:rPr lang="ro-RO" sz="2400" dirty="0"/>
              <a:t>Salvare și restaurare atribute context folosind stiva: </a:t>
            </a:r>
            <a:r>
              <a:rPr lang="ro-RO" sz="2400" b="1" i="1" dirty="0" err="1"/>
              <a:t>save</a:t>
            </a:r>
            <a:r>
              <a:rPr lang="ro-RO" sz="2400" b="1" i="1" dirty="0"/>
              <a:t>()</a:t>
            </a:r>
            <a:r>
              <a:rPr lang="ro-RO" sz="2400" dirty="0"/>
              <a:t> și </a:t>
            </a:r>
            <a:r>
              <a:rPr lang="ro-RO" sz="2400" b="1" i="1" dirty="0" err="1"/>
              <a:t>restore</a:t>
            </a:r>
            <a:r>
              <a:rPr lang="ro-RO" sz="2400" b="1" i="1" dirty="0"/>
              <a:t>()</a:t>
            </a:r>
          </a:p>
          <a:p>
            <a:r>
              <a:rPr lang="ro-RO" sz="2400" dirty="0"/>
              <a:t>Atribute:</a:t>
            </a:r>
          </a:p>
          <a:p>
            <a:pPr lvl="1"/>
            <a:r>
              <a:rPr lang="ro-RO" sz="2000" i="1" dirty="0" err="1"/>
              <a:t>fillStyle</a:t>
            </a:r>
            <a:r>
              <a:rPr lang="ro-RO" sz="2000" dirty="0"/>
              <a:t> sau </a:t>
            </a:r>
            <a:r>
              <a:rPr lang="ro-RO" sz="2000" i="1" dirty="0" err="1"/>
              <a:t>strokeStyle</a:t>
            </a:r>
            <a:r>
              <a:rPr lang="ro-RO" sz="2000" dirty="0"/>
              <a:t> = </a:t>
            </a:r>
            <a:r>
              <a:rPr lang="en-US" sz="2000" dirty="0"/>
              <a:t>“</a:t>
            </a:r>
            <a:r>
              <a:rPr lang="ro-RO" sz="2000" dirty="0"/>
              <a:t>culoare</a:t>
            </a:r>
            <a:r>
              <a:rPr lang="en-US" sz="2000" dirty="0"/>
              <a:t>”</a:t>
            </a:r>
            <a:r>
              <a:rPr lang="ro-RO" sz="2000" dirty="0"/>
              <a:t> – modifică culoarea de desenare</a:t>
            </a:r>
          </a:p>
          <a:p>
            <a:pPr lvl="2"/>
            <a:r>
              <a:rPr lang="en-US" sz="1600" i="1" dirty="0" err="1"/>
              <a:t>ctx.fillStyle</a:t>
            </a:r>
            <a:r>
              <a:rPr lang="en-US" sz="1600" i="1" dirty="0"/>
              <a:t> = "#FFA500";</a:t>
            </a:r>
            <a:endParaRPr lang="ro-RO" sz="1600" i="1" dirty="0"/>
          </a:p>
          <a:p>
            <a:pPr lvl="2"/>
            <a:r>
              <a:rPr lang="en-US" sz="1600" i="1" dirty="0" err="1"/>
              <a:t>ctx</a:t>
            </a:r>
            <a:r>
              <a:rPr lang="en-US" sz="1600" i="1" dirty="0"/>
              <a:t>.</a:t>
            </a:r>
            <a:r>
              <a:rPr lang="ro-RO" sz="1600" i="1" dirty="0" err="1"/>
              <a:t>stroke</a:t>
            </a:r>
            <a:r>
              <a:rPr lang="en-US" sz="1600" i="1" dirty="0"/>
              <a:t>Style = "</a:t>
            </a:r>
            <a:r>
              <a:rPr lang="en-US" sz="1600" i="1" dirty="0" err="1"/>
              <a:t>rgba</a:t>
            </a:r>
            <a:r>
              <a:rPr lang="en-US" sz="1600" i="1" dirty="0"/>
              <a:t>(255,165,0,1)";</a:t>
            </a:r>
            <a:endParaRPr lang="ro-RO" sz="1600" i="1" dirty="0"/>
          </a:p>
          <a:p>
            <a:pPr lvl="1"/>
            <a:r>
              <a:rPr lang="ro-RO" sz="2000" i="1" dirty="0" err="1"/>
              <a:t>lineWidth</a:t>
            </a:r>
            <a:r>
              <a:rPr lang="ro-RO" sz="2000" dirty="0"/>
              <a:t> = dimensiune – modifică grosimea liniilor</a:t>
            </a:r>
          </a:p>
          <a:p>
            <a:pPr lvl="1"/>
            <a:r>
              <a:rPr lang="ro-RO" sz="2000" i="1" dirty="0"/>
              <a:t>font </a:t>
            </a:r>
            <a:r>
              <a:rPr lang="ro-RO" sz="2000" dirty="0"/>
              <a:t>= </a:t>
            </a:r>
            <a:r>
              <a:rPr lang="en-US" sz="2000" dirty="0"/>
              <a:t>“</a:t>
            </a:r>
            <a:r>
              <a:rPr lang="en-US" sz="2000" dirty="0" err="1"/>
              <a:t>spe</a:t>
            </a:r>
            <a:r>
              <a:rPr lang="ro-RO" sz="2000" dirty="0"/>
              <a:t>ci</a:t>
            </a:r>
            <a:r>
              <a:rPr lang="en-US" sz="2000" dirty="0" err="1"/>
              <a:t>fica</a:t>
            </a:r>
            <a:r>
              <a:rPr lang="ro-RO" sz="2000" dirty="0"/>
              <a:t>ție font</a:t>
            </a:r>
            <a:r>
              <a:rPr lang="en-US" sz="2000" dirty="0"/>
              <a:t>”</a:t>
            </a:r>
            <a:r>
              <a:rPr lang="ro-RO" sz="2000" dirty="0"/>
              <a:t> – modifică caracteristicile textului (exemplu: "bold 18px </a:t>
            </a:r>
            <a:r>
              <a:rPr lang="ro-RO" sz="2000" dirty="0" err="1"/>
              <a:t>Arial</a:t>
            </a:r>
            <a:r>
              <a:rPr lang="ro-RO" sz="2000" dirty="0"/>
              <a:t>")</a:t>
            </a:r>
          </a:p>
          <a:p>
            <a:pPr lvl="1"/>
            <a:r>
              <a:rPr lang="ro-RO" sz="2000" i="1" dirty="0" err="1"/>
              <a:t>textAlign</a:t>
            </a:r>
            <a:r>
              <a:rPr lang="ro-RO" sz="2000" i="1" dirty="0"/>
              <a:t> – </a:t>
            </a:r>
            <a:r>
              <a:rPr lang="ro-RO" sz="2000" dirty="0"/>
              <a:t>poziția textului față de coordonata </a:t>
            </a:r>
            <a:r>
              <a:rPr lang="en-US" sz="2000" dirty="0"/>
              <a:t>x </a:t>
            </a:r>
            <a:r>
              <a:rPr lang="ro-RO" sz="2000" i="1" dirty="0"/>
              <a:t>(</a:t>
            </a:r>
            <a:r>
              <a:rPr lang="en-US" sz="2000" i="1" dirty="0"/>
              <a:t>left, right </a:t>
            </a:r>
            <a:r>
              <a:rPr lang="ro-RO" sz="2000" dirty="0"/>
              <a:t>sau</a:t>
            </a:r>
            <a:r>
              <a:rPr lang="en-US" sz="2000" i="1" dirty="0"/>
              <a:t> center</a:t>
            </a:r>
            <a:r>
              <a:rPr lang="ro-RO" sz="2000" i="1" dirty="0"/>
              <a:t>)</a:t>
            </a:r>
          </a:p>
          <a:p>
            <a:pPr lvl="1"/>
            <a:r>
              <a:rPr lang="ro-RO" sz="2000" i="1" dirty="0" err="1"/>
              <a:t>textBaseline</a:t>
            </a:r>
            <a:r>
              <a:rPr lang="ro-RO" sz="2000" dirty="0"/>
              <a:t> – poziția textului față de coordonata y (</a:t>
            </a:r>
            <a:r>
              <a:rPr lang="en-US" sz="2000" i="1" dirty="0"/>
              <a:t>top, hanging, middle, alphabetic</a:t>
            </a:r>
            <a:r>
              <a:rPr lang="ro-RO" sz="2000" i="1" dirty="0"/>
              <a:t> </a:t>
            </a:r>
            <a:r>
              <a:rPr lang="ro-RO" sz="2000" dirty="0"/>
              <a:t>sau</a:t>
            </a:r>
            <a:r>
              <a:rPr lang="en-US" sz="2000" dirty="0"/>
              <a:t> </a:t>
            </a:r>
            <a:r>
              <a:rPr lang="en-US" sz="2000" i="1" dirty="0"/>
              <a:t>bottom</a:t>
            </a:r>
            <a:r>
              <a:rPr lang="ro-RO" sz="2000" dirty="0"/>
              <a:t>)</a:t>
            </a:r>
            <a:endParaRPr lang="ro-RO" sz="2000" i="1" dirty="0"/>
          </a:p>
        </p:txBody>
      </p:sp>
      <p:sp>
        <p:nvSpPr>
          <p:cNvPr id="5" name="Slide Number Placeholder 4">
            <a:extLst>
              <a:ext uri="{FF2B5EF4-FFF2-40B4-BE49-F238E27FC236}">
                <a16:creationId xmlns:a16="http://schemas.microsoft.com/office/drawing/2014/main" id="{35BDAC2C-E81F-4EBE-C2F3-EBF75DB5763D}"/>
              </a:ext>
            </a:extLst>
          </p:cNvPr>
          <p:cNvSpPr>
            <a:spLocks noGrp="1"/>
          </p:cNvSpPr>
          <p:nvPr>
            <p:ph type="sldNum" sz="quarter" idx="12"/>
          </p:nvPr>
        </p:nvSpPr>
        <p:spPr/>
        <p:txBody>
          <a:bodyPr/>
          <a:lstStyle/>
          <a:p>
            <a:pPr>
              <a:defRPr/>
            </a:pPr>
            <a:fld id="{E66D6CB4-6B7B-40A6-AFFC-DA004DAF9624}" type="slidenum">
              <a:rPr lang="en-US" smtClean="0"/>
              <a:pPr>
                <a:defRPr/>
              </a:pPr>
              <a:t>98</a:t>
            </a:fld>
            <a:endParaRPr 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a:t>Tipuri de transformări 2D</a:t>
            </a:r>
            <a:r>
              <a:rPr lang="en-US" b="1" dirty="0">
                <a:sym typeface="Wingdings" panose="05000000000000000000" pitchFamily="2" charset="2"/>
              </a:rPr>
              <a:t> – </a:t>
            </a:r>
            <a:r>
              <a:rPr lang="ro-RO" b="1" i="1" dirty="0">
                <a:sym typeface="Wingdings" panose="05000000000000000000" pitchFamily="2" charset="2"/>
              </a:rPr>
              <a:t>opțional</a:t>
            </a:r>
            <a:endParaRPr lang="ro-RO" dirty="0"/>
          </a:p>
        </p:txBody>
      </p:sp>
      <p:pic>
        <p:nvPicPr>
          <p:cNvPr id="17" name="Content Placeholder 16"/>
          <p:cNvPicPr>
            <a:picLocks noGrp="1" noChangeAspect="1"/>
          </p:cNvPicPr>
          <p:nvPr>
            <p:ph idx="1"/>
          </p:nvPr>
        </p:nvPicPr>
        <p:blipFill>
          <a:blip r:embed="rId2"/>
          <a:stretch>
            <a:fillRect/>
          </a:stretch>
        </p:blipFill>
        <p:spPr>
          <a:xfrm>
            <a:off x="2663874" y="1784350"/>
            <a:ext cx="6867428" cy="4022725"/>
          </a:xfrm>
          <a:prstGeom prst="rect">
            <a:avLst/>
          </a:prstGeom>
        </p:spPr>
      </p:pic>
      <p:sp>
        <p:nvSpPr>
          <p:cNvPr id="18" name="TextBox 17"/>
          <p:cNvSpPr txBox="1"/>
          <p:nvPr/>
        </p:nvSpPr>
        <p:spPr>
          <a:xfrm>
            <a:off x="3162300" y="3309937"/>
            <a:ext cx="1266825" cy="369332"/>
          </a:xfrm>
          <a:prstGeom prst="rect">
            <a:avLst/>
          </a:prstGeom>
          <a:noFill/>
        </p:spPr>
        <p:txBody>
          <a:bodyPr wrap="square" rtlCol="0">
            <a:spAutoFit/>
          </a:bodyPr>
          <a:lstStyle/>
          <a:p>
            <a:r>
              <a:rPr lang="en-US" b="1" dirty="0"/>
              <a:t>Identic</a:t>
            </a:r>
            <a:r>
              <a:rPr lang="ro-RO" b="1" dirty="0"/>
              <a:t>ă</a:t>
            </a:r>
          </a:p>
        </p:txBody>
      </p:sp>
      <p:sp>
        <p:nvSpPr>
          <p:cNvPr id="19" name="TextBox 18"/>
          <p:cNvSpPr txBox="1"/>
          <p:nvPr/>
        </p:nvSpPr>
        <p:spPr>
          <a:xfrm>
            <a:off x="5394372" y="3309937"/>
            <a:ext cx="2108249" cy="646331"/>
          </a:xfrm>
          <a:prstGeom prst="rect">
            <a:avLst/>
          </a:prstGeom>
          <a:noFill/>
        </p:spPr>
        <p:txBody>
          <a:bodyPr wrap="square" rtlCol="0">
            <a:spAutoFit/>
          </a:bodyPr>
          <a:lstStyle/>
          <a:p>
            <a:r>
              <a:rPr lang="ro-RO" b="1" dirty="0"/>
              <a:t>Euclidiană</a:t>
            </a:r>
          </a:p>
          <a:p>
            <a:r>
              <a:rPr lang="ro-RO" dirty="0"/>
              <a:t>(translație, rotație)</a:t>
            </a:r>
          </a:p>
        </p:txBody>
      </p:sp>
      <p:sp>
        <p:nvSpPr>
          <p:cNvPr id="20" name="TextBox 19"/>
          <p:cNvSpPr txBox="1"/>
          <p:nvPr/>
        </p:nvSpPr>
        <p:spPr>
          <a:xfrm>
            <a:off x="3005137" y="5622409"/>
            <a:ext cx="1581150" cy="646331"/>
          </a:xfrm>
          <a:prstGeom prst="rect">
            <a:avLst/>
          </a:prstGeom>
          <a:noFill/>
        </p:spPr>
        <p:txBody>
          <a:bodyPr wrap="square" rtlCol="0">
            <a:spAutoFit/>
          </a:bodyPr>
          <a:lstStyle/>
          <a:p>
            <a:r>
              <a:rPr lang="ro-RO" b="1" dirty="0">
                <a:solidFill>
                  <a:srgbClr val="FF0000"/>
                </a:solidFill>
              </a:rPr>
              <a:t>Afină</a:t>
            </a:r>
          </a:p>
          <a:p>
            <a:r>
              <a:rPr lang="ro-RO" dirty="0">
                <a:solidFill>
                  <a:srgbClr val="FF0000"/>
                </a:solidFill>
              </a:rPr>
              <a:t>(+deformare)</a:t>
            </a:r>
          </a:p>
        </p:txBody>
      </p:sp>
      <p:sp>
        <p:nvSpPr>
          <p:cNvPr id="21" name="TextBox 20"/>
          <p:cNvSpPr txBox="1"/>
          <p:nvPr/>
        </p:nvSpPr>
        <p:spPr>
          <a:xfrm>
            <a:off x="5048250" y="5738812"/>
            <a:ext cx="1533525" cy="646331"/>
          </a:xfrm>
          <a:prstGeom prst="rect">
            <a:avLst/>
          </a:prstGeom>
          <a:noFill/>
        </p:spPr>
        <p:txBody>
          <a:bodyPr wrap="square" rtlCol="0">
            <a:spAutoFit/>
          </a:bodyPr>
          <a:lstStyle/>
          <a:p>
            <a:r>
              <a:rPr lang="ro-RO" b="1" dirty="0"/>
              <a:t>Proiectivă</a:t>
            </a:r>
          </a:p>
          <a:p>
            <a:r>
              <a:rPr lang="ro-RO" dirty="0"/>
              <a:t>(+paralelism)</a:t>
            </a:r>
          </a:p>
        </p:txBody>
      </p:sp>
      <p:sp>
        <p:nvSpPr>
          <p:cNvPr id="22" name="TextBox 21"/>
          <p:cNvSpPr txBox="1"/>
          <p:nvPr/>
        </p:nvSpPr>
        <p:spPr>
          <a:xfrm>
            <a:off x="7238999" y="5738812"/>
            <a:ext cx="2562225" cy="646331"/>
          </a:xfrm>
          <a:prstGeom prst="rect">
            <a:avLst/>
          </a:prstGeom>
          <a:noFill/>
        </p:spPr>
        <p:txBody>
          <a:bodyPr wrap="square" rtlCol="0">
            <a:spAutoFit/>
          </a:bodyPr>
          <a:lstStyle/>
          <a:p>
            <a:r>
              <a:rPr lang="ro-RO" b="1" dirty="0"/>
              <a:t>Polinomială</a:t>
            </a:r>
          </a:p>
          <a:p>
            <a:r>
              <a:rPr lang="ro-RO" dirty="0"/>
              <a:t>(+proprietăți geometrice)</a:t>
            </a:r>
          </a:p>
        </p:txBody>
      </p:sp>
      <p:sp>
        <p:nvSpPr>
          <p:cNvPr id="23" name="TextBox 22"/>
          <p:cNvSpPr txBox="1"/>
          <p:nvPr/>
        </p:nvSpPr>
        <p:spPr>
          <a:xfrm>
            <a:off x="7896226" y="3309937"/>
            <a:ext cx="1238250" cy="646331"/>
          </a:xfrm>
          <a:prstGeom prst="rect">
            <a:avLst/>
          </a:prstGeom>
          <a:noFill/>
        </p:spPr>
        <p:txBody>
          <a:bodyPr wrap="square" rtlCol="0">
            <a:spAutoFit/>
          </a:bodyPr>
          <a:lstStyle/>
          <a:p>
            <a:r>
              <a:rPr lang="ro-RO" b="1" dirty="0" err="1"/>
              <a:t>Helmert</a:t>
            </a:r>
            <a:endParaRPr lang="ro-RO" b="1" dirty="0"/>
          </a:p>
          <a:p>
            <a:r>
              <a:rPr lang="ro-RO" dirty="0"/>
              <a:t>(+scalare)</a:t>
            </a:r>
          </a:p>
        </p:txBody>
      </p:sp>
      <p:sp>
        <p:nvSpPr>
          <p:cNvPr id="4" name="Slide Number Placeholder 3">
            <a:extLst>
              <a:ext uri="{FF2B5EF4-FFF2-40B4-BE49-F238E27FC236}">
                <a16:creationId xmlns:a16="http://schemas.microsoft.com/office/drawing/2014/main" id="{4DD16B1D-8920-86F4-C4D0-12E2CCA54B7A}"/>
              </a:ext>
            </a:extLst>
          </p:cNvPr>
          <p:cNvSpPr>
            <a:spLocks noGrp="1"/>
          </p:cNvSpPr>
          <p:nvPr>
            <p:ph type="sldNum" sz="quarter" idx="12"/>
          </p:nvPr>
        </p:nvSpPr>
        <p:spPr/>
        <p:txBody>
          <a:bodyPr/>
          <a:lstStyle/>
          <a:p>
            <a:pPr>
              <a:defRPr/>
            </a:pPr>
            <a:fld id="{E66D6CB4-6B7B-40A6-AFFC-DA004DAF9624}" type="slidenum">
              <a:rPr lang="en-US" smtClean="0"/>
              <a:pPr>
                <a:defRPr/>
              </a:pPr>
              <a:t>99</a:t>
            </a:fld>
            <a:endParaRPr lang="en-US"/>
          </a:p>
        </p:txBody>
      </p:sp>
    </p:spTree>
    <p:extLst>
      <p:ext uri="{BB962C8B-B14F-4D97-AF65-F5344CB8AC3E}">
        <p14:creationId xmlns:p14="http://schemas.microsoft.com/office/powerpoint/2010/main" val="3148203579"/>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65640</TotalTime>
  <Words>12436</Words>
  <Application>Microsoft Office PowerPoint</Application>
  <PresentationFormat>Widescreen</PresentationFormat>
  <Paragraphs>1843</Paragraphs>
  <Slides>174</Slides>
  <Notes>0</Notes>
  <HiddenSlides>2</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0</vt:i4>
      </vt:variant>
      <vt:variant>
        <vt:lpstr>Slide Titles</vt:lpstr>
      </vt:variant>
      <vt:variant>
        <vt:i4>174</vt:i4>
      </vt:variant>
    </vt:vector>
  </HeadingPairs>
  <TitlesOfParts>
    <vt:vector size="184" baseType="lpstr">
      <vt:lpstr>Arial</vt:lpstr>
      <vt:lpstr>Calibri</vt:lpstr>
      <vt:lpstr>Calibri Light</vt:lpstr>
      <vt:lpstr>Consolas</vt:lpstr>
      <vt:lpstr>Courier New</vt:lpstr>
      <vt:lpstr>SymbolOOEnc</vt:lpstr>
      <vt:lpstr>Tahoma</vt:lpstr>
      <vt:lpstr>Times New Roman</vt:lpstr>
      <vt:lpstr>Wingdings</vt:lpstr>
      <vt:lpstr>Retrospect</vt:lpstr>
      <vt:lpstr>Multimedia</vt:lpstr>
      <vt:lpstr>Resurse / Contact</vt:lpstr>
      <vt:lpstr>Obiective</vt:lpstr>
      <vt:lpstr>Evaluare</vt:lpstr>
      <vt:lpstr>Teme Proiecte</vt:lpstr>
      <vt:lpstr>Structura curs</vt:lpstr>
      <vt:lpstr>I. Noțiuni generale</vt:lpstr>
      <vt:lpstr>1. Conceptul de multimedia</vt:lpstr>
      <vt:lpstr>Conversia analog - digital</vt:lpstr>
      <vt:lpstr>Compresia</vt:lpstr>
      <vt:lpstr>Tehnologii utilizate</vt:lpstr>
      <vt:lpstr>Aplicație multimedia</vt:lpstr>
      <vt:lpstr>Modalități de dezvoltare</vt:lpstr>
      <vt:lpstr>2. Clase de aplicații multimedia</vt:lpstr>
      <vt:lpstr>Clasificare în funcție de domeniu</vt:lpstr>
      <vt:lpstr>Alte criterii</vt:lpstr>
      <vt:lpstr>3. Precondiții hardware / software</vt:lpstr>
      <vt:lpstr>Hardware specializat</vt:lpstr>
      <vt:lpstr>Hardware specializat</vt:lpstr>
      <vt:lpstr>Hardware Specializat</vt:lpstr>
      <vt:lpstr>Software specializat</vt:lpstr>
      <vt:lpstr>Software specializat</vt:lpstr>
      <vt:lpstr>Software specializat</vt:lpstr>
      <vt:lpstr>4. Multimedia în context WEB</vt:lpstr>
      <vt:lpstr>Arhitectură client-server</vt:lpstr>
      <vt:lpstr>HTTP Request</vt:lpstr>
      <vt:lpstr>HTTP Response</vt:lpstr>
      <vt:lpstr>Limbaje utilizate</vt:lpstr>
      <vt:lpstr>DOM – Document Object Model</vt:lpstr>
      <vt:lpstr>Limbajul HTML</vt:lpstr>
      <vt:lpstr>Structura unui document HTML</vt:lpstr>
      <vt:lpstr>Tipuri de elemente</vt:lpstr>
      <vt:lpstr>Formatare Text</vt:lpstr>
      <vt:lpstr>Liste și tabele</vt:lpstr>
      <vt:lpstr>Formulare</vt:lpstr>
      <vt:lpstr>Elemente de tip block și inline</vt:lpstr>
      <vt:lpstr>Cascading Style Sheets</vt:lpstr>
      <vt:lpstr>Cascading Style Sheets</vt:lpstr>
      <vt:lpstr>Utilizare CSS în HTML</vt:lpstr>
      <vt:lpstr>Selectori</vt:lpstr>
      <vt:lpstr>Reguli de aplicare</vt:lpstr>
      <vt:lpstr>Formatare text și culori</vt:lpstr>
      <vt:lpstr>Setare margini și dimensiuni</vt:lpstr>
      <vt:lpstr>Setare margini și dimensiuni</vt:lpstr>
      <vt:lpstr>Controlul poziționării</vt:lpstr>
      <vt:lpstr>Flexbox (Opțional)</vt:lpstr>
      <vt:lpstr>Grid (Opțional)</vt:lpstr>
      <vt:lpstr>Media Queries (Opțional)</vt:lpstr>
      <vt:lpstr>Bootstrap (Opțional)</vt:lpstr>
      <vt:lpstr>Limbajul JavaScript</vt:lpstr>
      <vt:lpstr>Modalități de includere în HTML</vt:lpstr>
      <vt:lpstr>Tipuri de date</vt:lpstr>
      <vt:lpstr>Variabile și expresii</vt:lpstr>
      <vt:lpstr>Variabile și expresii</vt:lpstr>
      <vt:lpstr>Vectori – Obiectul Array</vt:lpstr>
      <vt:lpstr>Funcții</vt:lpstr>
      <vt:lpstr>Obiecte</vt:lpstr>
      <vt:lpstr>Constructori și moștenire – opțional</vt:lpstr>
      <vt:lpstr>Clase – opțional</vt:lpstr>
      <vt:lpstr>DOM - Structura</vt:lpstr>
      <vt:lpstr>Regăsire noduri</vt:lpstr>
      <vt:lpstr>Manipulare noduri</vt:lpstr>
      <vt:lpstr>Manipulare Atribute</vt:lpstr>
      <vt:lpstr>Manipulare CSS</vt:lpstr>
      <vt:lpstr>Tratare evenimente</vt:lpstr>
      <vt:lpstr>Tratare evenimente</vt:lpstr>
      <vt:lpstr>Programare execuție funcție</vt:lpstr>
      <vt:lpstr>Comunicarea cu serverul - optional</vt:lpstr>
      <vt:lpstr>Comunicarea cu serverul – opțional</vt:lpstr>
      <vt:lpstr>Execuție asincronă - obiecte Promise</vt:lpstr>
      <vt:lpstr>JavaScript – Execuție asincronă</vt:lpstr>
      <vt:lpstr>Comunicarea cu serverul – Fetch API</vt:lpstr>
      <vt:lpstr>Comunicarea cu serverul – Fetch API</vt:lpstr>
      <vt:lpstr>Biblioteca jQuery – opțional</vt:lpstr>
      <vt:lpstr>Funcția jQuery / $ – opțional</vt:lpstr>
      <vt:lpstr>Obiecte jQuery – opțional</vt:lpstr>
      <vt:lpstr>jQuery - exemple de operații – opțional</vt:lpstr>
      <vt:lpstr>jQuery – comunicare – opțional</vt:lpstr>
      <vt:lpstr>II. Imagine</vt:lpstr>
      <vt:lpstr>1. Modele de culoare</vt:lpstr>
      <vt:lpstr>Lumina</vt:lpstr>
      <vt:lpstr>Tipuri de modele</vt:lpstr>
      <vt:lpstr>Modelul RGB</vt:lpstr>
      <vt:lpstr>Spații de culoare RGB</vt:lpstr>
      <vt:lpstr>Modelul HSL (B,V)</vt:lpstr>
      <vt:lpstr>Modelul CMY(K)</vt:lpstr>
      <vt:lpstr>CSS – Specificarea colorilor</vt:lpstr>
      <vt:lpstr>Palete de culori</vt:lpstr>
      <vt:lpstr>2. Grafică raster</vt:lpstr>
      <vt:lpstr>Informații generale</vt:lpstr>
      <vt:lpstr>Denenare elemente grafice - Segmente</vt:lpstr>
      <vt:lpstr>Denenare elemente grafice - Cerc</vt:lpstr>
      <vt:lpstr>Denenare elemente grafice - Curbe</vt:lpstr>
      <vt:lpstr>Elementul canvas</vt:lpstr>
      <vt:lpstr>canvas – Modalități desenare</vt:lpstr>
      <vt:lpstr>canvas – Instrucțiuni desenare</vt:lpstr>
      <vt:lpstr>canvas – Instrucțiuni desenare</vt:lpstr>
      <vt:lpstr>canvas – Atribute</vt:lpstr>
      <vt:lpstr>Tipuri de transformări 2D – opțional</vt:lpstr>
      <vt:lpstr>canvas – Transformări – opțional</vt:lpstr>
      <vt:lpstr>canvas - Transformări – opțional</vt:lpstr>
      <vt:lpstr>canvas - Transformări – opțional</vt:lpstr>
      <vt:lpstr>Imaginea raster în context Web</vt:lpstr>
      <vt:lpstr>Imaginea raster – Încărcare imagine</vt:lpstr>
      <vt:lpstr>canvas – Desenare imagini</vt:lpstr>
      <vt:lpstr>canvas – Acces raster</vt:lpstr>
      <vt:lpstr>canvas – Access raster</vt:lpstr>
      <vt:lpstr>Efecte simple de culoare</vt:lpstr>
      <vt:lpstr>Transformare RGB  HSL – opțional</vt:lpstr>
      <vt:lpstr>Transformare HSL  RGB</vt:lpstr>
      <vt:lpstr>Histograma unei imagini</vt:lpstr>
      <vt:lpstr>Exemplu egalizare histogramă</vt:lpstr>
      <vt:lpstr>Filtre de convoluție</vt:lpstr>
      <vt:lpstr>Filtre de convoluție</vt:lpstr>
      <vt:lpstr>Filtre de convoluție – Exemplu emboss</vt:lpstr>
      <vt:lpstr>Filtre de convoluție – Alte exemple</vt:lpstr>
      <vt:lpstr>Compresia Run-length encoding (RLE)</vt:lpstr>
      <vt:lpstr>Compresia Lempel–Ziv–Welch (LZW) - opt</vt:lpstr>
      <vt:lpstr>Compresia Huffman</vt:lpstr>
      <vt:lpstr>Compresia JPEG</vt:lpstr>
      <vt:lpstr>Etapele compresiei JPEG</vt:lpstr>
      <vt:lpstr>JPEG -Transformata cosinus discretă</vt:lpstr>
      <vt:lpstr>JPEG -Transformata cosinus discretă</vt:lpstr>
      <vt:lpstr>JPEG - Cuantizare</vt:lpstr>
      <vt:lpstr>Formate de stocare</vt:lpstr>
      <vt:lpstr>Formate de stocare</vt:lpstr>
      <vt:lpstr>Canvas – Salvare Imagine</vt:lpstr>
      <vt:lpstr>4. Grafică vectorială</vt:lpstr>
      <vt:lpstr>Formate de reprezentare și stocare</vt:lpstr>
      <vt:lpstr>SVG – Scalable Vector Graphics</vt:lpstr>
      <vt:lpstr>SVG – Elemente de bază</vt:lpstr>
      <vt:lpstr>SVG – Elemente de bază</vt:lpstr>
      <vt:lpstr>SVG - Atribute</vt:lpstr>
      <vt:lpstr>SVG – Grupare și reutilizare</vt:lpstr>
      <vt:lpstr>SVG – Transformări – Opțional</vt:lpstr>
      <vt:lpstr>SVG – Efecte – Opțional</vt:lpstr>
      <vt:lpstr>SVG – Manipulare din JavaScript</vt:lpstr>
      <vt:lpstr>3. Animație</vt:lpstr>
      <vt:lpstr>Animație - JavaScript</vt:lpstr>
      <vt:lpstr>III. Sunet</vt:lpstr>
      <vt:lpstr>1. Noțiuni generale</vt:lpstr>
      <vt:lpstr>Reprezentare și caracteristici</vt:lpstr>
      <vt:lpstr>Compunerea undelor</vt:lpstr>
      <vt:lpstr>Descompunerea undelor</vt:lpstr>
      <vt:lpstr>2. Numerizarea sunetului</vt:lpstr>
      <vt:lpstr>Eșantionare</vt:lpstr>
      <vt:lpstr>Cuantificare</vt:lpstr>
      <vt:lpstr>3. Formate audio</vt:lpstr>
      <vt:lpstr>4. Compresia sunetului</vt:lpstr>
      <vt:lpstr>Compresia sunetului - mascarea</vt:lpstr>
      <vt:lpstr>Compresia MP3 - Etape</vt:lpstr>
      <vt:lpstr>5. Sunetul în context Web</vt:lpstr>
      <vt:lpstr>Audio - atribute</vt:lpstr>
      <vt:lpstr>Audio – obiectul HTMLMediaElement</vt:lpstr>
      <vt:lpstr>Audio – obiectul HTMLMediaElement</vt:lpstr>
      <vt:lpstr>Audio – obiectul HTMLMediaElement</vt:lpstr>
      <vt:lpstr>Web Audio API</vt:lpstr>
      <vt:lpstr>Web Audio API</vt:lpstr>
      <vt:lpstr>IV. Video</vt:lpstr>
      <vt:lpstr>1. Noțiuni generale</vt:lpstr>
      <vt:lpstr>Caracteristici video</vt:lpstr>
      <vt:lpstr>Formate video</vt:lpstr>
      <vt:lpstr>Formate video</vt:lpstr>
      <vt:lpstr>2. Compresia video</vt:lpstr>
      <vt:lpstr>Compresia MPEG</vt:lpstr>
      <vt:lpstr>Etapele de compresie</vt:lpstr>
      <vt:lpstr>Tipuri de cadre</vt:lpstr>
      <vt:lpstr>4. Video în context Web</vt:lpstr>
      <vt:lpstr>Atribute / manipulare din JavaScript</vt:lpstr>
      <vt:lpstr>Exemple: Încărcare dinamică video</vt:lpstr>
      <vt:lpstr>Exemple: Procesare cadru - 1</vt:lpstr>
      <vt:lpstr>Exemple: Procesare cadru - 2</vt:lpstr>
      <vt:lpstr>Exemple: Playlist simplu</vt:lpstr>
      <vt:lpstr>To Add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Cristian Ioniță</dc:creator>
  <cp:lastModifiedBy>Cristian Ionita</cp:lastModifiedBy>
  <cp:revision>556</cp:revision>
  <cp:lastPrinted>2022-11-08T13:01:29Z</cp:lastPrinted>
  <dcterms:created xsi:type="dcterms:W3CDTF">2014-10-06T06:58:05Z</dcterms:created>
  <dcterms:modified xsi:type="dcterms:W3CDTF">2025-10-06T18:10:00Z</dcterms:modified>
</cp:coreProperties>
</file>